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96" r:id="rId3"/>
    <p:sldId id="297" r:id="rId4"/>
    <p:sldId id="262" r:id="rId5"/>
    <p:sldId id="284" r:id="rId6"/>
    <p:sldId id="285" r:id="rId7"/>
    <p:sldId id="286" r:id="rId8"/>
    <p:sldId id="287" r:id="rId9"/>
    <p:sldId id="288" r:id="rId10"/>
    <p:sldId id="294" r:id="rId11"/>
    <p:sldId id="277" r:id="rId12"/>
    <p:sldId id="278" r:id="rId13"/>
    <p:sldId id="279" r:id="rId14"/>
    <p:sldId id="280" r:id="rId15"/>
    <p:sldId id="293" r:id="rId16"/>
    <p:sldId id="289" r:id="rId17"/>
    <p:sldId id="290" r:id="rId18"/>
    <p:sldId id="291" r:id="rId19"/>
    <p:sldId id="292" r:id="rId20"/>
    <p:sldId id="283" r:id="rId21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8" autoAdjust="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CF6C24-7096-4A9B-8827-94BCF46C94E6}" type="datetimeFigureOut">
              <a:rPr lang="sr-Latn-RS" smtClean="0"/>
              <a:t>19.10.2020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BB7C52-19D2-492E-9183-748B27CCE81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222997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E26C67-0724-4B34-8708-35A08B1DF276}" type="datetimeFigureOut">
              <a:rPr lang="sr-Latn-RS" smtClean="0"/>
              <a:t>19.10.2020</a:t>
            </a:fld>
            <a:endParaRPr lang="sr-Latn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R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328B3A-7907-465B-8680-02997C12A32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78561789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28B3A-7907-465B-8680-02997C12A321}" type="slidenum">
              <a:rPr lang="sr-Latn-RS" smtClean="0"/>
              <a:t>1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400325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CAFE-E83A-4E6C-82F9-C7A2657D8116}" type="datetimeFigureOut">
              <a:rPr lang="sr-Latn-RS" smtClean="0"/>
              <a:t>19.10.2020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B36FC-ED79-40B6-81D7-8AB44FEA5E7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241988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CAFE-E83A-4E6C-82F9-C7A2657D8116}" type="datetimeFigureOut">
              <a:rPr lang="sr-Latn-RS" smtClean="0"/>
              <a:t>19.10.2020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B36FC-ED79-40B6-81D7-8AB44FEA5E7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719019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CAFE-E83A-4E6C-82F9-C7A2657D8116}" type="datetimeFigureOut">
              <a:rPr lang="sr-Latn-RS" smtClean="0"/>
              <a:t>19.10.2020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B36FC-ED79-40B6-81D7-8AB44FEA5E7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227881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CAFE-E83A-4E6C-82F9-C7A2657D8116}" type="datetimeFigureOut">
              <a:rPr lang="sr-Latn-RS" smtClean="0"/>
              <a:t>19.10.2020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B36FC-ED79-40B6-81D7-8AB44FEA5E7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02094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CAFE-E83A-4E6C-82F9-C7A2657D8116}" type="datetimeFigureOut">
              <a:rPr lang="sr-Latn-RS" smtClean="0"/>
              <a:t>19.10.2020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B36FC-ED79-40B6-81D7-8AB44FEA5E7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7880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CAFE-E83A-4E6C-82F9-C7A2657D8116}" type="datetimeFigureOut">
              <a:rPr lang="sr-Latn-RS" smtClean="0"/>
              <a:t>19.10.2020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B36FC-ED79-40B6-81D7-8AB44FEA5E7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22329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CAFE-E83A-4E6C-82F9-C7A2657D8116}" type="datetimeFigureOut">
              <a:rPr lang="sr-Latn-RS" smtClean="0"/>
              <a:t>19.10.2020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B36FC-ED79-40B6-81D7-8AB44FEA5E7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193029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CAFE-E83A-4E6C-82F9-C7A2657D8116}" type="datetimeFigureOut">
              <a:rPr lang="sr-Latn-RS" smtClean="0"/>
              <a:t>19.10.2020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B36FC-ED79-40B6-81D7-8AB44FEA5E7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441008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CAFE-E83A-4E6C-82F9-C7A2657D8116}" type="datetimeFigureOut">
              <a:rPr lang="sr-Latn-RS" smtClean="0"/>
              <a:t>19.10.2020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B36FC-ED79-40B6-81D7-8AB44FEA5E7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73916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CAFE-E83A-4E6C-82F9-C7A2657D8116}" type="datetimeFigureOut">
              <a:rPr lang="sr-Latn-RS" smtClean="0"/>
              <a:t>19.10.2020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B36FC-ED79-40B6-81D7-8AB44FEA5E7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775840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CAFE-E83A-4E6C-82F9-C7A2657D8116}" type="datetimeFigureOut">
              <a:rPr lang="sr-Latn-RS" smtClean="0"/>
              <a:t>19.10.2020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B36FC-ED79-40B6-81D7-8AB44FEA5E7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180540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9CAFE-E83A-4E6C-82F9-C7A2657D8116}" type="datetimeFigureOut">
              <a:rPr lang="sr-Latn-RS" smtClean="0"/>
              <a:t>19.10.2020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B36FC-ED79-40B6-81D7-8AB44FEA5E7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113384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gz.gov.rs/" TargetMode="External"/><Relationship Id="rId2" Type="http://schemas.openxmlformats.org/officeDocument/2006/relationships/hyperlink" Target="http://www.beoland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gsi.gov.rs/cir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404664"/>
            <a:ext cx="8712968" cy="4896544"/>
          </a:xfrm>
        </p:spPr>
        <p:txBody>
          <a:bodyPr>
            <a:noAutofit/>
          </a:bodyPr>
          <a:lstStyle/>
          <a:p>
            <a:pPr defTabSz="847725" fontAlgn="base" hangingPunct="0"/>
            <a:r>
              <a:rPr lang="sr-Latn-RS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RS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Latn-RS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RS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sr-Latn-RS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RS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Latn-RS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RS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sr-Cyrl-RS" sz="2400" b="1" dirty="0" smtClean="0">
                <a:latin typeface="Times New Roman" pitchFamily="18" charset="0"/>
                <a:cs typeface="Times New Roman" pitchFamily="18" charset="0"/>
              </a:rPr>
              <a:t>ИНВЕСТИЦИОНИ    </a:t>
            </a:r>
            <a:r>
              <a:rPr lang="sr-Cyrl-RS" sz="2400" b="1" dirty="0" smtClean="0">
                <a:latin typeface="Times New Roman" pitchFamily="18" charset="0"/>
                <a:cs typeface="Times New Roman" pitchFamily="18" charset="0"/>
              </a:rPr>
              <a:t>ПРОГРАМ</a:t>
            </a:r>
            <a:r>
              <a:rPr lang="sr-Latn-RS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RS" sz="1600" dirty="0">
                <a:latin typeface="Times New Roman" pitchFamily="18" charset="0"/>
                <a:cs typeface="Times New Roman" pitchFamily="18" charset="0"/>
              </a:rPr>
            </a:br>
            <a:r>
              <a:rPr lang="sr-Cyrl-RS" sz="14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sr-Latn-RS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RS" sz="1400" dirty="0">
                <a:latin typeface="Times New Roman" pitchFamily="18" charset="0"/>
                <a:cs typeface="Times New Roman" pitchFamily="18" charset="0"/>
              </a:rPr>
            </a:br>
            <a:r>
              <a:rPr lang="sr-Cyrl-RS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Cyrl-RS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sr-Cyrl-RS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Cyrl-RS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Latn-RS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RS" sz="1400" dirty="0">
                <a:latin typeface="Times New Roman" pitchFamily="18" charset="0"/>
                <a:cs typeface="Times New Roman" pitchFamily="18" charset="0"/>
              </a:rPr>
            </a:br>
            <a:r>
              <a:rPr lang="sr-Cyrl-RS" sz="14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sr-Latn-RS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RS" sz="1400" dirty="0">
                <a:latin typeface="Times New Roman" pitchFamily="18" charset="0"/>
                <a:cs typeface="Times New Roman" pitchFamily="18" charset="0"/>
              </a:rPr>
            </a:br>
            <a:r>
              <a:rPr lang="sr-Cyrl-RS" sz="14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sr-Latn-RS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11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Суинвеститорски</a:t>
            </a:r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однос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1700808"/>
            <a:ext cx="6923112" cy="2908920"/>
          </a:xfrm>
        </p:spPr>
        <p:txBody>
          <a:bodyPr/>
          <a:lstStyle/>
          <a:p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Заједничка </a:t>
            </a:r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изградња </a:t>
            </a:r>
            <a:endParaRPr lang="sr-Cyrl-R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Инвеститора </a:t>
            </a:r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b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Власника </a:t>
            </a:r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локације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86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308" y="196520"/>
            <a:ext cx="7787208" cy="7122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Инвестициони програм </a:t>
            </a:r>
            <a:r>
              <a:rPr lang="sr-Latn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део</a:t>
            </a:r>
            <a:endParaRPr lang="sr-Latn-R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07368"/>
            <a:ext cx="7864673" cy="5273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968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51125"/>
            <a:ext cx="8229600" cy="685587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Инвестициони програм </a:t>
            </a:r>
            <a:r>
              <a:rPr lang="sr-Latn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део</a:t>
            </a:r>
            <a:endParaRPr lang="sr-Latn-R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52736"/>
            <a:ext cx="7576641" cy="5606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084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Инвестициони програм </a:t>
            </a:r>
            <a:r>
              <a:rPr lang="sr-Latn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део</a:t>
            </a:r>
            <a:endParaRPr lang="sr-Latn-R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92696"/>
            <a:ext cx="7776864" cy="6004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147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634082"/>
          </a:xfrm>
        </p:spPr>
        <p:txBody>
          <a:bodyPr>
            <a:noAutofit/>
          </a:bodyPr>
          <a:lstStyle/>
          <a:p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Инвестициони програм </a:t>
            </a:r>
            <a:r>
              <a:rPr lang="sr-Latn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део</a:t>
            </a:r>
            <a:endParaRPr lang="sr-Latn-R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7" y="1196752"/>
            <a:ext cx="7666037" cy="5199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242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 инвеститорски однос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2420888"/>
            <a:ext cx="6995120" cy="3052936"/>
          </a:xfrm>
        </p:spPr>
        <p:txBody>
          <a:bodyPr/>
          <a:lstStyle/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Куповина локације</a:t>
            </a: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Самостално вођење инвестиције</a:t>
            </a:r>
          </a:p>
        </p:txBody>
      </p:sp>
    </p:spTree>
    <p:extLst>
      <p:ext uri="{BB962C8B-B14F-4D97-AF65-F5344CB8AC3E}">
        <p14:creationId xmlns:p14="http://schemas.microsoft.com/office/powerpoint/2010/main" val="65929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308" y="196520"/>
            <a:ext cx="7787208" cy="640192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Инвестициони програм </a:t>
            </a:r>
            <a:r>
              <a:rPr lang="sr-Latn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део</a:t>
            </a:r>
            <a:endParaRPr lang="sr-Latn-R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171" y="1052736"/>
            <a:ext cx="7594600" cy="544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129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6000"/>
            <a:ext cx="8229600" cy="626696"/>
          </a:xfrm>
        </p:spPr>
        <p:txBody>
          <a:bodyPr>
            <a:normAutofit fontScale="90000"/>
          </a:bodyPr>
          <a:lstStyle/>
          <a:p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Инвестициони програм </a:t>
            </a:r>
            <a:r>
              <a:rPr lang="sr-Latn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део</a:t>
            </a:r>
            <a:endParaRPr lang="sr-Latn-R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81"/>
            <a:ext cx="7541716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080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23036"/>
            <a:ext cx="8229600" cy="580926"/>
          </a:xfrm>
        </p:spPr>
        <p:txBody>
          <a:bodyPr>
            <a:normAutofit fontScale="90000"/>
          </a:bodyPr>
          <a:lstStyle/>
          <a:p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Инвестициони програм </a:t>
            </a:r>
            <a:r>
              <a:rPr lang="sr-Latn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део</a:t>
            </a:r>
            <a:endParaRPr lang="sr-Latn-R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88077"/>
            <a:ext cx="7757740" cy="6249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024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585" y="116632"/>
            <a:ext cx="8075240" cy="562074"/>
          </a:xfrm>
        </p:spPr>
        <p:txBody>
          <a:bodyPr>
            <a:noAutofit/>
          </a:bodyPr>
          <a:lstStyle/>
          <a:p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Инвестициони програм </a:t>
            </a:r>
            <a:r>
              <a:rPr lang="sr-Latn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део</a:t>
            </a:r>
            <a:endParaRPr lang="sr-Latn-R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8169818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660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81000"/>
            <a:ext cx="8686800" cy="609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Cyrl-RS" sz="2800" b="1" dirty="0">
                <a:latin typeface="Times New Roman" pitchFamily="18" charset="0"/>
                <a:cs typeface="Times New Roman" pitchFamily="18" charset="0"/>
              </a:rPr>
              <a:t>ИНВЕСТИЦИОНИ ПРОГРАМ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28800"/>
            <a:ext cx="8363272" cy="3886200"/>
          </a:xfrm>
        </p:spPr>
        <p:txBody>
          <a:bodyPr/>
          <a:lstStyle/>
          <a:p>
            <a:pPr lvl="0"/>
            <a:r>
              <a:rPr lang="en-US" b="1" dirty="0"/>
              <a:t>А</a:t>
            </a:r>
            <a:r>
              <a:rPr lang="sr-Latn-RS" b="1" dirty="0"/>
              <a:t>анализира и срачунава цену једног пројекта</a:t>
            </a:r>
            <a:endParaRPr lang="en-US" dirty="0"/>
          </a:p>
          <a:p>
            <a:pPr lvl="0"/>
            <a:r>
              <a:rPr lang="sr-Latn-RS" b="1" dirty="0"/>
              <a:t>По актуелним прописима не мора бити саставни део инвестиционо-техничке документације</a:t>
            </a:r>
            <a:endParaRPr lang="en-US" dirty="0"/>
          </a:p>
          <a:p>
            <a:pPr lvl="0"/>
            <a:r>
              <a:rPr lang="sr-Latn-RS" b="1" dirty="0"/>
              <a:t>Кључни документ за управљање инвестицијом у финансијском погледу 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428AB0E5-EA80-483F-9BA0-83DC4D9FE019}" type="slidenum">
              <a:rPr lang="en-US">
                <a:solidFill>
                  <a:srgbClr val="898989"/>
                </a:solidFill>
              </a:rPr>
              <a:pPr/>
              <a:t>2</a:t>
            </a:fld>
            <a:endParaRPr lang="en-US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49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Корисни Интернет линкови</a:t>
            </a:r>
            <a:endParaRPr lang="sr-Latn-R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785395"/>
          </a:xfrm>
        </p:spPr>
        <p:txBody>
          <a:bodyPr>
            <a:normAutofit/>
          </a:bodyPr>
          <a:lstStyle/>
          <a:p>
            <a:r>
              <a:rPr lang="sr-Cyrl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Дирекција за грађевинско земљиште</a:t>
            </a:r>
          </a:p>
          <a:p>
            <a:pPr marL="400050" lvl="1" indent="0">
              <a:buNone/>
            </a:pPr>
            <a:r>
              <a:rPr lang="sr-Latn-R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</a:t>
            </a:r>
            <a:r>
              <a:rPr lang="sr-Latn-R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beoland</a:t>
            </a:r>
            <a:r>
              <a:rPr lang="sr-Latn-R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.com</a:t>
            </a:r>
            <a:endParaRPr lang="sr-Cyrl-RS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buNone/>
            </a:pPr>
            <a:endParaRPr lang="sr-Cyrl-RS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R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Републички геодетски </a:t>
            </a:r>
            <a:r>
              <a:rPr lang="sr-Cyrl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завод</a:t>
            </a:r>
          </a:p>
          <a:p>
            <a:pPr marL="400050" lvl="1" indent="0">
              <a:buNone/>
            </a:pPr>
            <a:r>
              <a:rPr lang="sr-Latn-R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www.rgz.gov.rs</a:t>
            </a:r>
            <a:endParaRPr lang="sr-Cyrl-RS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buNone/>
            </a:pPr>
            <a:endParaRPr lang="sr-Cyrl-R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Министарство грађевинарства, саобраћаја 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инфраструктуре</a:t>
            </a:r>
          </a:p>
          <a:p>
            <a:pPr marL="400050" lvl="1" indent="0">
              <a:buNone/>
            </a:pPr>
            <a:r>
              <a:rPr lang="sr-Latn-RS" sz="2400" dirty="0">
                <a:hlinkClick r:id="rId4"/>
              </a:rPr>
              <a:t>http://</a:t>
            </a:r>
            <a:r>
              <a:rPr lang="sr-Latn-RS" sz="2400" dirty="0" smtClean="0">
                <a:hlinkClick r:id="rId4"/>
              </a:rPr>
              <a:t>www.mgsi.gov.rs/cir</a:t>
            </a:r>
            <a:endParaRPr lang="sr-Cyrl-RS" sz="2400" dirty="0" smtClean="0"/>
          </a:p>
          <a:p>
            <a:pPr marL="400050" lvl="1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44443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86800" cy="609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Cyrl-RS" sz="2800" b="1" dirty="0">
                <a:latin typeface="Times New Roman" pitchFamily="18" charset="0"/>
                <a:cs typeface="Times New Roman" pitchFamily="18" charset="0"/>
              </a:rPr>
              <a:t>ИНВЕСТИЦИОНИ ПРОГРАМ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556792"/>
            <a:ext cx="8424936" cy="4392488"/>
          </a:xfrm>
        </p:spPr>
        <p:txBody>
          <a:bodyPr>
            <a:normAutofit/>
          </a:bodyPr>
          <a:lstStyle/>
          <a:p>
            <a:pPr lvl="0"/>
            <a:r>
              <a:rPr lang="sr-Latn-RS" b="1" dirty="0"/>
              <a:t>Структура инвестиционог програма зависи од</a:t>
            </a:r>
            <a:r>
              <a:rPr lang="en-US" b="1" dirty="0"/>
              <a:t>:</a:t>
            </a:r>
            <a:endParaRPr lang="en-US" dirty="0"/>
          </a:p>
          <a:p>
            <a:pPr lvl="1"/>
            <a:r>
              <a:rPr lang="sr-Latn-RS" b="1" dirty="0"/>
              <a:t>техничко-технолошких карактеристика објекта </a:t>
            </a:r>
            <a:endParaRPr lang="en-US" dirty="0"/>
          </a:p>
          <a:p>
            <a:pPr lvl="1"/>
            <a:r>
              <a:rPr lang="sr-Latn-RS" b="1" dirty="0"/>
              <a:t>локације на којој се гради</a:t>
            </a:r>
            <a:endParaRPr lang="en-US" dirty="0"/>
          </a:p>
          <a:p>
            <a:pPr lvl="1"/>
            <a:r>
              <a:rPr lang="sr-Latn-RS" b="1" dirty="0"/>
              <a:t>прописа који обавезују на регулисање накнаде за: градско грађевинско земљиште, обезбеђење електричне енергије, даљинског грејања и телефонског прикључка 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BB92C081-36F5-4AA2-8242-709680D7B2C5}" type="slidenum">
              <a:rPr lang="en-US">
                <a:solidFill>
                  <a:srgbClr val="898989"/>
                </a:solidFill>
              </a:rPr>
              <a:pPr/>
              <a:t>3</a:t>
            </a:fld>
            <a:endParaRPr lang="en-US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17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sr-Cyrl-RS" sz="2800" b="1" dirty="0">
                <a:latin typeface="Times New Roman" pitchFamily="18" charset="0"/>
                <a:cs typeface="Times New Roman" pitchFamily="18" charset="0"/>
              </a:rPr>
              <a:t>ИНВЕСТИЦИОНИ ПРОГРАМ</a:t>
            </a:r>
            <a:endParaRPr lang="sr-Latn-R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27584" y="1052736"/>
            <a:ext cx="7992888" cy="5472608"/>
          </a:xfrm>
        </p:spPr>
        <p:txBody>
          <a:bodyPr>
            <a:normAutofit/>
          </a:bodyPr>
          <a:lstStyle/>
          <a:p>
            <a:pPr marL="0" indent="0" defTabSz="269875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sr-Cyrl-RS" sz="2000" b="1" dirty="0" smtClean="0">
                <a:latin typeface="Times New Roman" pitchFamily="18" charset="0"/>
                <a:cs typeface="Times New Roman" pitchFamily="18" charset="0"/>
              </a:rPr>
              <a:t>ПРОГРАМ </a:t>
            </a:r>
            <a:r>
              <a:rPr lang="sr-Cyrl-RS" sz="2000" b="1" dirty="0">
                <a:latin typeface="Times New Roman" pitchFamily="18" charset="0"/>
                <a:cs typeface="Times New Roman" pitchFamily="18" charset="0"/>
              </a:rPr>
              <a:t>РЕАЛИЗАЦИЈЕ ИНВЕСТИЦИЈЕ </a:t>
            </a:r>
            <a:endParaRPr lang="sr-Cyrl-R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269875">
              <a:buNone/>
            </a:pPr>
            <a:endParaRPr lang="sr-Cyrl-R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69875" indent="0" defTabSz="182563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САГЛЕДАТИ</a:t>
            </a:r>
          </a:p>
          <a:p>
            <a:pPr marL="722313" indent="-452438" defTabSz="182563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Све фазе инвестиције у времену и простору</a:t>
            </a:r>
          </a:p>
          <a:p>
            <a:pPr marL="722313" indent="-452438" defTabSz="182563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Све трошкове по времену доспећа</a:t>
            </a:r>
            <a:endParaRPr lang="sr-Latn-RS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722313" indent="-452438" defTabSz="182563"/>
            <a:r>
              <a:rPr lang="sr-Cyrl-RS" sz="2200" dirty="0" smtClean="0">
                <a:latin typeface="Times New Roman" pitchFamily="18" charset="0"/>
                <a:cs typeface="Times New Roman" pitchFamily="18" charset="0"/>
              </a:rPr>
              <a:t>Обезбедити изворе финансирања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53975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defTabSz="269875"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Циљ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200" dirty="0" smtClean="0">
                <a:latin typeface="Times New Roman" pitchFamily="18" charset="0"/>
                <a:cs typeface="Times New Roman" pitchFamily="18" charset="0"/>
              </a:rPr>
              <a:t>Изградити објекат </a:t>
            </a:r>
            <a:endParaRPr lang="sr-Cyrl-RS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200" dirty="0" smtClean="0">
                <a:latin typeface="Times New Roman" pitchFamily="18" charset="0"/>
                <a:cs typeface="Times New Roman" pitchFamily="18" charset="0"/>
              </a:rPr>
              <a:t>Остварити профит</a:t>
            </a:r>
            <a:endParaRPr lang="sr-Cyrl-RS" sz="22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sr-Latn-R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Прибављање локације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600200"/>
            <a:ext cx="7859216" cy="4525963"/>
          </a:xfrm>
        </p:spPr>
        <p:txBody>
          <a:bodyPr/>
          <a:lstStyle/>
          <a:p>
            <a:pPr marL="0" lvl="0" indent="0">
              <a:buNone/>
            </a:pPr>
            <a:endParaRPr lang="sr-Cyrl-R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sr-Cyrl-R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Суинвеститорски</a:t>
            </a:r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однос </a:t>
            </a:r>
            <a:endParaRPr lang="sr-Cyrl-R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buNone/>
            </a:pPr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(инвеститора </a:t>
            </a:r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власника </a:t>
            </a:r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локације)</a:t>
            </a:r>
          </a:p>
          <a:p>
            <a:pPr marL="0" lvl="0" indent="0">
              <a:buNone/>
            </a:pPr>
            <a:endParaRPr lang="sr-Cyrl-R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 инвеститорски однос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>
              <a:buNone/>
            </a:pPr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(куповина локације)</a:t>
            </a:r>
            <a:endParaRPr lang="sr-Cyrl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72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sr-Cyrl-R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Суинвеститорски</a:t>
            </a:r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однос </a:t>
            </a:r>
            <a:b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363272" cy="4857403"/>
          </a:xfrm>
        </p:spPr>
        <p:txBody>
          <a:bodyPr>
            <a:normAutofit/>
          </a:bodyPr>
          <a:lstStyle/>
          <a:p>
            <a:pPr marL="400050" lvl="1" indent="0">
              <a:buNone/>
            </a:pPr>
            <a:r>
              <a:rPr lang="sr-Cyrl-R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Преговарање</a:t>
            </a:r>
          </a:p>
          <a:p>
            <a:pPr marL="400050" lvl="1" indent="0">
              <a:buNone/>
            </a:pPr>
            <a:r>
              <a:rPr lang="sr-Cyrl-R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Проценат</a:t>
            </a:r>
            <a:r>
              <a:rPr lang="sr-Cyrl-R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планиране новоизграђене површине 15, 20, 30%</a:t>
            </a:r>
          </a:p>
          <a:p>
            <a:pPr marL="400050" lvl="1" indent="0">
              <a:buNone/>
            </a:pPr>
            <a:r>
              <a:rPr lang="sr-Cyrl-R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 површина</a:t>
            </a:r>
            <a:r>
              <a:rPr lang="sr-Cyrl-R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sr-Cyrl-R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нето, бруто</a:t>
            </a:r>
          </a:p>
          <a:p>
            <a:pPr marL="400050" lvl="1" indent="0">
              <a:buNone/>
            </a:pPr>
            <a:r>
              <a:rPr lang="sr-Cyrl-R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Урбанистички услови, дозвола, идејни или главни пројекат</a:t>
            </a:r>
          </a:p>
          <a:p>
            <a:pPr marL="400050" lvl="1" indent="0">
              <a:buNone/>
            </a:pPr>
            <a:endParaRPr lang="sr-Cyrl-R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buNone/>
            </a:pPr>
            <a:r>
              <a:rPr lang="sr-Cyrl-R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Стандард  </a:t>
            </a:r>
            <a:r>
              <a:rPr lang="sr-Cyrl-R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СРПС </a:t>
            </a:r>
            <a:r>
              <a:rPr lang="sr-Cyrl-R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Ц 100</a:t>
            </a:r>
            <a:r>
              <a:rPr lang="sr-Cyrl-R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Cyrl-R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buNone/>
            </a:pPr>
            <a:r>
              <a:rPr lang="sr-Cyrl-R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sr-Cyrl-R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површина одређена </a:t>
            </a:r>
            <a:r>
              <a:rPr lang="sr-Cyrl-R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унутрашњим мерама између зидова који ограничавају затворене и отворене просторе“.</a:t>
            </a:r>
            <a:r>
              <a:rPr lang="sr-Cyrl-R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00050" lvl="1" indent="0">
              <a:buNone/>
            </a:pPr>
            <a:endParaRPr lang="sr-Cyrl-R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buNone/>
            </a:pPr>
            <a:r>
              <a:rPr lang="sr-Cyrl-R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Вредновање </a:t>
            </a:r>
            <a:r>
              <a:rPr lang="sr-Cyrl-R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постојећих објеката на локацији</a:t>
            </a:r>
            <a:endParaRPr lang="sr-Latn-R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buNone/>
            </a:pPr>
            <a:endParaRPr lang="sr-Cyrl-R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19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Суинвеститорски</a:t>
            </a:r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однос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Cyrl-R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 који утичу на рентабилност </a:t>
            </a:r>
            <a:r>
              <a:rPr lang="sr-Cyrl-R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инвестиције</a:t>
            </a:r>
          </a:p>
          <a:p>
            <a:endParaRPr lang="sr-Cyrl-R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R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Рок изградње</a:t>
            </a:r>
          </a:p>
          <a:p>
            <a:r>
              <a:rPr lang="sr-Cyrl-R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Колебања </a:t>
            </a:r>
            <a:r>
              <a:rPr lang="sr-Cyrl-R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цена на тржишту </a:t>
            </a:r>
            <a:r>
              <a:rPr lang="sr-Cyrl-R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некретнина</a:t>
            </a:r>
          </a:p>
          <a:p>
            <a:r>
              <a:rPr lang="sr-Cyrl-R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Промена услова кредитирања</a:t>
            </a:r>
          </a:p>
          <a:p>
            <a:pPr marL="0" indent="0">
              <a:buNone/>
            </a:pPr>
            <a:endParaRPr lang="sr-Cyrl-R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Рентабилност инвестиције у свим фазама</a:t>
            </a:r>
          </a:p>
          <a:p>
            <a:pPr marL="0" indent="0">
              <a:buNone/>
            </a:pPr>
            <a:endParaRPr lang="sr-Cyrl-R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Cyrl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39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 инвеститорски однос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Куповина локације</a:t>
            </a:r>
          </a:p>
          <a:p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Самостално вођење инвестиције</a:t>
            </a:r>
          </a:p>
          <a:p>
            <a:pPr marL="0" indent="0">
              <a:buNone/>
            </a:pPr>
            <a:endParaRPr lang="sr-Cyrl-R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Финансијска снага инвеститора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12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Начини финансирања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sr-Cyrl-R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Узимање</a:t>
            </a:r>
            <a:r>
              <a:rPr lang="sr-Cyrl-R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Cyrl-R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класичног кредита </a:t>
            </a:r>
            <a:r>
              <a:rPr lang="sr-Cyrl-R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 пословне банке </a:t>
            </a:r>
            <a:endParaRPr lang="sr-Latn-R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sr-Cyrl-R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Пројектно финансирање</a:t>
            </a:r>
            <a:endParaRPr lang="sr-Latn-R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sr-Cyrl-R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Предпродаја</a:t>
            </a:r>
            <a:r>
              <a:rPr lang="sr-Cyrl-R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комерцијалних простора објекта (станова, локала и гаража)</a:t>
            </a:r>
            <a:endParaRPr lang="sr-Latn-R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sr-Cyrl-R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Улазак у компензационе односе </a:t>
            </a:r>
            <a:r>
              <a:rPr lang="sr-Cyrl-R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 извођачима појединих врста радова или испоручиоцима материјала   </a:t>
            </a:r>
            <a:endParaRPr lang="sr-Cyrl-R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sr-Cyrl-R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sr-Cyrl-R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Предности и мане</a:t>
            </a:r>
            <a:endParaRPr lang="sr-Latn-R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67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1462</TotalTime>
  <Words>275</Words>
  <Application>Microsoft Office PowerPoint</Application>
  <PresentationFormat>On-screen Show (4:3)</PresentationFormat>
  <Paragraphs>86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    ИНВЕСТИЦИОНИ    ПРОГРАМ         </vt:lpstr>
      <vt:lpstr>ИНВЕСТИЦИОНИ ПРОГРАМ</vt:lpstr>
      <vt:lpstr>ИНВЕСТИЦИОНИ ПРОГРАМ</vt:lpstr>
      <vt:lpstr>ИНВЕСТИЦИОНИ ПРОГРАМ</vt:lpstr>
      <vt:lpstr>Прибављање локације</vt:lpstr>
      <vt:lpstr>Суинвеститорски однос  </vt:lpstr>
      <vt:lpstr>Суинвеститорски однос</vt:lpstr>
      <vt:lpstr>Чист инвеститорски однос</vt:lpstr>
      <vt:lpstr>Начини финансирања</vt:lpstr>
      <vt:lpstr>Суинвеститорски однос</vt:lpstr>
      <vt:lpstr>Инвестициони програм I део</vt:lpstr>
      <vt:lpstr>Инвестициони програм II део</vt:lpstr>
      <vt:lpstr>Инвестициони програм III део</vt:lpstr>
      <vt:lpstr>Инвестициони програм IV део</vt:lpstr>
      <vt:lpstr>Чист инвеститорски однос</vt:lpstr>
      <vt:lpstr>Инвестициони програм I део</vt:lpstr>
      <vt:lpstr>Инвестициони програм II део</vt:lpstr>
      <vt:lpstr>Инвестициони програм III део</vt:lpstr>
      <vt:lpstr>Инвестициони програм IV део</vt:lpstr>
      <vt:lpstr>Корисни Интернет линкови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Slobodan</dc:creator>
  <cp:lastModifiedBy>Goran</cp:lastModifiedBy>
  <cp:revision>61</cp:revision>
  <cp:lastPrinted>2015-03-20T22:07:02Z</cp:lastPrinted>
  <dcterms:created xsi:type="dcterms:W3CDTF">2013-04-14T19:46:23Z</dcterms:created>
  <dcterms:modified xsi:type="dcterms:W3CDTF">2020-10-19T18:46:06Z</dcterms:modified>
</cp:coreProperties>
</file>