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7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75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00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82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52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24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164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6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252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84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378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2CA13-04F1-46EB-847C-410333EAB1E3}" type="datetimeFigureOut">
              <a:rPr lang="en-US" smtClean="0"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CF44B-EA7A-4E76-A9FC-73AC10629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3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b="1" dirty="0" smtClean="0"/>
              <a:t>Finansijski </a:t>
            </a:r>
            <a:r>
              <a:rPr lang="sr-Latn-RS" b="1" dirty="0" smtClean="0"/>
              <a:t>pokazatelji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rgbClr val="FF0000"/>
                </a:solidFill>
              </a:rPr>
              <a:t>Pokazatelji finansiranja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3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B1E981-3F55-4A11-984E-46E50B9E47C2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89154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r-Latn-CS" sz="3200" b="1" i="1" dirty="0" smtClean="0"/>
              <a:t>POKAZATELJI</a:t>
            </a:r>
            <a:r>
              <a:rPr lang="sr-Latn-CS" sz="3200" b="1" i="1" dirty="0" smtClean="0">
                <a:cs typeface="Times New Roman" pitchFamily="18" charset="0"/>
              </a:rPr>
              <a:t> POSLOVANJA</a:t>
            </a:r>
            <a:r>
              <a:rPr lang="en-US" sz="3600" b="1" i="1" dirty="0" smtClean="0">
                <a:cs typeface="Times New Roman" pitchFamily="18" charset="0"/>
              </a:rPr>
              <a:t> 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 eaLnBrk="1" hangingPunct="1">
              <a:defRPr/>
            </a:pPr>
            <a:r>
              <a:rPr lang="sr-Latn-CS" i="1" smtClean="0">
                <a:latin typeface="Times New Roman" pitchFamily="18" charset="0"/>
                <a:cs typeface="Times New Roman" pitchFamily="18" charset="0"/>
              </a:rPr>
              <a:t>Zbog metodoloških problema pri merenju ukupnog kvaliteta ekonomije, u teoriji i praksi su odomaćeni parcijalni pokazatelji uspešnosti poslovanja</a:t>
            </a:r>
            <a:r>
              <a:rPr lang="en-US" i="1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l-SI" i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en-US" i="1" smtClean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sr-Latn-CS" i="1" smtClean="0">
                <a:latin typeface="Times New Roman" pitchFamily="18" charset="0"/>
              </a:rPr>
              <a:t>P</a:t>
            </a:r>
            <a:r>
              <a:rPr lang="sr-Latn-CS" i="1" smtClean="0">
                <a:latin typeface="Times New Roman" pitchFamily="18" charset="0"/>
                <a:cs typeface="Times New Roman" pitchFamily="18" charset="0"/>
              </a:rPr>
              <a:t>roduktivnost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mtClean="0">
                <a:latin typeface="Times New Roman" pitchFamily="18" charset="0"/>
              </a:rPr>
              <a:t> P- 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koli</a:t>
            </a:r>
            <a:r>
              <a:rPr lang="sr-Latn-CS" smtClean="0">
                <a:latin typeface="Times New Roman" pitchFamily="18" charset="0"/>
              </a:rPr>
              <a:t>č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nik koli</a:t>
            </a:r>
            <a:r>
              <a:rPr lang="sr-Latn-CS" smtClean="0">
                <a:latin typeface="Times New Roman" pitchFamily="18" charset="0"/>
              </a:rPr>
              <a:t>č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ine ostvarenog proizvoda </a:t>
            </a:r>
            <a:r>
              <a:rPr lang="sr-Latn-CS" smtClean="0">
                <a:latin typeface="Times New Roman" pitchFamily="18" charset="0"/>
              </a:rPr>
              <a:t>Q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  i utroška radne snage</a:t>
            </a:r>
            <a:r>
              <a:rPr lang="sr-Latn-CS" smtClean="0">
                <a:latin typeface="Times New Roman" pitchFamily="18" charset="0"/>
              </a:rPr>
              <a:t> L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l-SI" smtClean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sl-SI" smtClean="0">
                <a:latin typeface="Times New Roman" pitchFamily="18" charset="0"/>
              </a:rPr>
              <a:t>P = Q </a:t>
            </a:r>
            <a:r>
              <a:rPr lang="en-US" smtClean="0">
                <a:latin typeface="Times New Roman" pitchFamily="18" charset="0"/>
              </a:rPr>
              <a:t>: L</a:t>
            </a:r>
            <a:r>
              <a:rPr lang="en-US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494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6050F0-8BEF-4973-BBC8-34EB6C3FB687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8915400" cy="609600"/>
          </a:xfrm>
        </p:spPr>
        <p:txBody>
          <a:bodyPr/>
          <a:lstStyle/>
          <a:p>
            <a:pPr eaLnBrk="1" hangingPunct="1">
              <a:defRPr/>
            </a:pPr>
            <a:r>
              <a:rPr lang="sr-Latn-CS" sz="3200" b="1" i="1" dirty="0" smtClean="0">
                <a:cs typeface="Times New Roman" pitchFamily="18" charset="0"/>
              </a:rPr>
              <a:t>POKAZATELJI POSLOVANJA</a:t>
            </a:r>
            <a:endParaRPr lang="en-US" sz="3600" b="1" i="1" dirty="0" smtClean="0">
              <a:cs typeface="Times New Roman" pitchFamily="18" charset="0"/>
            </a:endParaRP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 eaLnBrk="1" hangingPunct="1">
              <a:defRPr/>
            </a:pPr>
            <a:r>
              <a:rPr lang="sr-Latn-CS" i="1" smtClean="0">
                <a:latin typeface="Times New Roman" pitchFamily="18" charset="0"/>
              </a:rPr>
              <a:t>E</a:t>
            </a:r>
            <a:r>
              <a:rPr lang="sr-Latn-CS" i="1" smtClean="0">
                <a:latin typeface="Times New Roman" pitchFamily="18" charset="0"/>
                <a:cs typeface="Times New Roman" pitchFamily="18" charset="0"/>
              </a:rPr>
              <a:t>konomi</a:t>
            </a:r>
            <a:r>
              <a:rPr lang="sr-Latn-CS" i="1" smtClean="0">
                <a:latin typeface="Times New Roman" pitchFamily="18" charset="0"/>
              </a:rPr>
              <a:t>č</a:t>
            </a:r>
            <a:r>
              <a:rPr lang="sr-Latn-CS" i="1" smtClean="0">
                <a:latin typeface="Times New Roman" pitchFamily="18" charset="0"/>
                <a:cs typeface="Times New Roman" pitchFamily="18" charset="0"/>
              </a:rPr>
              <a:t>nost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mtClean="0">
                <a:latin typeface="Times New Roman" pitchFamily="18" charset="0"/>
              </a:rPr>
              <a:t> E – 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koli</a:t>
            </a:r>
            <a:r>
              <a:rPr lang="sr-Latn-CS" smtClean="0">
                <a:latin typeface="Times New Roman" pitchFamily="18" charset="0"/>
              </a:rPr>
              <a:t>č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nik ostvarene vrednosti proizvodnje</a:t>
            </a:r>
            <a:r>
              <a:rPr lang="sr-Latn-CS" smtClean="0">
                <a:latin typeface="Times New Roman" pitchFamily="18" charset="0"/>
              </a:rPr>
              <a:t> V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 i troškova</a:t>
            </a:r>
            <a:r>
              <a:rPr lang="sr-Latn-CS" smtClean="0">
                <a:latin typeface="Times New Roman" pitchFamily="18" charset="0"/>
              </a:rPr>
              <a:t> T:</a:t>
            </a:r>
          </a:p>
          <a:p>
            <a:pPr lvl="1" eaLnBrk="1" hangingPunct="1">
              <a:defRPr/>
            </a:pPr>
            <a:r>
              <a:rPr lang="sr-Latn-CS" smtClean="0">
                <a:latin typeface="Times New Roman" pitchFamily="18" charset="0"/>
              </a:rPr>
              <a:t>E = V : T</a:t>
            </a:r>
            <a:endParaRPr lang="en-US" smtClean="0">
              <a:latin typeface="Times New Roman" pitchFamily="18" charset="0"/>
            </a:endParaRPr>
          </a:p>
          <a:p>
            <a:pPr eaLnBrk="1" hangingPunct="1">
              <a:defRPr/>
            </a:pPr>
            <a:endParaRPr lang="en-US" smtClean="0">
              <a:latin typeface="Times New Roman" pitchFamily="18" charset="0"/>
            </a:endParaRPr>
          </a:p>
          <a:p>
            <a:pPr algn="just" eaLnBrk="1" hangingPunct="1">
              <a:defRPr/>
            </a:pPr>
            <a:r>
              <a:rPr lang="sr-Latn-CS" smtClean="0">
                <a:latin typeface="Times New Roman" pitchFamily="18" charset="0"/>
                <a:cs typeface="Times New Roman" pitchFamily="18" charset="0"/>
              </a:rPr>
              <a:t>Rentabilnost</a:t>
            </a:r>
            <a:r>
              <a:rPr lang="sr-Latn-CS" smtClean="0">
                <a:latin typeface="Times New Roman" pitchFamily="18" charset="0"/>
              </a:rPr>
              <a:t> R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mtClean="0">
                <a:latin typeface="Times New Roman" pitchFamily="18" charset="0"/>
              </a:rPr>
              <a:t>– 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koli</a:t>
            </a:r>
            <a:r>
              <a:rPr lang="sr-Latn-CS" smtClean="0">
                <a:latin typeface="Times New Roman" pitchFamily="18" charset="0"/>
              </a:rPr>
              <a:t>č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nik dohotka </a:t>
            </a:r>
            <a:r>
              <a:rPr lang="sr-Latn-CS" smtClean="0">
                <a:latin typeface="Times New Roman" pitchFamily="18" charset="0"/>
              </a:rPr>
              <a:t>D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 i sredstava anga</a:t>
            </a:r>
            <a:r>
              <a:rPr lang="sr-Latn-CS" smtClean="0">
                <a:latin typeface="Times New Roman" pitchFamily="18" charset="0"/>
              </a:rPr>
              <a:t>ž</a:t>
            </a:r>
            <a:r>
              <a:rPr lang="sr-Latn-CS" smtClean="0">
                <a:latin typeface="Times New Roman" pitchFamily="18" charset="0"/>
                <a:cs typeface="Times New Roman" pitchFamily="18" charset="0"/>
              </a:rPr>
              <a:t>ovanih u proizvodnji </a:t>
            </a:r>
            <a:r>
              <a:rPr lang="sr-Latn-CS" smtClean="0">
                <a:latin typeface="Times New Roman" pitchFamily="18" charset="0"/>
              </a:rPr>
              <a:t>S:</a:t>
            </a:r>
            <a:endParaRPr lang="en-US" smtClean="0">
              <a:latin typeface="Times New Roman" pitchFamily="18" charset="0"/>
            </a:endParaRPr>
          </a:p>
          <a:p>
            <a:pPr lvl="1" algn="just" eaLnBrk="1" hangingPunct="1">
              <a:defRPr/>
            </a:pPr>
            <a:r>
              <a:rPr lang="sr-Latn-CS" smtClean="0">
                <a:latin typeface="Times New Roman" pitchFamily="18" charset="0"/>
              </a:rPr>
              <a:t>R = D : S</a:t>
            </a:r>
          </a:p>
          <a:p>
            <a:pPr eaLnBrk="1" hangingPunct="1">
              <a:defRPr/>
            </a:pPr>
            <a:endParaRPr lang="sr-Latn-C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50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934A28-D90D-48C2-A397-EFBAC31BFEBA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89154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r-Latn-CS" sz="3200" b="1" i="1" dirty="0" smtClean="0">
                <a:cs typeface="Times New Roman" pitchFamily="18" charset="0"/>
              </a:rPr>
              <a:t>POKAZATELJI POSLOVANJA</a:t>
            </a:r>
            <a:r>
              <a:rPr lang="en-US" sz="3600" b="1" i="1" dirty="0" smtClean="0">
                <a:cs typeface="Times New Roman" pitchFamily="18" charset="0"/>
              </a:rPr>
              <a:t> 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 algn="just" eaLnBrk="1" hangingPunct="1">
              <a:defRPr/>
            </a:pP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Poznajući pokazatelje poslovanja, moguće je doneti zaključke tipa:</a:t>
            </a:r>
            <a:r>
              <a:rPr lang="en-US" dirty="0" smtClean="0">
                <a:latin typeface="Times New Roman" pitchFamily="18" charset="0"/>
              </a:rPr>
              <a:t> </a:t>
            </a:r>
          </a:p>
          <a:p>
            <a:pPr lvl="1" algn="just" eaLnBrk="1" hangingPunct="1">
              <a:defRPr/>
            </a:pP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produktivnost mala zbog neispunjenja potrebne norme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 eaLnBrk="1" hangingPunct="1">
              <a:defRPr/>
            </a:pP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produktivnost mala zbog niskog nivoa tehnologije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 eaLnBrk="1" hangingPunct="1">
              <a:defRPr/>
            </a:pP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produktivnost mala zbog loše ugovorenih radova </a:t>
            </a:r>
            <a:r>
              <a:rPr lang="sr-Latn-CS" dirty="0" err="1" smtClean="0">
                <a:latin typeface="Times New Roman" pitchFamily="18" charset="0"/>
                <a:cs typeface="Times New Roman" pitchFamily="18" charset="0"/>
              </a:rPr>
              <a:t>suizvođača</a:t>
            </a:r>
            <a:endParaRPr lang="en-US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50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RS" sz="3200" b="1" i="1" dirty="0" smtClean="0">
                <a:solidFill>
                  <a:srgbClr val="FF0000"/>
                </a:solidFill>
                <a:cs typeface="Times New Roman" pitchFamily="18" charset="0"/>
              </a:rPr>
              <a:t>Osnovni pokazatelji finansiranja</a:t>
            </a:r>
            <a:endParaRPr lang="en-US" sz="3200" b="1" i="1" dirty="0" smtClean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RS" dirty="0" smtClean="0">
                <a:solidFill>
                  <a:srgbClr val="FF0000"/>
                </a:solidFill>
              </a:rPr>
              <a:t>Ekonomičnost</a:t>
            </a:r>
          </a:p>
          <a:p>
            <a:pPr eaLnBrk="1" hangingPunct="1">
              <a:defRPr/>
            </a:pPr>
            <a:r>
              <a:rPr lang="sr-Latn-RS" dirty="0" smtClean="0">
                <a:solidFill>
                  <a:srgbClr val="FF0000"/>
                </a:solidFill>
              </a:rPr>
              <a:t>Rentabilnost</a:t>
            </a:r>
          </a:p>
          <a:p>
            <a:pPr eaLnBrk="1" hangingPunct="1">
              <a:defRPr/>
            </a:pPr>
            <a:r>
              <a:rPr lang="sr-Latn-RS" dirty="0" smtClean="0">
                <a:solidFill>
                  <a:srgbClr val="FF0000"/>
                </a:solidFill>
              </a:rPr>
              <a:t>Period povraćaja investicije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sr-Latn-RS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sr-Latn-RS" dirty="0" smtClean="0"/>
              <a:t>Osnovno pitanje: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sr-Latn-RS" dirty="0" smtClean="0">
                <a:solidFill>
                  <a:srgbClr val="FFC000"/>
                </a:solidFill>
              </a:rPr>
              <a:t>Da li je bolja </a:t>
            </a:r>
            <a:r>
              <a:rPr lang="sr-Latn-RS" smtClean="0">
                <a:solidFill>
                  <a:srgbClr val="FFC000"/>
                </a:solidFill>
              </a:rPr>
              <a:t>manja rentabilnost</a:t>
            </a:r>
            <a:r>
              <a:rPr lang="sr-Latn-RS" dirty="0" smtClean="0">
                <a:solidFill>
                  <a:srgbClr val="FFC000"/>
                </a:solidFill>
              </a:rPr>
              <a:t>, a kraći period povraćaja investicije, ili obrnuto?</a:t>
            </a:r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D3477B-BEE4-4C06-A333-9793B7C40522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29B74-17C8-4D6C-A816-C6FE34BF88DC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28600"/>
            <a:ext cx="8991600" cy="533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r-Latn-CS" sz="3200" b="1" smtClean="0">
                <a:latin typeface="Times New Roman" pitchFamily="18" charset="0"/>
                <a:cs typeface="Times New Roman" pitchFamily="18" charset="0"/>
              </a:rPr>
              <a:t>FINANSIJSKI POKAZATELJI INVESTIRANJA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5626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spcBef>
                <a:spcPct val="40000"/>
              </a:spcBef>
              <a:buSzPct val="85000"/>
              <a:buFont typeface="Wingdings" pitchFamily="2" charset="2"/>
              <a:buChar char="§"/>
              <a:defRPr/>
            </a:pPr>
            <a:r>
              <a:rPr lang="sr-Latn-CS" sz="2600" dirty="0" smtClean="0">
                <a:latin typeface="Times New Roman" pitchFamily="18" charset="0"/>
                <a:cs typeface="Times New Roman" pitchFamily="18" charset="0"/>
              </a:rPr>
              <a:t>Buduća/konačna vrednost investicije je vrednost sadašnjeg novčanog iznosa ili niza isplata u nekom budućem vremenu, procenjena uz odgovarajuću/zadatu </a:t>
            </a:r>
            <a:r>
              <a:rPr lang="sr-Latn-CS" sz="2600" dirty="0" err="1" smtClean="0">
                <a:latin typeface="Times New Roman" pitchFamily="18" charset="0"/>
                <a:cs typeface="Times New Roman" pitchFamily="18" charset="0"/>
              </a:rPr>
              <a:t>kamatu</a:t>
            </a:r>
            <a:r>
              <a:rPr lang="sr-Latn-CS" sz="2600" dirty="0" smtClean="0">
                <a:latin typeface="Times New Roman" pitchFamily="18" charset="0"/>
                <a:cs typeface="Times New Roman" pitchFamily="18" charset="0"/>
              </a:rPr>
              <a:t>-stopu. </a:t>
            </a:r>
            <a:endParaRPr lang="sr-Latn-CS" sz="26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spcBef>
                <a:spcPct val="40000"/>
              </a:spcBef>
              <a:buSzPct val="85000"/>
              <a:buFont typeface="Wingdings" pitchFamily="2" charset="2"/>
              <a:buChar char="§"/>
              <a:defRPr/>
            </a:pPr>
            <a:r>
              <a:rPr lang="sr-Latn-CS" sz="2600" dirty="0" smtClean="0">
                <a:latin typeface="Times New Roman" pitchFamily="18" charset="0"/>
                <a:cs typeface="Times New Roman" pitchFamily="18" charset="0"/>
              </a:rPr>
              <a:t>U tom smislu i sadašnja vrednost projekta, predstavlja, praktično, sadašnju vrednost budućeg novčanog iznosa ili niza isplata, uz definisanu </a:t>
            </a:r>
            <a:r>
              <a:rPr lang="sr-Latn-CS" sz="2600" dirty="0" err="1" smtClean="0">
                <a:latin typeface="Times New Roman" pitchFamily="18" charset="0"/>
                <a:cs typeface="Times New Roman" pitchFamily="18" charset="0"/>
              </a:rPr>
              <a:t>kamatu</a:t>
            </a:r>
            <a:endParaRPr lang="sr-Latn-CS" sz="26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spcBef>
                <a:spcPct val="40000"/>
              </a:spcBef>
              <a:buSzPct val="85000"/>
              <a:buFont typeface="Wingdings" pitchFamily="2" charset="2"/>
              <a:buChar char="§"/>
              <a:defRPr/>
            </a:pPr>
            <a:r>
              <a:rPr lang="sr-Latn-CS" sz="2600" dirty="0" smtClean="0">
                <a:latin typeface="Times New Roman" pitchFamily="18" charset="0"/>
                <a:cs typeface="Times New Roman" pitchFamily="18" charset="0"/>
              </a:rPr>
              <a:t>Procena troškova finansiranja je ključna akcija u opredeljenju za način finansijske realizacije projekta. </a:t>
            </a:r>
            <a:endParaRPr lang="sr-Latn-CS" sz="26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spcBef>
                <a:spcPct val="40000"/>
              </a:spcBef>
              <a:buSzPct val="85000"/>
              <a:buFont typeface="Wingdings" pitchFamily="2" charset="2"/>
              <a:buChar char="§"/>
              <a:defRPr/>
            </a:pPr>
            <a:r>
              <a:rPr lang="sr-Latn-CS" sz="2600" dirty="0" smtClean="0">
                <a:latin typeface="Times New Roman" pitchFamily="18" charset="0"/>
                <a:cs typeface="Times New Roman" pitchFamily="18" charset="0"/>
              </a:rPr>
              <a:t>Vremenska vrednost novca predstavlja obezvređivanje novca tokom vremena. </a:t>
            </a:r>
            <a:endParaRPr lang="sr-Latn-CS" sz="26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spcBef>
                <a:spcPct val="40000"/>
              </a:spcBef>
              <a:buSzPct val="85000"/>
              <a:buFont typeface="Wingdings" pitchFamily="2" charset="2"/>
              <a:buChar char="§"/>
              <a:defRPr/>
            </a:pPr>
            <a:r>
              <a:rPr lang="sr-Latn-CS" sz="2600" dirty="0" smtClean="0">
                <a:latin typeface="Times New Roman" pitchFamily="18" charset="0"/>
                <a:cs typeface="Times New Roman" pitchFamily="18" charset="0"/>
              </a:rPr>
              <a:t>Zbog toga je uobičajeno da se budući efekti investicije svode na </a:t>
            </a:r>
            <a:r>
              <a:rPr lang="sr-Latn-CS" sz="2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sadašnju vrednost</a:t>
            </a:r>
            <a:r>
              <a:rPr lang="en-US" sz="2600" b="1" i="1" dirty="0" smtClean="0">
                <a:solidFill>
                  <a:srgbClr val="FFC000"/>
                </a:solidFill>
                <a:latin typeface="Times New Roman" pitchFamily="18" charset="0"/>
              </a:rPr>
              <a:t>  </a:t>
            </a:r>
            <a:endParaRPr lang="sl-SI" sz="2600" b="1" i="1" dirty="0" smtClean="0">
              <a:solidFill>
                <a:srgbClr val="FFC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3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228</Words>
  <Application>Microsoft Office PowerPoint</Application>
  <PresentationFormat>On-screen Show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Finansijski pokazatelji</vt:lpstr>
      <vt:lpstr>POKAZATELJI POSLOVANJA </vt:lpstr>
      <vt:lpstr>POKAZATELJI POSLOVANJA</vt:lpstr>
      <vt:lpstr>POKAZATELJI POSLOVANJA </vt:lpstr>
      <vt:lpstr>Osnovni pokazatelji finansiranja</vt:lpstr>
      <vt:lpstr>FINANSIJSKI POKAZATELJI INVESTIRANJA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Finansisjki pokazatelji</dc:title>
  <dc:creator>Goran</dc:creator>
  <cp:lastModifiedBy>Goran</cp:lastModifiedBy>
  <cp:revision>2</cp:revision>
  <dcterms:created xsi:type="dcterms:W3CDTF">2020-11-21T22:12:21Z</dcterms:created>
  <dcterms:modified xsi:type="dcterms:W3CDTF">2020-11-21T22:16:46Z</dcterms:modified>
</cp:coreProperties>
</file>