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69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608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E63299E-768F-4B82-A41C-A78AE376A65E}" type="datetimeFigureOut">
              <a:rPr lang="en-US" smtClean="0"/>
              <a:pPr/>
              <a:t>11/21/2020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6903233-C2E0-4848-BF9A-B3D4B16982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Biznis</a:t>
            </a:r>
            <a:r>
              <a:rPr lang="en-US" dirty="0" smtClean="0"/>
              <a:t> plan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r-Latn-CS" dirty="0" smtClean="0"/>
          </a:p>
          <a:p>
            <a:endParaRPr lang="sr-Latn-C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err="1"/>
              <a:t>Geodetsko</a:t>
            </a:r>
            <a:r>
              <a:rPr lang="en-US" sz="2000" dirty="0"/>
              <a:t> </a:t>
            </a:r>
            <a:r>
              <a:rPr lang="en-US" sz="2000" dirty="0" err="1"/>
              <a:t>privredno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 GEODIG- </a:t>
            </a:r>
            <a:r>
              <a:rPr lang="en-US" sz="2000" dirty="0" err="1"/>
              <a:t>ad</a:t>
            </a:r>
            <a:r>
              <a:rPr lang="en-US" sz="2000" dirty="0" err="1" smtClean="0"/>
              <a:t>.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smtClean="0"/>
              <a:t>	1) Radni rezime</a:t>
            </a:r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err="1" smtClean="0"/>
              <a:t>Biznis</a:t>
            </a:r>
            <a:r>
              <a:rPr lang="en-US" sz="2000" dirty="0" smtClean="0"/>
              <a:t> </a:t>
            </a:r>
            <a:r>
              <a:rPr lang="en-US" sz="2000" dirty="0"/>
              <a:t>plan je </a:t>
            </a:r>
            <a:r>
              <a:rPr lang="en-US" sz="2000" dirty="0" err="1"/>
              <a:t>namenjen</a:t>
            </a:r>
            <a:r>
              <a:rPr lang="en-US" sz="2000" dirty="0"/>
              <a:t> </a:t>
            </a:r>
            <a:r>
              <a:rPr lang="en-US" sz="2000" dirty="0" err="1"/>
              <a:t>obezbeđivanju</a:t>
            </a:r>
            <a:r>
              <a:rPr lang="en-US" sz="2000" dirty="0"/>
              <a:t> </a:t>
            </a:r>
            <a:r>
              <a:rPr lang="en-US" sz="2000" dirty="0" err="1"/>
              <a:t>novčanih</a:t>
            </a:r>
            <a:r>
              <a:rPr lang="en-US" sz="2000" dirty="0"/>
              <a:t> </a:t>
            </a:r>
            <a:r>
              <a:rPr lang="en-US" sz="2000" dirty="0" err="1"/>
              <a:t>sredstava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 smtClean="0"/>
              <a:t>analizi</a:t>
            </a:r>
            <a:r>
              <a:rPr lang="sr-Latn-CS" sz="2000" dirty="0"/>
              <a:t> </a:t>
            </a:r>
            <a:r>
              <a:rPr lang="en-US" sz="2000" dirty="0" err="1" smtClean="0"/>
              <a:t>isplativosti</a:t>
            </a:r>
            <a:r>
              <a:rPr lang="sr-Latn-CS" sz="2000" dirty="0" smtClean="0"/>
              <a:t> </a:t>
            </a:r>
            <a:r>
              <a:rPr lang="en-US" sz="2000" dirty="0" err="1" smtClean="0"/>
              <a:t>osnivanja</a:t>
            </a:r>
            <a:r>
              <a:rPr lang="en-US" sz="2000" dirty="0" smtClean="0"/>
              <a:t> </a:t>
            </a:r>
            <a:r>
              <a:rPr lang="sr-Latn-CS" sz="2000" dirty="0" smtClean="0"/>
              <a:t>, projektovan za period  godinu dana</a:t>
            </a:r>
          </a:p>
          <a:p>
            <a:pPr>
              <a:buNone/>
            </a:pPr>
            <a:r>
              <a:rPr lang="sr-Latn-CS" sz="2000" dirty="0"/>
              <a:t>	</a:t>
            </a:r>
            <a:r>
              <a:rPr lang="sr-Latn-CS" sz="2000" dirty="0" smtClean="0"/>
              <a:t>P</a:t>
            </a:r>
            <a:r>
              <a:rPr lang="en-US" sz="2000" dirty="0" smtClean="0"/>
              <a:t>et </a:t>
            </a:r>
            <a:r>
              <a:rPr lang="en-US" sz="2000" dirty="0" err="1"/>
              <a:t>zaposlenih</a:t>
            </a:r>
            <a:r>
              <a:rPr lang="en-US" sz="2000" dirty="0"/>
              <a:t> </a:t>
            </a:r>
            <a:r>
              <a:rPr lang="en-US" sz="2000" dirty="0" err="1"/>
              <a:t>stručnjaka</a:t>
            </a:r>
            <a:r>
              <a:rPr lang="en-US" sz="2000" dirty="0"/>
              <a:t> </a:t>
            </a:r>
            <a:r>
              <a:rPr lang="en-US" sz="2000" dirty="0" smtClean="0"/>
              <a:t>: </a:t>
            </a:r>
            <a:r>
              <a:rPr lang="en-US" sz="2000" dirty="0"/>
              <a:t>2 </a:t>
            </a:r>
            <a:r>
              <a:rPr lang="en-US" sz="2000" dirty="0" err="1"/>
              <a:t>diplomirana</a:t>
            </a:r>
            <a:r>
              <a:rPr lang="en-US" sz="2000" dirty="0"/>
              <a:t> </a:t>
            </a:r>
            <a:r>
              <a:rPr lang="en-US" sz="2000" dirty="0" err="1"/>
              <a:t>inženjera</a:t>
            </a:r>
            <a:r>
              <a:rPr lang="en-US" sz="2000" dirty="0"/>
              <a:t> </a:t>
            </a:r>
            <a:r>
              <a:rPr lang="en-US" sz="2000" dirty="0" err="1"/>
              <a:t>geodezije</a:t>
            </a:r>
            <a:r>
              <a:rPr lang="en-US" sz="2000" dirty="0"/>
              <a:t>, 2 </a:t>
            </a:r>
            <a:r>
              <a:rPr lang="en-US" sz="2000" dirty="0" err="1"/>
              <a:t>inženjera</a:t>
            </a:r>
            <a:r>
              <a:rPr lang="en-US" sz="2000" dirty="0"/>
              <a:t> </a:t>
            </a:r>
            <a:r>
              <a:rPr lang="en-US" sz="2000" dirty="0" err="1"/>
              <a:t>geodezije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1 </a:t>
            </a: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 smtClean="0"/>
              <a:t>inženjer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/>
              <a:t>	</a:t>
            </a:r>
            <a:r>
              <a:rPr lang="en-US" sz="2000" dirty="0" err="1" smtClean="0"/>
              <a:t>Osnovna</a:t>
            </a:r>
            <a:r>
              <a:rPr lang="en-US" sz="2000" dirty="0" smtClean="0"/>
              <a:t> </a:t>
            </a:r>
            <a:r>
              <a:rPr lang="en-US" sz="2000" dirty="0" err="1"/>
              <a:t>sredstva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formiranje</a:t>
            </a:r>
            <a:r>
              <a:rPr lang="en-US" sz="2000" dirty="0"/>
              <a:t> </a:t>
            </a:r>
            <a:r>
              <a:rPr lang="en-US" sz="2000" dirty="0" err="1"/>
              <a:t>geodetskog</a:t>
            </a:r>
            <a:r>
              <a:rPr lang="en-US" sz="2000" dirty="0"/>
              <a:t> </a:t>
            </a:r>
            <a:r>
              <a:rPr lang="en-US" sz="2000" dirty="0" err="1"/>
              <a:t>preduzeća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</a:t>
            </a:r>
            <a:r>
              <a:rPr lang="en-US" sz="2000" dirty="0" err="1"/>
              <a:t>uložiti</a:t>
            </a:r>
            <a:r>
              <a:rPr lang="en-US" sz="2000" dirty="0"/>
              <a:t> </a:t>
            </a:r>
            <a:r>
              <a:rPr lang="en-US" sz="2000" i="1" dirty="0"/>
              <a:t>3301500.00 </a:t>
            </a:r>
            <a:r>
              <a:rPr lang="en-US" sz="2000" dirty="0"/>
              <a:t>din.</a:t>
            </a:r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Osnivački</a:t>
            </a:r>
            <a:r>
              <a:rPr lang="en-US" sz="2000" dirty="0" smtClean="0"/>
              <a:t> </a:t>
            </a:r>
            <a:r>
              <a:rPr lang="en-US" sz="2000" dirty="0" err="1"/>
              <a:t>kapital</a:t>
            </a:r>
            <a:r>
              <a:rPr lang="en-US" sz="2000" dirty="0"/>
              <a:t> </a:t>
            </a:r>
            <a:r>
              <a:rPr lang="en-US" sz="2000" dirty="0" err="1"/>
              <a:t>vlasnika</a:t>
            </a:r>
            <a:r>
              <a:rPr lang="en-US" sz="2000" dirty="0"/>
              <a:t> – </a:t>
            </a:r>
            <a:r>
              <a:rPr lang="en-US" sz="2000" dirty="0" err="1"/>
              <a:t>akcijski</a:t>
            </a:r>
            <a:r>
              <a:rPr lang="en-US" sz="2000" dirty="0"/>
              <a:t> </a:t>
            </a:r>
            <a:r>
              <a:rPr lang="en-US" sz="2000" dirty="0" err="1"/>
              <a:t>kapital</a:t>
            </a:r>
            <a:r>
              <a:rPr lang="en-US" sz="2000" dirty="0"/>
              <a:t> je </a:t>
            </a:r>
            <a:r>
              <a:rPr lang="en-US" sz="2000" dirty="0" err="1"/>
              <a:t>podjednak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iznosi</a:t>
            </a:r>
            <a:r>
              <a:rPr lang="en-US" sz="2000" dirty="0"/>
              <a:t> </a:t>
            </a:r>
            <a:r>
              <a:rPr lang="en-US" sz="2000" i="1" dirty="0"/>
              <a:t>2400000.00 </a:t>
            </a:r>
            <a:r>
              <a:rPr lang="en-US" sz="2000" dirty="0"/>
              <a:t>din.</a:t>
            </a:r>
          </a:p>
          <a:p>
            <a:pPr>
              <a:buNone/>
            </a:pPr>
            <a:r>
              <a:rPr lang="sr-Latn-CS" sz="2000" dirty="0" smtClean="0"/>
              <a:t>	K</a:t>
            </a:r>
            <a:r>
              <a:rPr lang="en-US" sz="2000" dirty="0" err="1" smtClean="0"/>
              <a:t>ratkoročni</a:t>
            </a:r>
            <a:r>
              <a:rPr lang="en-US" sz="2000" dirty="0" smtClean="0"/>
              <a:t> </a:t>
            </a:r>
            <a:r>
              <a:rPr lang="en-US" sz="2000" dirty="0" err="1"/>
              <a:t>kredit</a:t>
            </a:r>
            <a:r>
              <a:rPr lang="en-US" sz="2000" dirty="0"/>
              <a:t> – </a:t>
            </a:r>
            <a:r>
              <a:rPr lang="en-US" sz="2000" dirty="0" err="1"/>
              <a:t>pozajmica</a:t>
            </a:r>
            <a:r>
              <a:rPr lang="en-US" sz="2000" dirty="0"/>
              <a:t> </a:t>
            </a:r>
            <a:r>
              <a:rPr lang="en-US" sz="2000" dirty="0" err="1"/>
              <a:t>vlasnika</a:t>
            </a:r>
            <a:r>
              <a:rPr lang="en-US" sz="2000" dirty="0"/>
              <a:t> je </a:t>
            </a:r>
            <a:r>
              <a:rPr lang="en-US" sz="2000" i="1" dirty="0"/>
              <a:t>972800.00 </a:t>
            </a:r>
            <a:r>
              <a:rPr lang="en-US" sz="2000" dirty="0"/>
              <a:t>din.</a:t>
            </a:r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Projektovani</a:t>
            </a:r>
            <a:r>
              <a:rPr lang="en-US" sz="2000" dirty="0" smtClean="0"/>
              <a:t> </a:t>
            </a:r>
            <a:r>
              <a:rPr lang="en-US" sz="2000" dirty="0" err="1"/>
              <a:t>prihod</a:t>
            </a:r>
            <a:r>
              <a:rPr lang="en-US" sz="2000" dirty="0"/>
              <a:t> </a:t>
            </a:r>
            <a:r>
              <a:rPr lang="en-US" sz="2000" dirty="0" err="1"/>
              <a:t>od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</a:t>
            </a:r>
            <a:r>
              <a:rPr lang="en-US" sz="2000" dirty="0" err="1"/>
              <a:t>izrade</a:t>
            </a:r>
            <a:r>
              <a:rPr lang="en-US" sz="2000" dirty="0"/>
              <a:t> </a:t>
            </a:r>
            <a:r>
              <a:rPr lang="en-US" sz="2000" dirty="0" err="1"/>
              <a:t>digitalnih</a:t>
            </a:r>
            <a:r>
              <a:rPr lang="en-US" sz="2000" dirty="0"/>
              <a:t> </a:t>
            </a:r>
            <a:r>
              <a:rPr lang="en-US" sz="2000" dirty="0" err="1"/>
              <a:t>geod</a:t>
            </a:r>
            <a:r>
              <a:rPr lang="en-US" sz="2000" dirty="0"/>
              <a:t>. </a:t>
            </a:r>
            <a:r>
              <a:rPr lang="en-US" sz="2000" dirty="0" err="1"/>
              <a:t>planova</a:t>
            </a:r>
            <a:r>
              <a:rPr lang="en-US" sz="2000" dirty="0"/>
              <a:t> je </a:t>
            </a:r>
            <a:r>
              <a:rPr lang="en-US" sz="2000" i="1" dirty="0"/>
              <a:t>13200000.00 </a:t>
            </a:r>
            <a:r>
              <a:rPr lang="en-US" sz="2000" dirty="0"/>
              <a:t>din.</a:t>
            </a:r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Projekcija</a:t>
            </a:r>
            <a:r>
              <a:rPr lang="en-US" sz="2000" dirty="0" smtClean="0"/>
              <a:t> </a:t>
            </a:r>
            <a:r>
              <a:rPr lang="en-US" sz="2000" dirty="0" err="1"/>
              <a:t>prihoda</a:t>
            </a:r>
            <a:r>
              <a:rPr lang="en-US" sz="2000" dirty="0"/>
              <a:t>,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poslovanja</a:t>
            </a:r>
            <a:r>
              <a:rPr lang="en-US" sz="2000" dirty="0"/>
              <a:t>, </a:t>
            </a:r>
            <a:r>
              <a:rPr lang="en-US" sz="2000" dirty="0" err="1"/>
              <a:t>neto</a:t>
            </a:r>
            <a:r>
              <a:rPr lang="en-US" sz="2000" dirty="0"/>
              <a:t> </a:t>
            </a:r>
            <a:r>
              <a:rPr lang="en-US" sz="2000" dirty="0" err="1"/>
              <a:t>dobit</a:t>
            </a:r>
            <a:r>
              <a:rPr lang="en-US" sz="2000" dirty="0"/>
              <a:t> </a:t>
            </a:r>
            <a:r>
              <a:rPr lang="en-US" sz="2000" dirty="0" err="1"/>
              <a:t>od</a:t>
            </a:r>
            <a:r>
              <a:rPr lang="en-US" sz="2000" dirty="0"/>
              <a:t> </a:t>
            </a:r>
            <a:r>
              <a:rPr lang="en-US" sz="2000" i="1" dirty="0"/>
              <a:t>3035474.35 </a:t>
            </a:r>
            <a:r>
              <a:rPr lang="en-US" sz="2000" dirty="0"/>
              <a:t>din.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dirty="0" smtClean="0"/>
              <a:t>Primer biznis plana u geodeziji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sr-Latn-CS" sz="2000" dirty="0" smtClean="0"/>
              <a:t>	2)Uvod</a:t>
            </a:r>
          </a:p>
          <a:p>
            <a:pPr>
              <a:buNone/>
            </a:pPr>
            <a:r>
              <a:rPr lang="sr-Latn-CS" sz="2000" dirty="0"/>
              <a:t>	</a:t>
            </a:r>
            <a:r>
              <a:rPr lang="sr-Latn-CS" sz="2000" dirty="0" smtClean="0"/>
              <a:t>Osnovne informacije, namena i period za koji se biznis plan projektuje</a:t>
            </a:r>
          </a:p>
          <a:p>
            <a:pPr>
              <a:buNone/>
            </a:pPr>
            <a:r>
              <a:rPr lang="sr-Latn-CS" sz="2000" dirty="0" smtClean="0"/>
              <a:t>	3)Analiza tržišta</a:t>
            </a:r>
            <a:r>
              <a:rPr lang="en-US" sz="2000" dirty="0"/>
              <a:t>-  </a:t>
            </a:r>
            <a:endParaRPr lang="sr-Latn-CS" sz="2000" dirty="0" smtClean="0"/>
          </a:p>
          <a:p>
            <a:pPr lvl="1">
              <a:buFont typeface="Wingdings" pitchFamily="2" charset="2"/>
              <a:buChar char="§"/>
            </a:pPr>
            <a:r>
              <a:rPr lang="sr-Latn-CS" sz="1600" dirty="0" smtClean="0"/>
              <a:t>g</a:t>
            </a:r>
            <a:r>
              <a:rPr lang="en-US" sz="1600" dirty="0" err="1" smtClean="0"/>
              <a:t>eografsko</a:t>
            </a:r>
            <a:r>
              <a:rPr lang="sr-Latn-CS" sz="1600" dirty="0" smtClean="0"/>
              <a:t>g </a:t>
            </a:r>
            <a:r>
              <a:rPr lang="en-US" sz="1600" dirty="0" err="1" smtClean="0"/>
              <a:t>tržišt</a:t>
            </a:r>
            <a:r>
              <a:rPr lang="sr-Latn-CS" sz="1600" dirty="0" smtClean="0"/>
              <a:t>a</a:t>
            </a:r>
            <a:r>
              <a:rPr lang="en-US" sz="1600" dirty="0" smtClean="0"/>
              <a:t> </a:t>
            </a:r>
            <a:r>
              <a:rPr lang="en-US" sz="1600" dirty="0" err="1"/>
              <a:t>tj</a:t>
            </a:r>
            <a:r>
              <a:rPr lang="en-US" sz="1600" dirty="0"/>
              <a:t>. </a:t>
            </a:r>
            <a:r>
              <a:rPr lang="en-US" sz="1600" dirty="0" err="1"/>
              <a:t>opis</a:t>
            </a:r>
            <a:r>
              <a:rPr lang="en-US" sz="1600" dirty="0"/>
              <a:t> </a:t>
            </a:r>
            <a:r>
              <a:rPr lang="en-US" sz="1600" dirty="0" err="1"/>
              <a:t>globalnog</a:t>
            </a:r>
            <a:r>
              <a:rPr lang="en-US" sz="1600" dirty="0"/>
              <a:t> </a:t>
            </a:r>
            <a:r>
              <a:rPr lang="en-US" sz="1600" dirty="0" err="1"/>
              <a:t>tržišta</a:t>
            </a:r>
            <a:r>
              <a:rPr lang="en-US" sz="1600" dirty="0"/>
              <a:t> 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err="1" smtClean="0"/>
              <a:t>proizvodnog</a:t>
            </a:r>
            <a:r>
              <a:rPr lang="en-US" sz="1600" dirty="0" smtClean="0"/>
              <a:t> </a:t>
            </a:r>
            <a:r>
              <a:rPr lang="en-US" sz="1600" dirty="0" err="1"/>
              <a:t>programa</a:t>
            </a:r>
            <a:r>
              <a:rPr lang="en-US" sz="1600" dirty="0"/>
              <a:t> </a:t>
            </a:r>
            <a:r>
              <a:rPr lang="en-US" sz="1600" dirty="0" err="1"/>
              <a:t>privrednog</a:t>
            </a:r>
            <a:r>
              <a:rPr lang="en-US" sz="1600" dirty="0"/>
              <a:t> </a:t>
            </a:r>
            <a:r>
              <a:rPr lang="en-US" sz="1600" dirty="0" err="1"/>
              <a:t>društva</a:t>
            </a:r>
            <a:r>
              <a:rPr lang="en-US" sz="1600" dirty="0"/>
              <a:t>, </a:t>
            </a:r>
            <a:r>
              <a:rPr lang="en-US" sz="1600" dirty="0" err="1"/>
              <a:t>sa</a:t>
            </a:r>
            <a:r>
              <a:rPr lang="en-US" sz="1600" dirty="0"/>
              <a:t> </a:t>
            </a:r>
            <a:r>
              <a:rPr lang="en-US" sz="1600" dirty="0" err="1"/>
              <a:t>stanjem</a:t>
            </a:r>
            <a:r>
              <a:rPr lang="en-US" sz="1600" dirty="0"/>
              <a:t> </a:t>
            </a:r>
            <a:r>
              <a:rPr lang="en-US" sz="1600" dirty="0" err="1"/>
              <a:t>radova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izradi</a:t>
            </a:r>
            <a:r>
              <a:rPr lang="en-US" sz="1600" dirty="0"/>
              <a:t> </a:t>
            </a:r>
            <a:r>
              <a:rPr lang="en-US" sz="1600" dirty="0" err="1"/>
              <a:t>digitalnih</a:t>
            </a:r>
            <a:r>
              <a:rPr lang="en-US" sz="1600" dirty="0"/>
              <a:t> </a:t>
            </a:r>
            <a:r>
              <a:rPr lang="en-US" sz="1600" dirty="0" err="1"/>
              <a:t>geodetskih</a:t>
            </a:r>
            <a:r>
              <a:rPr lang="en-US" sz="1600" dirty="0"/>
              <a:t> </a:t>
            </a:r>
            <a:r>
              <a:rPr lang="en-US" sz="1600" dirty="0" err="1"/>
              <a:t>planova</a:t>
            </a:r>
            <a:r>
              <a:rPr lang="en-US" sz="1600" dirty="0"/>
              <a:t>,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srodnih</a:t>
            </a:r>
            <a:r>
              <a:rPr lang="en-US" sz="1600" dirty="0"/>
              <a:t> </a:t>
            </a:r>
            <a:r>
              <a:rPr lang="en-US" sz="1600" dirty="0" err="1"/>
              <a:t>projekata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kojima</a:t>
            </a:r>
            <a:r>
              <a:rPr lang="en-US" sz="1600" dirty="0"/>
              <a:t> bi se </a:t>
            </a:r>
            <a:r>
              <a:rPr lang="en-US" sz="1600" dirty="0" err="1"/>
              <a:t>moglo</a:t>
            </a:r>
            <a:r>
              <a:rPr lang="en-US" sz="1600" dirty="0"/>
              <a:t> </a:t>
            </a:r>
            <a:r>
              <a:rPr lang="en-US" sz="1600" dirty="0" err="1"/>
              <a:t>uzeti</a:t>
            </a:r>
            <a:r>
              <a:rPr lang="en-US" sz="1600" dirty="0"/>
              <a:t> </a:t>
            </a:r>
            <a:r>
              <a:rPr lang="en-US" sz="1600" dirty="0" err="1"/>
              <a:t>učešće</a:t>
            </a:r>
            <a:r>
              <a:rPr lang="en-US" sz="1600" dirty="0"/>
              <a:t>;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err="1" smtClean="0"/>
              <a:t>profila</a:t>
            </a:r>
            <a:r>
              <a:rPr lang="en-US" sz="1600" dirty="0" smtClean="0"/>
              <a:t> </a:t>
            </a:r>
            <a:r>
              <a:rPr lang="en-US" sz="1600" dirty="0" err="1"/>
              <a:t>korisnika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najznačajniji</a:t>
            </a:r>
            <a:r>
              <a:rPr lang="en-US" sz="1600" dirty="0"/>
              <a:t> </a:t>
            </a:r>
            <a:r>
              <a:rPr lang="en-US" sz="1600" dirty="0" err="1"/>
              <a:t>korisnici</a:t>
            </a:r>
            <a:r>
              <a:rPr lang="en-US" sz="1600" dirty="0"/>
              <a:t> </a:t>
            </a:r>
            <a:r>
              <a:rPr lang="en-US" sz="1600" dirty="0" err="1"/>
              <a:t>projektovanog</a:t>
            </a:r>
            <a:r>
              <a:rPr lang="en-US" sz="1600" dirty="0"/>
              <a:t> </a:t>
            </a:r>
            <a:r>
              <a:rPr lang="en-US" sz="1600" dirty="0" err="1"/>
              <a:t>privrednog</a:t>
            </a:r>
            <a:r>
              <a:rPr lang="en-US" sz="1600" dirty="0"/>
              <a:t> </a:t>
            </a:r>
            <a:r>
              <a:rPr lang="en-US" sz="1600" dirty="0" err="1"/>
              <a:t>društva</a:t>
            </a:r>
            <a:r>
              <a:rPr lang="en-US" sz="1600" dirty="0"/>
              <a:t>;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 err="1" smtClean="0"/>
              <a:t>opis</a:t>
            </a:r>
            <a:r>
              <a:rPr lang="en-US" sz="1600" dirty="0" smtClean="0"/>
              <a:t> </a:t>
            </a:r>
            <a:r>
              <a:rPr lang="en-US" sz="1600" dirty="0" err="1"/>
              <a:t>konkurenata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tržišne</a:t>
            </a:r>
            <a:r>
              <a:rPr lang="en-US" sz="1600" dirty="0"/>
              <a:t> </a:t>
            </a:r>
            <a:r>
              <a:rPr lang="en-US" sz="1600" dirty="0" err="1"/>
              <a:t>pozicije</a:t>
            </a:r>
            <a:r>
              <a:rPr lang="en-US" sz="1600" dirty="0"/>
              <a:t> </a:t>
            </a:r>
            <a:r>
              <a:rPr lang="en-US" sz="1600" dirty="0" err="1"/>
              <a:t>projektovanog</a:t>
            </a:r>
            <a:r>
              <a:rPr lang="en-US" sz="1600" dirty="0"/>
              <a:t> </a:t>
            </a:r>
            <a:r>
              <a:rPr lang="en-US" sz="1600" dirty="0" err="1"/>
              <a:t>privrednog</a:t>
            </a:r>
            <a:r>
              <a:rPr lang="en-US" sz="1600" dirty="0"/>
              <a:t> </a:t>
            </a:r>
            <a:r>
              <a:rPr lang="en-US" sz="1600" dirty="0" err="1"/>
              <a:t>društva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endParaRPr lang="en-US" sz="1600" dirty="0"/>
          </a:p>
          <a:p>
            <a:pPr lvl="1">
              <a:buFont typeface="Wingdings" pitchFamily="2" charset="2"/>
              <a:buChar char="§"/>
            </a:pPr>
            <a:r>
              <a:rPr lang="en-US" sz="1600" dirty="0" err="1" smtClean="0"/>
              <a:t>tržišne</a:t>
            </a:r>
            <a:r>
              <a:rPr lang="en-US" sz="1600" dirty="0" smtClean="0"/>
              <a:t> </a:t>
            </a:r>
            <a:r>
              <a:rPr lang="en-US" sz="1600" dirty="0" err="1"/>
              <a:t>opasnosti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analiza</a:t>
            </a:r>
            <a:r>
              <a:rPr lang="en-US" sz="1600" dirty="0"/>
              <a:t> </a:t>
            </a:r>
            <a:r>
              <a:rPr lang="en-US" sz="1600" dirty="0" err="1"/>
              <a:t>rizika</a:t>
            </a:r>
            <a:r>
              <a:rPr lang="en-US" sz="1600" dirty="0"/>
              <a:t> </a:t>
            </a:r>
            <a:r>
              <a:rPr lang="en-US" sz="1600" dirty="0" err="1"/>
              <a:t>budućeg</a:t>
            </a:r>
            <a:r>
              <a:rPr lang="en-US" sz="1600" dirty="0"/>
              <a:t> </a:t>
            </a:r>
            <a:r>
              <a:rPr lang="en-US" sz="1600" dirty="0" err="1"/>
              <a:t>privrednog</a:t>
            </a:r>
            <a:r>
              <a:rPr lang="en-US" sz="1600" dirty="0"/>
              <a:t> </a:t>
            </a:r>
            <a:r>
              <a:rPr lang="en-US" sz="1600" dirty="0" err="1"/>
              <a:t>društva</a:t>
            </a:r>
            <a:r>
              <a:rPr lang="en-US" sz="1600" dirty="0" smtClean="0"/>
              <a:t>.</a:t>
            </a:r>
            <a:endParaRPr lang="sr-Latn-CS" sz="1600" dirty="0" smtClean="0"/>
          </a:p>
          <a:p>
            <a:pPr>
              <a:buNone/>
            </a:pPr>
            <a:r>
              <a:rPr lang="sr-Latn-CS" sz="2000" dirty="0" smtClean="0"/>
              <a:t>	4)</a:t>
            </a:r>
            <a:r>
              <a:rPr lang="en-US" sz="2000" dirty="0"/>
              <a:t> </a:t>
            </a:r>
            <a:r>
              <a:rPr lang="en-US" sz="2000" dirty="0" err="1"/>
              <a:t>Opis</a:t>
            </a:r>
            <a:r>
              <a:rPr lang="en-US" sz="2000" dirty="0"/>
              <a:t> </a:t>
            </a:r>
            <a:r>
              <a:rPr lang="en-US" sz="2000" dirty="0" err="1"/>
              <a:t>posla</a:t>
            </a:r>
            <a:r>
              <a:rPr lang="en-US" sz="2000" dirty="0"/>
              <a:t>, </a:t>
            </a:r>
            <a:r>
              <a:rPr lang="en-US" sz="2000" dirty="0" err="1"/>
              <a:t>programa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projekta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Poslove</a:t>
            </a:r>
            <a:r>
              <a:rPr lang="en-US" sz="2000" dirty="0" smtClean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obavljati</a:t>
            </a:r>
            <a:r>
              <a:rPr lang="en-US" sz="2000" dirty="0"/>
              <a:t> </a:t>
            </a:r>
            <a:r>
              <a:rPr lang="en-US" sz="2000" dirty="0" err="1"/>
              <a:t>projektovano</a:t>
            </a:r>
            <a:r>
              <a:rPr lang="en-US" sz="2000" dirty="0"/>
              <a:t> </a:t>
            </a:r>
            <a:r>
              <a:rPr lang="en-US" sz="2000" dirty="0" err="1"/>
              <a:t>privredno</a:t>
            </a:r>
            <a:r>
              <a:rPr lang="en-US" sz="2000" dirty="0"/>
              <a:t> </a:t>
            </a:r>
            <a:r>
              <a:rPr lang="en-US" sz="2000" dirty="0" err="1"/>
              <a:t>društvo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operativni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odnose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prevod</a:t>
            </a:r>
            <a:r>
              <a:rPr lang="en-US" sz="2000" dirty="0"/>
              <a:t> </a:t>
            </a:r>
            <a:r>
              <a:rPr lang="en-US" sz="2000" dirty="0" err="1"/>
              <a:t>analognih</a:t>
            </a:r>
            <a:r>
              <a:rPr lang="en-US" sz="2000" dirty="0"/>
              <a:t> </a:t>
            </a:r>
            <a:r>
              <a:rPr lang="en-US" sz="2000" dirty="0" err="1"/>
              <a:t>katastarskih</a:t>
            </a:r>
            <a:r>
              <a:rPr lang="en-US" sz="2000" dirty="0"/>
              <a:t> </a:t>
            </a:r>
            <a:r>
              <a:rPr lang="en-US" sz="2000" dirty="0" err="1"/>
              <a:t>planova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analognih</a:t>
            </a:r>
            <a:r>
              <a:rPr lang="en-US" sz="2000" dirty="0"/>
              <a:t> </a:t>
            </a:r>
            <a:r>
              <a:rPr lang="en-US" sz="2000" dirty="0" err="1"/>
              <a:t>planova</a:t>
            </a:r>
            <a:r>
              <a:rPr lang="en-US" sz="2000" dirty="0"/>
              <a:t> </a:t>
            </a:r>
            <a:r>
              <a:rPr lang="en-US" sz="2000" dirty="0" err="1"/>
              <a:t>komunalnih</a:t>
            </a:r>
            <a:r>
              <a:rPr lang="en-US" sz="2000" dirty="0"/>
              <a:t> </a:t>
            </a:r>
            <a:r>
              <a:rPr lang="en-US" sz="2000" dirty="0" err="1"/>
              <a:t>vodova</a:t>
            </a:r>
            <a:r>
              <a:rPr lang="en-US" sz="2000" dirty="0"/>
              <a:t> u </a:t>
            </a:r>
            <a:r>
              <a:rPr lang="en-US" sz="2000" dirty="0" err="1"/>
              <a:t>digitalni</a:t>
            </a:r>
            <a:r>
              <a:rPr lang="en-US" sz="2000" dirty="0"/>
              <a:t> </a:t>
            </a:r>
            <a:r>
              <a:rPr lang="en-US" sz="2000" dirty="0" err="1"/>
              <a:t>oblik</a:t>
            </a:r>
            <a:r>
              <a:rPr lang="en-US" sz="2000" dirty="0"/>
              <a:t>.</a:t>
            </a:r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000" dirty="0" smtClean="0"/>
              <a:t> 5) </a:t>
            </a:r>
            <a:r>
              <a:rPr lang="en-US" sz="2000" dirty="0" err="1" smtClean="0"/>
              <a:t>Organizacija</a:t>
            </a:r>
            <a:r>
              <a:rPr lang="en-US" sz="2000" dirty="0" smtClean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menadžment</a:t>
            </a:r>
            <a:r>
              <a:rPr lang="en-US" sz="2000" dirty="0"/>
              <a:t> </a:t>
            </a:r>
            <a:r>
              <a:rPr lang="en-US" sz="2000" dirty="0" err="1"/>
              <a:t>privrednog</a:t>
            </a:r>
            <a:r>
              <a:rPr lang="en-US" sz="2000" dirty="0"/>
              <a:t> </a:t>
            </a:r>
            <a:r>
              <a:rPr lang="en-US" sz="2000" dirty="0" err="1"/>
              <a:t>društva</a:t>
            </a:r>
            <a:r>
              <a:rPr lang="en-US" sz="2000" dirty="0"/>
              <a:t> </a:t>
            </a:r>
            <a:r>
              <a:rPr lang="en-US" sz="2000" dirty="0" smtClean="0"/>
              <a:t>GEODIG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/>
              <a:t>	</a:t>
            </a:r>
            <a:r>
              <a:rPr lang="sr-Latn-CS" sz="2000" dirty="0" smtClean="0"/>
              <a:t>P</a:t>
            </a:r>
            <a:r>
              <a:rPr lang="en-US" sz="2000" dirty="0" smtClean="0"/>
              <a:t>et </a:t>
            </a:r>
            <a:r>
              <a:rPr lang="en-US" sz="2000" dirty="0" err="1"/>
              <a:t>zaposlenih</a:t>
            </a:r>
            <a:r>
              <a:rPr lang="en-US" sz="2000" dirty="0"/>
              <a:t> </a:t>
            </a:r>
            <a:r>
              <a:rPr lang="en-US" sz="2000" dirty="0" err="1" smtClean="0"/>
              <a:t>stručnjaka</a:t>
            </a:r>
            <a:r>
              <a:rPr lang="sr-Latn-CS" sz="2000" dirty="0" smtClean="0"/>
              <a:t>- direktor, dipl. </a:t>
            </a:r>
            <a:r>
              <a:rPr lang="sr-Latn-CS" sz="2000" dirty="0"/>
              <a:t>i</a:t>
            </a:r>
            <a:r>
              <a:rPr lang="sr-Latn-CS" sz="2000" dirty="0" smtClean="0"/>
              <a:t>nženjer geodezije- nosilac licence, ostali stručnjaci, sistem inženjer</a:t>
            </a:r>
            <a:endParaRPr lang="en-US" sz="2000" dirty="0" smtClean="0"/>
          </a:p>
          <a:p>
            <a:pPr>
              <a:buNone/>
            </a:pPr>
            <a:endParaRPr lang="sr-Latn-CS" sz="2000" dirty="0" smtClean="0"/>
          </a:p>
          <a:p>
            <a:pPr>
              <a:buNone/>
            </a:pPr>
            <a:r>
              <a:rPr lang="en-US" sz="2000" dirty="0" smtClean="0"/>
              <a:t>6) </a:t>
            </a:r>
            <a:r>
              <a:rPr lang="en-US" sz="2000" dirty="0" err="1" smtClean="0"/>
              <a:t>Projekcija</a:t>
            </a:r>
            <a:r>
              <a:rPr lang="en-US" sz="2000" dirty="0" smtClean="0"/>
              <a:t> </a:t>
            </a:r>
            <a:r>
              <a:rPr lang="en-US" sz="2000" dirty="0" err="1"/>
              <a:t>finansijskih</a:t>
            </a:r>
            <a:r>
              <a:rPr lang="en-US" sz="2000" dirty="0"/>
              <a:t> </a:t>
            </a:r>
            <a:r>
              <a:rPr lang="en-US" sz="2000" dirty="0" err="1"/>
              <a:t>performansi</a:t>
            </a:r>
            <a:r>
              <a:rPr lang="en-US" sz="2000" dirty="0"/>
              <a:t> </a:t>
            </a:r>
            <a:r>
              <a:rPr lang="en-US" sz="2000" dirty="0" err="1"/>
              <a:t>privrednog</a:t>
            </a:r>
            <a:r>
              <a:rPr lang="en-US" sz="2000" dirty="0"/>
              <a:t> </a:t>
            </a:r>
            <a:r>
              <a:rPr lang="en-US" sz="2000" dirty="0" err="1" smtClean="0"/>
              <a:t>društva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 smtClean="0"/>
              <a:t>	Tabele</a:t>
            </a:r>
          </a:p>
          <a:p>
            <a:pPr>
              <a:buNone/>
            </a:pPr>
            <a:r>
              <a:rPr lang="sr-Latn-CS" sz="2000" dirty="0"/>
              <a:t>	</a:t>
            </a:r>
            <a:r>
              <a:rPr lang="en-US" sz="2000" dirty="0" err="1" smtClean="0"/>
              <a:t>Analiza</a:t>
            </a:r>
            <a:r>
              <a:rPr lang="en-US" sz="2000" dirty="0" smtClean="0"/>
              <a:t> </a:t>
            </a:r>
            <a:r>
              <a:rPr lang="en-US" sz="2000" dirty="0" err="1"/>
              <a:t>rentabilnosti</a:t>
            </a:r>
            <a:endParaRPr lang="en-US" sz="2000" dirty="0"/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Prelomna</a:t>
            </a:r>
            <a:r>
              <a:rPr lang="en-US" sz="2000" dirty="0" smtClean="0"/>
              <a:t> </a:t>
            </a:r>
            <a:r>
              <a:rPr lang="en-US" sz="2000" dirty="0" err="1"/>
              <a:t>tačka</a:t>
            </a:r>
            <a:r>
              <a:rPr lang="en-US" sz="2000" dirty="0"/>
              <a:t> (</a:t>
            </a:r>
            <a:r>
              <a:rPr lang="en-US" sz="2000" dirty="0" err="1"/>
              <a:t>vrednosno</a:t>
            </a:r>
            <a:r>
              <a:rPr lang="en-US" sz="2000" dirty="0"/>
              <a:t>) = </a:t>
            </a:r>
            <a:r>
              <a:rPr lang="en-US" sz="2000" dirty="0" err="1"/>
              <a:t>fiksni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 / (1 – (</a:t>
            </a:r>
            <a:r>
              <a:rPr lang="en-US" sz="2000" dirty="0" err="1"/>
              <a:t>varijabilni</a:t>
            </a:r>
            <a:r>
              <a:rPr lang="en-US" sz="2000" dirty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 / </a:t>
            </a:r>
            <a:r>
              <a:rPr lang="en-US" sz="2000" dirty="0" err="1"/>
              <a:t>prihod</a:t>
            </a:r>
            <a:r>
              <a:rPr lang="en-US" sz="2000" dirty="0"/>
              <a:t>))</a:t>
            </a:r>
          </a:p>
          <a:p>
            <a:pPr lvl="0"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projektovani</a:t>
            </a:r>
            <a:r>
              <a:rPr lang="en-US" sz="2000" dirty="0" smtClean="0"/>
              <a:t> </a:t>
            </a:r>
            <a:r>
              <a:rPr lang="en-US" sz="2000" dirty="0" err="1"/>
              <a:t>poslovni</a:t>
            </a:r>
            <a:r>
              <a:rPr lang="en-US" sz="2000" dirty="0"/>
              <a:t> </a:t>
            </a:r>
            <a:r>
              <a:rPr lang="en-US" sz="2000" dirty="0" err="1"/>
              <a:t>prihod</a:t>
            </a:r>
            <a:r>
              <a:rPr lang="en-US" sz="2000" dirty="0"/>
              <a:t> – 13200000.00 </a:t>
            </a:r>
            <a:r>
              <a:rPr lang="en-US" sz="2000" dirty="0" err="1"/>
              <a:t>dinara</a:t>
            </a:r>
            <a:r>
              <a:rPr lang="en-US" sz="2000" dirty="0"/>
              <a:t>;</a:t>
            </a:r>
          </a:p>
          <a:p>
            <a:pPr lvl="0"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varijabilni</a:t>
            </a:r>
            <a:r>
              <a:rPr lang="en-US" sz="2000" dirty="0" smtClean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 – 2736000.00 </a:t>
            </a:r>
            <a:r>
              <a:rPr lang="en-US" sz="2000" dirty="0" err="1"/>
              <a:t>dinara</a:t>
            </a:r>
            <a:r>
              <a:rPr lang="en-US" sz="2000" dirty="0"/>
              <a:t>;</a:t>
            </a:r>
          </a:p>
          <a:p>
            <a:pPr lvl="0"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fiksni</a:t>
            </a:r>
            <a:r>
              <a:rPr lang="en-US" sz="2000" dirty="0" smtClean="0"/>
              <a:t> </a:t>
            </a:r>
            <a:r>
              <a:rPr lang="en-US" sz="2000" dirty="0" err="1"/>
              <a:t>troškovi</a:t>
            </a:r>
            <a:r>
              <a:rPr lang="en-US" sz="2000" dirty="0"/>
              <a:t> – 6731250.72 </a:t>
            </a:r>
            <a:r>
              <a:rPr lang="en-US" sz="2000" dirty="0" err="1"/>
              <a:t>dinara</a:t>
            </a:r>
            <a:r>
              <a:rPr lang="en-US" sz="2000" dirty="0"/>
              <a:t>.</a:t>
            </a:r>
          </a:p>
          <a:p>
            <a:pPr>
              <a:buNone/>
            </a:pPr>
            <a:r>
              <a:rPr lang="sr-Latn-CS" sz="2000" dirty="0" smtClean="0"/>
              <a:t>	</a:t>
            </a:r>
            <a:r>
              <a:rPr lang="en-US" sz="2000" dirty="0" err="1" smtClean="0"/>
              <a:t>Prelomna</a:t>
            </a:r>
            <a:r>
              <a:rPr lang="en-US" sz="2000" dirty="0" smtClean="0"/>
              <a:t> </a:t>
            </a:r>
            <a:r>
              <a:rPr lang="en-US" sz="2000" dirty="0" err="1"/>
              <a:t>tačka</a:t>
            </a:r>
            <a:r>
              <a:rPr lang="en-US" sz="2000" dirty="0"/>
              <a:t>= 6731250,72/ ( 1-( 2736000/13200000)= 8491255,73</a:t>
            </a:r>
          </a:p>
          <a:p>
            <a:pPr>
              <a:buNone/>
            </a:pPr>
            <a:r>
              <a:rPr lang="en-US" sz="1800" dirty="0"/>
              <a:t> </a:t>
            </a:r>
          </a:p>
          <a:p>
            <a:pPr>
              <a:buNone/>
            </a:pPr>
            <a:endParaRPr lang="en-US" sz="1800" dirty="0"/>
          </a:p>
          <a:p>
            <a:pPr>
              <a:buNone/>
            </a:pPr>
            <a:endParaRPr lang="sr-Latn-CS" sz="1800" dirty="0" smtClean="0"/>
          </a:p>
          <a:p>
            <a:pPr>
              <a:buNone/>
            </a:pP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381000" y="228600"/>
          <a:ext cx="8229600" cy="4056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50744">
                <a:tc>
                  <a:txBody>
                    <a:bodyPr/>
                    <a:lstStyle/>
                    <a:p>
                      <a:pPr marR="673100" algn="just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Prihod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od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usluga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73100" algn="just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13200000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 varijabilni troškovi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2736000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 marginalni dobitak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10464000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 fiksni troškovi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6731250,72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 posl.dob.-profit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3732749,28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 ostali troškovi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360000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= dobitak pre oporezivanja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3372749,28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 porez na dobitak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337274,93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0744">
                <a:tc>
                  <a:txBody>
                    <a:bodyPr/>
                    <a:lstStyle/>
                    <a:p>
                      <a:pPr marR="673100" algn="just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=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neto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dobitak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73100" algn="just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3035474,35</a:t>
                      </a:r>
                      <a:endParaRPr lang="en-US" sz="1200" dirty="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381000" y="4191000"/>
            <a:ext cx="24148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Projektovani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uspeha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609600" y="228600"/>
          <a:ext cx="7543800" cy="5029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215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latin typeface="Times New Roman"/>
                          <a:ea typeface="Calibri"/>
                          <a:cs typeface="Times New Roman"/>
                        </a:rPr>
                        <a:t>Aktiva</a:t>
                      </a: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 I+II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7093961,84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 Stalna sredstva 1+2+3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2641200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1. Nematerijalna ulaganja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921200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2. Materijalna ulaganja- OS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1720000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3. Dugor. finans. plasmani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II Obrtna sredstva 1+2+3+4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4452761,84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1. Zalihe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2. Kratkorčna potraživanja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marR="673100" algn="just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3. Kratk. finans. Plasmani</a:t>
                      </a:r>
                      <a:endParaRPr lang="en-US" sz="12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673100" algn="just"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      0</a:t>
                      </a:r>
                      <a:endParaRPr lang="en-US" sz="1200">
                        <a:solidFill>
                          <a:srgbClr val="00000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4. Gotovina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                4452761,84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 Pasiva I+II+III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7093961,84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 Kapital 1+2+3+4+5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5772749,28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1. Akcijski kapital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2400000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2. Društveni kapital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3. Državni kapital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4. Osnivački ulog vlasnika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5. Neraspodeljena dobit- pslovna dobit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3372749,28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II Dugoročni krediti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III Kratkoročne obaveze 1+2+3+4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1321212,56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1. Dobavljači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2. Kratkoročni krediti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972800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3. Obaveze za bruto zarade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348412,56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8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Ostale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kratkoročne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Times New Roman"/>
                          <a:ea typeface="Calibri"/>
                          <a:cs typeface="Times New Roman"/>
                        </a:rPr>
                        <a:t>obaveze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609600" y="5257800"/>
            <a:ext cx="23635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Projektovani</a:t>
            </a:r>
            <a:r>
              <a:rPr lang="en-US" sz="1600" i="1" dirty="0" smtClean="0"/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bilans</a:t>
            </a:r>
            <a:r>
              <a:rPr lang="en-US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latin typeface="Times New Roman" pitchFamily="18" charset="0"/>
                <a:cs typeface="Times New Roman" pitchFamily="18" charset="0"/>
              </a:rPr>
              <a:t>stanja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13"/>
          <p:cNvGraphicFramePr>
            <a:graphicFrameLocks noGrp="1"/>
          </p:cNvGraphicFramePr>
          <p:nvPr>
            <p:ph idx="1"/>
          </p:nvPr>
        </p:nvGraphicFramePr>
        <p:xfrm>
          <a:off x="685800" y="152401"/>
          <a:ext cx="6553200" cy="5468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400"/>
                <a:gridCol w="2184400"/>
                <a:gridCol w="2184400"/>
              </a:tblGrid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R.B.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Pozicija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Projektni period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1. 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Poslovni prihod 2+3+4+5+6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13200000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2. 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Prihod od prodaje robe u zemlji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5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Prihod od prodaje robe u inostranstvu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5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4. 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Prihod od izvršenih usluga u zemlji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13200000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5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Prihod od izvršenih usluga u inostranstvu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6. 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Ostali poslovni prihodi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5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- Poslovni rashodi 8+9+10+11+12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9827250,72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Materijalni troškovi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600000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Troškovi energije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10. 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Troškovi amortizacije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660300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11.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Troškovi bruto zarada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4180950,72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12.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Nematerijalni troškovi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4026000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13.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= Poslovna dobit 1-7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3372749,28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14.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-Troškovi kamate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15.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=Dobit pre poreza 13-14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3372749,28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16.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- Porez 10%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337274,93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14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17.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= Poslovna dobit nekon poreza 15-16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3035474,35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18.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+ Amortizacija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Times New Roman"/>
                        </a:rPr>
                        <a:t>660300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62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19.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= Bruto novčani tok 17+18</a:t>
                      </a: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3695774,35</a:t>
                      </a: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09600" y="5638800"/>
            <a:ext cx="8915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Projektovani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neto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novčani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tok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sr-Latn-CS" dirty="0" smtClean="0"/>
              <a:t>	</a:t>
            </a:r>
            <a:r>
              <a:rPr lang="en-US" dirty="0" err="1" smtClean="0"/>
              <a:t>Racio</a:t>
            </a:r>
            <a:r>
              <a:rPr lang="en-US" dirty="0" smtClean="0"/>
              <a:t> </a:t>
            </a:r>
            <a:r>
              <a:rPr lang="en-US" dirty="0" err="1"/>
              <a:t>analiza</a:t>
            </a:r>
            <a:endParaRPr lang="en-US" dirty="0"/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I </a:t>
            </a:r>
            <a:r>
              <a:rPr lang="en-US" dirty="0" err="1"/>
              <a:t>Koeficijent</a:t>
            </a:r>
            <a:r>
              <a:rPr lang="en-US" dirty="0"/>
              <a:t> </a:t>
            </a:r>
            <a:r>
              <a:rPr lang="en-US" dirty="0" err="1"/>
              <a:t>likvidnosti</a:t>
            </a:r>
            <a:r>
              <a:rPr lang="en-US" dirty="0"/>
              <a:t> = </a:t>
            </a:r>
            <a:r>
              <a:rPr lang="en-US" dirty="0" err="1"/>
              <a:t>Likvidna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/ </a:t>
            </a:r>
            <a:r>
              <a:rPr lang="en-US" dirty="0" err="1"/>
              <a:t>Kratkoročne</a:t>
            </a:r>
            <a:r>
              <a:rPr lang="en-US" dirty="0"/>
              <a:t> </a:t>
            </a:r>
            <a:r>
              <a:rPr lang="en-US" dirty="0" err="1"/>
              <a:t>obaveze</a:t>
            </a:r>
            <a:endParaRPr lang="en-US" dirty="0"/>
          </a:p>
          <a:p>
            <a:pPr>
              <a:buNone/>
            </a:pPr>
            <a:r>
              <a:rPr lang="sr-Latn-CS" dirty="0" smtClean="0"/>
              <a:t>	    </a:t>
            </a:r>
            <a:r>
              <a:rPr lang="en-US" dirty="0" smtClean="0"/>
              <a:t>                                      </a:t>
            </a:r>
            <a:r>
              <a:rPr lang="en-US" dirty="0"/>
              <a:t>= 4452761,84/ 1321212,56= </a:t>
            </a:r>
            <a:r>
              <a:rPr lang="en-US" dirty="0" smtClean="0"/>
              <a:t>3,37</a:t>
            </a:r>
            <a:r>
              <a:rPr lang="en-US" dirty="0"/>
              <a:t> </a:t>
            </a:r>
          </a:p>
          <a:p>
            <a:pPr>
              <a:buNone/>
            </a:pPr>
            <a:r>
              <a:rPr lang="sr-Latn-CS" dirty="0"/>
              <a:t>	</a:t>
            </a:r>
            <a:r>
              <a:rPr lang="en-US" dirty="0" smtClean="0"/>
              <a:t>II </a:t>
            </a:r>
            <a:r>
              <a:rPr lang="en-US" dirty="0" err="1"/>
              <a:t>Racio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= </a:t>
            </a:r>
            <a:r>
              <a:rPr lang="en-US" dirty="0" err="1"/>
              <a:t>Sopstveni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/ </a:t>
            </a:r>
            <a:r>
              <a:rPr lang="en-US" dirty="0" err="1"/>
              <a:t>Pozajmljeni</a:t>
            </a:r>
            <a:r>
              <a:rPr lang="en-US" dirty="0"/>
              <a:t> </a:t>
            </a:r>
            <a:r>
              <a:rPr lang="en-US" dirty="0" err="1"/>
              <a:t>izvori</a:t>
            </a:r>
            <a:r>
              <a:rPr lang="en-US" dirty="0"/>
              <a:t> </a:t>
            </a:r>
            <a:r>
              <a:rPr lang="en-US" dirty="0" err="1" smtClean="0"/>
              <a:t>finansiranja</a:t>
            </a:r>
            <a:endParaRPr lang="sr-Latn-CS" dirty="0" smtClean="0"/>
          </a:p>
          <a:p>
            <a:pPr>
              <a:buNone/>
            </a:pPr>
            <a:r>
              <a:rPr lang="sr-Latn-CS" dirty="0"/>
              <a:t>	</a:t>
            </a:r>
            <a:r>
              <a:rPr lang="sr-Latn-CS" dirty="0" smtClean="0"/>
              <a:t>			</a:t>
            </a:r>
            <a:r>
              <a:rPr lang="en-US" dirty="0" smtClean="0"/>
              <a:t>= </a:t>
            </a:r>
            <a:r>
              <a:rPr lang="en-US" dirty="0"/>
              <a:t>2400000/ 972800= 2,47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err="1" smtClean="0"/>
              <a:t>Racio</a:t>
            </a:r>
            <a:r>
              <a:rPr lang="en-US" dirty="0" smtClean="0"/>
              <a:t> </a:t>
            </a:r>
            <a:r>
              <a:rPr lang="en-US" dirty="0" err="1"/>
              <a:t>učešća</a:t>
            </a:r>
            <a:r>
              <a:rPr lang="en-US" dirty="0"/>
              <a:t> </a:t>
            </a:r>
            <a:r>
              <a:rPr lang="en-US" dirty="0" err="1"/>
              <a:t>pozajmljenih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= 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err="1" smtClean="0"/>
              <a:t>Pozajmljeni</a:t>
            </a:r>
            <a:r>
              <a:rPr lang="en-US" dirty="0" smtClean="0"/>
              <a:t> </a:t>
            </a:r>
            <a:r>
              <a:rPr lang="en-US" dirty="0" err="1"/>
              <a:t>izvori</a:t>
            </a:r>
            <a:r>
              <a:rPr lang="en-US" dirty="0"/>
              <a:t> </a:t>
            </a:r>
            <a:r>
              <a:rPr lang="en-US" dirty="0" err="1"/>
              <a:t>finansiranja</a:t>
            </a:r>
            <a:r>
              <a:rPr lang="en-US" dirty="0"/>
              <a:t>/ </a:t>
            </a: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en-US" dirty="0" err="1"/>
              <a:t>poslovna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* 100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 </a:t>
            </a:r>
            <a:r>
              <a:rPr lang="en-US" dirty="0"/>
              <a:t>= 972800/ 7093961,84* 100= 13,71%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III </a:t>
            </a:r>
            <a:r>
              <a:rPr lang="en-US" dirty="0" err="1"/>
              <a:t>Koeficijent</a:t>
            </a:r>
            <a:r>
              <a:rPr lang="en-US" dirty="0"/>
              <a:t> </a:t>
            </a:r>
            <a:r>
              <a:rPr lang="en-US" dirty="0" err="1"/>
              <a:t>profitabilnosti</a:t>
            </a:r>
            <a:endParaRPr lang="en-US" dirty="0"/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/>
              <a:t>profitna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povraćaja</a:t>
            </a:r>
            <a:r>
              <a:rPr lang="en-US" dirty="0"/>
              <a:t>= 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err="1" smtClean="0"/>
              <a:t>Zarada</a:t>
            </a:r>
            <a:r>
              <a:rPr lang="en-US" dirty="0" smtClean="0"/>
              <a:t> </a:t>
            </a:r>
            <a:r>
              <a:rPr lang="en-US" dirty="0"/>
              <a:t>pre </a:t>
            </a:r>
            <a:r>
              <a:rPr lang="en-US" dirty="0" err="1"/>
              <a:t>odbitka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poreza</a:t>
            </a:r>
            <a:r>
              <a:rPr lang="en-US" dirty="0"/>
              <a:t>/ </a:t>
            </a: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en-US" dirty="0" err="1"/>
              <a:t>poslovna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* 100</a:t>
            </a:r>
          </a:p>
          <a:p>
            <a:pPr>
              <a:buNone/>
            </a:pPr>
            <a:r>
              <a:rPr lang="sr-Latn-CS" dirty="0" smtClean="0"/>
              <a:t>	                  </a:t>
            </a:r>
            <a:r>
              <a:rPr lang="en-US" dirty="0" smtClean="0"/>
              <a:t>=</a:t>
            </a:r>
            <a:r>
              <a:rPr lang="en-US" dirty="0"/>
              <a:t>3372749,28/ 7093961,84* 100= 47,54%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err="1" smtClean="0"/>
              <a:t>Koeficijent</a:t>
            </a:r>
            <a:r>
              <a:rPr lang="en-US" dirty="0" smtClean="0"/>
              <a:t> </a:t>
            </a:r>
            <a:r>
              <a:rPr lang="en-US" dirty="0" err="1"/>
              <a:t>obrta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= </a:t>
            </a:r>
            <a:r>
              <a:rPr lang="en-US" dirty="0" err="1"/>
              <a:t>Prihod</a:t>
            </a:r>
            <a:r>
              <a:rPr lang="en-US" dirty="0"/>
              <a:t>/ </a:t>
            </a: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en-US" dirty="0" err="1"/>
              <a:t>poslovna</a:t>
            </a:r>
            <a:r>
              <a:rPr lang="en-US" dirty="0"/>
              <a:t> </a:t>
            </a:r>
            <a:r>
              <a:rPr lang="en-US" dirty="0" err="1" smtClean="0"/>
              <a:t>sredstv</a:t>
            </a:r>
            <a:r>
              <a:rPr lang="sr-Latn-CS" dirty="0" smtClean="0"/>
              <a:t>a</a:t>
            </a:r>
            <a:r>
              <a:rPr lang="en-US" dirty="0" smtClean="0"/>
              <a:t>                                      </a:t>
            </a:r>
            <a:r>
              <a:rPr lang="en-US" dirty="0"/>
              <a:t>=13200000/ 7093961,84= 1,86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CS" dirty="0" smtClean="0"/>
          </a:p>
          <a:p>
            <a:endParaRPr lang="sr-Latn-CS" dirty="0"/>
          </a:p>
          <a:p>
            <a:endParaRPr lang="sr-Latn-CS" dirty="0" smtClean="0"/>
          </a:p>
          <a:p>
            <a:pPr>
              <a:buNone/>
            </a:pPr>
            <a:r>
              <a:rPr lang="sr-Latn-CS" sz="4000" dirty="0" smtClean="0"/>
              <a:t>Zaključak:</a:t>
            </a:r>
          </a:p>
          <a:p>
            <a:pPr>
              <a:buNone/>
            </a:pPr>
            <a:r>
              <a:rPr lang="sr-Latn-CS" sz="4000" smtClean="0"/>
              <a:t>	Biznis </a:t>
            </a:r>
            <a:r>
              <a:rPr lang="sr-Latn-CS" sz="4000" dirty="0" smtClean="0"/>
              <a:t>plan je prihvatljiv za realizaciju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Definicija biznis plana</a:t>
            </a:r>
          </a:p>
          <a:p>
            <a:r>
              <a:rPr lang="sr-Latn-CS" dirty="0" smtClean="0"/>
              <a:t>Namena biznis plana</a:t>
            </a:r>
          </a:p>
          <a:p>
            <a:r>
              <a:rPr lang="sr-Latn-CS" dirty="0" smtClean="0"/>
              <a:t>Tok i izrada biznis plana</a:t>
            </a:r>
          </a:p>
          <a:p>
            <a:r>
              <a:rPr lang="sr-Latn-CS" dirty="0" smtClean="0"/>
              <a:t>Struktura biznis plana</a:t>
            </a:r>
          </a:p>
          <a:p>
            <a:r>
              <a:rPr lang="sr-Latn-CS" dirty="0" smtClean="0"/>
              <a:t>Primer biznis plana u geodeziji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Sadržaj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err="1"/>
              <a:t>Biznis</a:t>
            </a:r>
            <a:r>
              <a:rPr lang="en-US" sz="2000" dirty="0"/>
              <a:t> plan </a:t>
            </a:r>
            <a:r>
              <a:rPr lang="en-US" sz="2000" dirty="0" err="1"/>
              <a:t>је</a:t>
            </a:r>
            <a:r>
              <a:rPr lang="en-US" sz="2000" dirty="0"/>
              <a:t>  </a:t>
            </a:r>
            <a:r>
              <a:rPr lang="en-US" sz="2000" dirty="0" err="1"/>
              <a:t>planski</a:t>
            </a:r>
            <a:r>
              <a:rPr lang="en-US" sz="2000" dirty="0"/>
              <a:t> </a:t>
            </a:r>
            <a:r>
              <a:rPr lang="en-US" sz="2000" dirty="0" err="1"/>
              <a:t>dokument</a:t>
            </a:r>
            <a:r>
              <a:rPr lang="en-US" sz="2000" dirty="0"/>
              <a:t> u </a:t>
            </a:r>
            <a:r>
              <a:rPr lang="en-US" sz="2000" dirty="0" err="1"/>
              <a:t>kome</a:t>
            </a:r>
            <a:r>
              <a:rPr lang="en-US" sz="2000" dirty="0"/>
              <a:t> se </a:t>
            </a:r>
            <a:r>
              <a:rPr lang="en-US" sz="2000" dirty="0" err="1"/>
              <a:t>precizira</a:t>
            </a:r>
            <a:r>
              <a:rPr lang="en-US" sz="2000" dirty="0"/>
              <a:t> </a:t>
            </a:r>
            <a:r>
              <a:rPr lang="en-US" sz="2000" dirty="0" err="1"/>
              <a:t>pravac</a:t>
            </a:r>
            <a:r>
              <a:rPr lang="en-US" sz="2000" dirty="0"/>
              <a:t> </a:t>
            </a:r>
            <a:r>
              <a:rPr lang="en-US" sz="2000" dirty="0" err="1"/>
              <a:t>poslovne</a:t>
            </a:r>
            <a:r>
              <a:rPr lang="en-US" sz="2000" dirty="0"/>
              <a:t> </a:t>
            </a:r>
            <a:r>
              <a:rPr lang="en-US" sz="2000" dirty="0" err="1"/>
              <a:t>akcije</a:t>
            </a:r>
            <a:r>
              <a:rPr lang="en-US" sz="2000" dirty="0"/>
              <a:t> </a:t>
            </a:r>
            <a:r>
              <a:rPr lang="en-US" sz="2000" dirty="0" err="1"/>
              <a:t>preduzeća</a:t>
            </a:r>
            <a:r>
              <a:rPr lang="en-US" sz="2000" dirty="0"/>
              <a:t> 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poslovne</a:t>
            </a:r>
            <a:r>
              <a:rPr lang="en-US" sz="2000" dirty="0"/>
              <a:t> </a:t>
            </a:r>
            <a:r>
              <a:rPr lang="en-US" sz="2000" dirty="0" err="1"/>
              <a:t>jedinice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određeni</a:t>
            </a:r>
            <a:r>
              <a:rPr lang="en-US" sz="2000" dirty="0"/>
              <a:t> </a:t>
            </a:r>
            <a:r>
              <a:rPr lang="en-US" sz="2000" dirty="0" err="1"/>
              <a:t>vremenski</a:t>
            </a:r>
            <a:r>
              <a:rPr lang="en-US" sz="2000" dirty="0"/>
              <a:t> period. To je </a:t>
            </a:r>
            <a:r>
              <a:rPr lang="en-US" sz="2000" dirty="0" err="1"/>
              <a:t>elaborat</a:t>
            </a:r>
            <a:r>
              <a:rPr lang="en-US" sz="2000" dirty="0"/>
              <a:t> </a:t>
            </a:r>
            <a:r>
              <a:rPr lang="en-US" sz="2000" dirty="0" err="1"/>
              <a:t>kojim</a:t>
            </a:r>
            <a:r>
              <a:rPr lang="en-US" sz="2000" dirty="0"/>
              <a:t> se </a:t>
            </a:r>
            <a:r>
              <a:rPr lang="en-US" sz="2000" dirty="0" err="1"/>
              <a:t>potencijalnim</a:t>
            </a:r>
            <a:r>
              <a:rPr lang="en-US" sz="2000" dirty="0"/>
              <a:t> </a:t>
            </a:r>
            <a:r>
              <a:rPr lang="en-US" sz="2000" dirty="0" err="1"/>
              <a:t>finansijerima</a:t>
            </a:r>
            <a:r>
              <a:rPr lang="en-US" sz="2000" dirty="0"/>
              <a:t>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dirty="0" err="1"/>
              <a:t>namera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sprovođenje</a:t>
            </a:r>
            <a:r>
              <a:rPr lang="en-US" sz="2000" dirty="0"/>
              <a:t> </a:t>
            </a:r>
            <a:r>
              <a:rPr lang="en-US" sz="2000" dirty="0" err="1"/>
              <a:t>određenog</a:t>
            </a:r>
            <a:r>
              <a:rPr lang="en-US" sz="2000" dirty="0"/>
              <a:t> </a:t>
            </a:r>
            <a:r>
              <a:rPr lang="en-US" sz="2000" dirty="0" err="1"/>
              <a:t>poslovnog</a:t>
            </a:r>
            <a:r>
              <a:rPr lang="en-US" sz="2000" dirty="0"/>
              <a:t> </a:t>
            </a:r>
            <a:r>
              <a:rPr lang="en-US" sz="2000" dirty="0" err="1"/>
              <a:t>poduhvata</a:t>
            </a:r>
            <a:r>
              <a:rPr lang="en-US" sz="2000" dirty="0"/>
              <a:t>. </a:t>
            </a:r>
            <a:endParaRPr lang="sr-Latn-CS" sz="2000" dirty="0" smtClean="0"/>
          </a:p>
          <a:p>
            <a:r>
              <a:rPr lang="sr-Latn-CS" sz="2000" dirty="0" smtClean="0"/>
              <a:t>Unutrašnji( u okviru samog preduzeća) i spoljašnji korisnici(bankari, investitori)</a:t>
            </a:r>
          </a:p>
          <a:p>
            <a:r>
              <a:rPr lang="sr-Latn-CS" sz="2000" dirty="0" smtClean="0"/>
              <a:t>Pozitivni efekti biznis plana po unutrašnje korisnike:</a:t>
            </a:r>
          </a:p>
          <a:p>
            <a:pPr>
              <a:buNone/>
            </a:pPr>
            <a:r>
              <a:rPr lang="sr-Latn-CS" sz="2000" dirty="0" smtClean="0"/>
              <a:t>       1) uticaj na poboljšanje rezultata</a:t>
            </a:r>
          </a:p>
          <a:p>
            <a:pPr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  2) mogućnost poređenja sa ostvarenjima</a:t>
            </a:r>
          </a:p>
          <a:p>
            <a:pPr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  3) racionalna struktura podataka</a:t>
            </a:r>
          </a:p>
          <a:p>
            <a:r>
              <a:rPr lang="sr-Latn-CS" sz="2000" dirty="0" smtClean="0"/>
              <a:t>Pozitivni efekti po spoljašnje korisnike</a:t>
            </a:r>
          </a:p>
          <a:p>
            <a:pPr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 1) poznavanje ciljeva, strukture delatnosti</a:t>
            </a:r>
          </a:p>
          <a:p>
            <a:pPr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 2)  dobijanje kredita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Definicija biznis plana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2000" dirty="0" smtClean="0"/>
              <a:t>Najčešće namene biznis plana:</a:t>
            </a:r>
            <a:br>
              <a:rPr lang="sr-Latn-CS" sz="2000" dirty="0" smtClean="0"/>
            </a:br>
            <a:r>
              <a:rPr lang="en-US" sz="2000" dirty="0" smtClean="0"/>
              <a:t>    1</a:t>
            </a:r>
            <a:r>
              <a:rPr lang="en-US" sz="2000" dirty="0"/>
              <a:t>) </a:t>
            </a:r>
            <a:r>
              <a:rPr lang="en-US" sz="2000" dirty="0" err="1"/>
              <a:t>utvrđivanja</a:t>
            </a:r>
            <a:r>
              <a:rPr lang="en-US" sz="2000" dirty="0"/>
              <a:t> </a:t>
            </a:r>
            <a:r>
              <a:rPr lang="en-US" sz="2000" dirty="0" err="1"/>
              <a:t>poslovnih</a:t>
            </a:r>
            <a:r>
              <a:rPr lang="en-US" sz="2000" dirty="0"/>
              <a:t> </a:t>
            </a:r>
            <a:r>
              <a:rPr lang="en-US" sz="2000" dirty="0" err="1"/>
              <a:t>ciljeva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usmeravanja</a:t>
            </a:r>
            <a:r>
              <a:rPr lang="en-US" sz="2000" dirty="0"/>
              <a:t> </a:t>
            </a:r>
            <a:r>
              <a:rPr lang="en-US" sz="2000" dirty="0" err="1" smtClean="0"/>
              <a:t>poslovanja</a:t>
            </a:r>
            <a:r>
              <a:rPr lang="en-US" sz="2000" dirty="0" smtClean="0"/>
              <a:t>,</a:t>
            </a:r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2) </a:t>
            </a:r>
            <a:r>
              <a:rPr lang="en-US" sz="2000" dirty="0" err="1" smtClean="0"/>
              <a:t>dobijanja</a:t>
            </a:r>
            <a:r>
              <a:rPr lang="en-US" sz="2000" dirty="0" smtClean="0"/>
              <a:t> </a:t>
            </a:r>
            <a:r>
              <a:rPr lang="en-US" sz="2000" dirty="0" err="1" smtClean="0"/>
              <a:t>kredita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</a:t>
            </a:r>
            <a:r>
              <a:rPr lang="en-US" sz="2000" dirty="0" err="1" smtClean="0"/>
              <a:t>očuvanje</a:t>
            </a:r>
            <a:r>
              <a:rPr lang="en-US" sz="2000" dirty="0" smtClean="0"/>
              <a:t>, </a:t>
            </a:r>
            <a:r>
              <a:rPr lang="en-US" sz="2000" dirty="0" err="1" smtClean="0"/>
              <a:t>povećanje</a:t>
            </a:r>
            <a:r>
              <a:rPr lang="en-US" sz="2000" dirty="0" smtClean="0"/>
              <a:t> </a:t>
            </a:r>
            <a:r>
              <a:rPr lang="en-US" sz="2000" dirty="0" err="1" smtClean="0"/>
              <a:t>obima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 </a:t>
            </a:r>
            <a:r>
              <a:rPr lang="en-US" sz="2000" dirty="0" err="1" smtClean="0"/>
              <a:t>kvaliteta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proizvodnje</a:t>
            </a:r>
            <a:r>
              <a:rPr lang="en-US" sz="2000" dirty="0" smtClean="0"/>
              <a:t>,</a:t>
            </a:r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3</a:t>
            </a:r>
            <a:r>
              <a:rPr lang="en-US" sz="2000" dirty="0"/>
              <a:t>) </a:t>
            </a:r>
            <a:r>
              <a:rPr lang="en-US" sz="2000" dirty="0" err="1"/>
              <a:t>realizacije</a:t>
            </a:r>
            <a:r>
              <a:rPr lang="en-US" sz="2000" dirty="0"/>
              <a:t> </a:t>
            </a:r>
            <a:r>
              <a:rPr lang="en-US" sz="2000" dirty="0" err="1"/>
              <a:t>novog</a:t>
            </a:r>
            <a:r>
              <a:rPr lang="en-US" sz="2000" dirty="0"/>
              <a:t> </a:t>
            </a:r>
            <a:r>
              <a:rPr lang="en-US" sz="2000" dirty="0" err="1"/>
              <a:t>proizvodnog</a:t>
            </a:r>
            <a:r>
              <a:rPr lang="en-US" sz="2000" dirty="0"/>
              <a:t> </a:t>
            </a:r>
            <a:r>
              <a:rPr lang="en-US" sz="2000" dirty="0" err="1"/>
              <a:t>programa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projekta</a:t>
            </a:r>
            <a:r>
              <a:rPr lang="en-US" sz="2000" dirty="0"/>
              <a:t>,</a:t>
            </a:r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4</a:t>
            </a:r>
            <a:r>
              <a:rPr lang="en-US" sz="2000" dirty="0"/>
              <a:t>) </a:t>
            </a:r>
            <a:r>
              <a:rPr lang="en-US" sz="2000" dirty="0" err="1"/>
              <a:t>obezbeđivanja</a:t>
            </a:r>
            <a:r>
              <a:rPr lang="en-US" sz="2000" dirty="0"/>
              <a:t> </a:t>
            </a:r>
            <a:r>
              <a:rPr lang="en-US" sz="2000" dirty="0" err="1"/>
              <a:t>sredstava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osnivanje</a:t>
            </a:r>
            <a:r>
              <a:rPr lang="en-US" sz="2000" dirty="0"/>
              <a:t> </a:t>
            </a:r>
            <a:r>
              <a:rPr lang="en-US" sz="2000" dirty="0" err="1"/>
              <a:t>novog</a:t>
            </a:r>
            <a:r>
              <a:rPr lang="en-US" sz="2000" dirty="0"/>
              <a:t> </a:t>
            </a:r>
            <a:r>
              <a:rPr lang="en-US" sz="2000" dirty="0" err="1"/>
              <a:t>privrednog</a:t>
            </a:r>
            <a:r>
              <a:rPr lang="en-US" sz="2000" dirty="0"/>
              <a:t> </a:t>
            </a:r>
            <a:r>
              <a:rPr lang="en-US" sz="2000" dirty="0" err="1"/>
              <a:t>subjekta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pokretanje</a:t>
            </a:r>
            <a:r>
              <a:rPr lang="en-US" sz="2000" dirty="0"/>
              <a:t> </a:t>
            </a:r>
            <a:r>
              <a:rPr lang="en-US" sz="2000" dirty="0" err="1"/>
              <a:t>poslovne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, </a:t>
            </a:r>
            <a:r>
              <a:rPr lang="en-US" sz="2000" dirty="0" err="1"/>
              <a:t>itd</a:t>
            </a:r>
            <a:r>
              <a:rPr lang="en-US" sz="2000" dirty="0"/>
              <a:t>.</a:t>
            </a:r>
          </a:p>
          <a:p>
            <a:r>
              <a:rPr lang="sr-Latn-CS" sz="2000" dirty="0" smtClean="0"/>
              <a:t>3 vrste funkcija:</a:t>
            </a:r>
            <a:r>
              <a:rPr lang="en-US" sz="2000" dirty="0"/>
              <a:t> </a:t>
            </a:r>
          </a:p>
          <a:p>
            <a:pPr>
              <a:buNone/>
            </a:pPr>
            <a:r>
              <a:rPr lang="sr-Latn-CS" sz="2000" dirty="0" smtClean="0"/>
              <a:t>      </a:t>
            </a:r>
            <a:r>
              <a:rPr lang="en-US" sz="2000" dirty="0" smtClean="0"/>
              <a:t>1</a:t>
            </a:r>
            <a:r>
              <a:rPr lang="en-US" sz="2000" dirty="0"/>
              <a:t>) </a:t>
            </a:r>
            <a:r>
              <a:rPr lang="en-US" sz="2000" dirty="0" err="1"/>
              <a:t>razvoj</a:t>
            </a:r>
            <a:r>
              <a:rPr lang="en-US" sz="2000" dirty="0"/>
              <a:t> </a:t>
            </a:r>
            <a:r>
              <a:rPr lang="en-US" sz="2000" dirty="0" err="1"/>
              <a:t>ideja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posao</a:t>
            </a:r>
            <a:r>
              <a:rPr lang="en-US" sz="2000" dirty="0"/>
              <a:t> </a:t>
            </a:r>
            <a:r>
              <a:rPr lang="en-US" sz="2000" dirty="0" err="1"/>
              <a:t>trebalo</a:t>
            </a:r>
            <a:r>
              <a:rPr lang="en-US" sz="2000" dirty="0"/>
              <a:t> </a:t>
            </a:r>
            <a:r>
              <a:rPr lang="en-US" sz="2000" dirty="0" err="1"/>
              <a:t>da</a:t>
            </a:r>
            <a:r>
              <a:rPr lang="en-US" sz="2000" dirty="0"/>
              <a:t> </a:t>
            </a:r>
            <a:r>
              <a:rPr lang="en-US" sz="2000" dirty="0" err="1"/>
              <a:t>bude</a:t>
            </a:r>
            <a:r>
              <a:rPr lang="en-US" sz="2000" dirty="0"/>
              <a:t> </a:t>
            </a:r>
            <a:r>
              <a:rPr lang="en-US" sz="2000" dirty="0" err="1"/>
              <a:t>vođen</a:t>
            </a:r>
            <a:r>
              <a:rPr lang="en-US" sz="2000" dirty="0"/>
              <a:t>,</a:t>
            </a:r>
          </a:p>
          <a:p>
            <a:pPr>
              <a:buNone/>
            </a:pPr>
            <a:r>
              <a:rPr lang="sr-Latn-CS" sz="2000" dirty="0" smtClean="0"/>
              <a:t>      </a:t>
            </a:r>
            <a:r>
              <a:rPr lang="en-US" sz="2000" dirty="0" smtClean="0"/>
              <a:t>2</a:t>
            </a:r>
            <a:r>
              <a:rPr lang="en-US" sz="2000" dirty="0"/>
              <a:t>) </a:t>
            </a:r>
            <a:r>
              <a:rPr lang="en-US" sz="2000" dirty="0" err="1"/>
              <a:t>ocenjivanje</a:t>
            </a:r>
            <a:r>
              <a:rPr lang="en-US" sz="2000" dirty="0"/>
              <a:t> </a:t>
            </a:r>
            <a:r>
              <a:rPr lang="en-US" sz="2000" dirty="0" err="1"/>
              <a:t>ostvarenih</a:t>
            </a:r>
            <a:r>
              <a:rPr lang="en-US" sz="2000" dirty="0"/>
              <a:t> </a:t>
            </a:r>
            <a:r>
              <a:rPr lang="en-US" sz="2000" dirty="0" err="1"/>
              <a:t>performansi</a:t>
            </a:r>
            <a:r>
              <a:rPr lang="en-US" sz="2000" dirty="0"/>
              <a:t> </a:t>
            </a:r>
            <a:r>
              <a:rPr lang="en-US" sz="2000" dirty="0" err="1"/>
              <a:t>tokom</a:t>
            </a:r>
            <a:r>
              <a:rPr lang="en-US" sz="2000" dirty="0"/>
              <a:t> </a:t>
            </a:r>
            <a:r>
              <a:rPr lang="en-US" sz="2000" dirty="0" err="1"/>
              <a:t>vremena</a:t>
            </a:r>
            <a:r>
              <a:rPr lang="en-US" sz="2000" dirty="0"/>
              <a:t> </a:t>
            </a:r>
            <a:endParaRPr lang="sr-Latn-CS" sz="2000" dirty="0" smtClean="0"/>
          </a:p>
          <a:p>
            <a:pPr>
              <a:buNone/>
            </a:pPr>
            <a:r>
              <a:rPr lang="sr-Latn-CS" sz="2000" dirty="0"/>
              <a:t> </a:t>
            </a:r>
            <a:r>
              <a:rPr lang="sr-Latn-CS" sz="2000" dirty="0" smtClean="0"/>
              <a:t>     </a:t>
            </a:r>
            <a:r>
              <a:rPr lang="en-US" sz="2000" dirty="0" smtClean="0"/>
              <a:t>3</a:t>
            </a:r>
            <a:r>
              <a:rPr lang="en-US" sz="2000" dirty="0"/>
              <a:t>) </a:t>
            </a:r>
            <a:r>
              <a:rPr lang="en-US" sz="2000" dirty="0" err="1"/>
              <a:t>obezbeđivanje</a:t>
            </a:r>
            <a:r>
              <a:rPr lang="en-US" sz="2000" dirty="0"/>
              <a:t> </a:t>
            </a:r>
            <a:r>
              <a:rPr lang="en-US" sz="2000" dirty="0" err="1"/>
              <a:t>novčanih</a:t>
            </a:r>
            <a:r>
              <a:rPr lang="en-US" sz="2000" dirty="0"/>
              <a:t> </a:t>
            </a:r>
            <a:r>
              <a:rPr lang="en-US" sz="2000" dirty="0" err="1"/>
              <a:t>sredstava</a:t>
            </a:r>
            <a:r>
              <a:rPr lang="en-US" sz="2000" dirty="0"/>
              <a:t>.</a:t>
            </a:r>
          </a:p>
          <a:p>
            <a:pPr>
              <a:buNone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Namena biznis plana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Faze </a:t>
            </a:r>
            <a:r>
              <a:rPr lang="en-US" sz="2000" dirty="0" err="1"/>
              <a:t>procesa</a:t>
            </a:r>
            <a:r>
              <a:rPr lang="en-US" sz="2000" dirty="0"/>
              <a:t> </a:t>
            </a:r>
            <a:r>
              <a:rPr lang="en-US" sz="2000" dirty="0" err="1"/>
              <a:t>izrade</a:t>
            </a:r>
            <a:r>
              <a:rPr lang="en-US" sz="2000" dirty="0"/>
              <a:t> </a:t>
            </a:r>
            <a:r>
              <a:rPr lang="en-US" sz="2000" dirty="0" err="1"/>
              <a:t>plana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sledeće</a:t>
            </a:r>
            <a:r>
              <a:rPr lang="en-US" sz="2000" dirty="0"/>
              <a:t>:</a:t>
            </a:r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1</a:t>
            </a:r>
            <a:r>
              <a:rPr lang="en-US" sz="2000" dirty="0"/>
              <a:t>) </a:t>
            </a:r>
            <a:r>
              <a:rPr lang="en-US" sz="2000" dirty="0" err="1"/>
              <a:t>organizacija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 </a:t>
            </a:r>
            <a:r>
              <a:rPr lang="en-US" sz="2000" dirty="0" err="1" smtClean="0"/>
              <a:t>planiranja</a:t>
            </a:r>
            <a:r>
              <a:rPr lang="sr-Latn-CS" sz="2000" dirty="0" smtClean="0"/>
              <a:t>- definisanje parametara i ciljeva planiranja, podela odgovornosti i alokacija resursa</a:t>
            </a:r>
            <a:endParaRPr lang="en-US" sz="2000" dirty="0"/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2</a:t>
            </a:r>
            <a:r>
              <a:rPr lang="en-US" sz="2000" dirty="0"/>
              <a:t>) </a:t>
            </a:r>
            <a:r>
              <a:rPr lang="en-US" sz="2000" dirty="0" err="1"/>
              <a:t>dijagnoza</a:t>
            </a:r>
            <a:r>
              <a:rPr lang="en-US" sz="2000" dirty="0"/>
              <a:t> </a:t>
            </a:r>
            <a:r>
              <a:rPr lang="en-US" sz="2000" dirty="0" err="1"/>
              <a:t>situacije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predviđanje</a:t>
            </a:r>
            <a:r>
              <a:rPr lang="en-US" sz="2000" dirty="0"/>
              <a:t> </a:t>
            </a:r>
            <a:r>
              <a:rPr lang="en-US" sz="2000" dirty="0" err="1" smtClean="0"/>
              <a:t>okruženja</a:t>
            </a:r>
            <a:r>
              <a:rPr lang="sr-Latn-CS" sz="2000" dirty="0" smtClean="0"/>
              <a:t>- prednosti i slabosti preduzeća, šanse i opasnosti okruženja</a:t>
            </a:r>
            <a:endParaRPr lang="en-US" sz="2000" dirty="0"/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3</a:t>
            </a:r>
            <a:r>
              <a:rPr lang="en-US" sz="2000" dirty="0"/>
              <a:t>) </a:t>
            </a:r>
            <a:r>
              <a:rPr lang="en-US" sz="2000" dirty="0" err="1"/>
              <a:t>definisanje</a:t>
            </a:r>
            <a:r>
              <a:rPr lang="en-US" sz="2000" dirty="0"/>
              <a:t> </a:t>
            </a:r>
            <a:r>
              <a:rPr lang="en-US" sz="2000" dirty="0" err="1"/>
              <a:t>ciljeva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 smtClean="0"/>
              <a:t>strategija</a:t>
            </a:r>
            <a:endParaRPr lang="en-US" sz="2000" dirty="0"/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4</a:t>
            </a:r>
            <a:r>
              <a:rPr lang="en-US" sz="2000" dirty="0"/>
              <a:t>) </a:t>
            </a:r>
            <a:r>
              <a:rPr lang="en-US" sz="2000" dirty="0" err="1"/>
              <a:t>izrada</a:t>
            </a:r>
            <a:r>
              <a:rPr lang="en-US" sz="2000" dirty="0"/>
              <a:t> </a:t>
            </a:r>
            <a:r>
              <a:rPr lang="en-US" sz="2000" dirty="0" err="1"/>
              <a:t>planova</a:t>
            </a:r>
            <a:r>
              <a:rPr lang="en-US" sz="2000" dirty="0"/>
              <a:t> </a:t>
            </a:r>
            <a:r>
              <a:rPr lang="en-US" sz="2000" dirty="0" err="1"/>
              <a:t>poslovnih</a:t>
            </a:r>
            <a:r>
              <a:rPr lang="en-US" sz="2000" dirty="0"/>
              <a:t> </a:t>
            </a:r>
            <a:r>
              <a:rPr lang="en-US" sz="2000" dirty="0" err="1" smtClean="0"/>
              <a:t>funkcija</a:t>
            </a:r>
            <a:r>
              <a:rPr lang="sr-Latn-CS" sz="2000" dirty="0" smtClean="0"/>
              <a:t>- planovi marketinga, proizvodnje, istraživanja i razvoja, organizacije i upravljanja</a:t>
            </a:r>
            <a:endParaRPr lang="en-US" sz="2000" dirty="0"/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5</a:t>
            </a:r>
            <a:r>
              <a:rPr lang="en-US" sz="2000" dirty="0"/>
              <a:t>) </a:t>
            </a:r>
            <a:r>
              <a:rPr lang="en-US" sz="2000" dirty="0" err="1"/>
              <a:t>izrada</a:t>
            </a:r>
            <a:r>
              <a:rPr lang="en-US" sz="2000" dirty="0"/>
              <a:t> </a:t>
            </a:r>
            <a:r>
              <a:rPr lang="en-US" sz="2000" dirty="0" err="1"/>
              <a:t>finansijskog</a:t>
            </a:r>
            <a:r>
              <a:rPr lang="en-US" sz="2000" dirty="0"/>
              <a:t> </a:t>
            </a:r>
            <a:r>
              <a:rPr lang="en-US" sz="2000" dirty="0" err="1" smtClean="0"/>
              <a:t>plana</a:t>
            </a:r>
            <a:r>
              <a:rPr lang="sr-Latn-CS" sz="2000" dirty="0" smtClean="0"/>
              <a:t>- bilans stanja, bilans uspeha, gotovinski tok, racio brojevi(</a:t>
            </a:r>
            <a:r>
              <a:rPr lang="en-US" sz="2000" dirty="0" err="1"/>
              <a:t>rentabilnosti</a:t>
            </a:r>
            <a:r>
              <a:rPr lang="en-US" sz="2000" dirty="0"/>
              <a:t>, </a:t>
            </a:r>
            <a:r>
              <a:rPr lang="en-US" sz="2000" dirty="0" err="1"/>
              <a:t>likvidnosti</a:t>
            </a:r>
            <a:r>
              <a:rPr lang="en-US" sz="2000" dirty="0"/>
              <a:t>, </a:t>
            </a:r>
            <a:r>
              <a:rPr lang="en-US" sz="2000" dirty="0" err="1"/>
              <a:t>aktivnosti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finansijske</a:t>
            </a:r>
            <a:r>
              <a:rPr lang="en-US" sz="2000" dirty="0"/>
              <a:t> </a:t>
            </a:r>
            <a:r>
              <a:rPr lang="en-US" sz="2000" dirty="0" err="1" smtClean="0"/>
              <a:t>strukture</a:t>
            </a:r>
            <a:r>
              <a:rPr lang="sr-Latn-CS" sz="2000" dirty="0" smtClean="0"/>
              <a:t>)</a:t>
            </a:r>
            <a:endParaRPr lang="en-US" sz="2000" dirty="0"/>
          </a:p>
          <a:p>
            <a:pPr>
              <a:buNone/>
            </a:pPr>
            <a:r>
              <a:rPr lang="sr-Latn-CS" sz="2000" dirty="0" smtClean="0"/>
              <a:t>       </a:t>
            </a:r>
            <a:r>
              <a:rPr lang="en-US" sz="2000" dirty="0" smtClean="0"/>
              <a:t>6</a:t>
            </a:r>
            <a:r>
              <a:rPr lang="en-US" sz="2000" dirty="0"/>
              <a:t>) </a:t>
            </a:r>
            <a:r>
              <a:rPr lang="en-US" sz="2000" dirty="0" err="1"/>
              <a:t>izrada</a:t>
            </a:r>
            <a:r>
              <a:rPr lang="en-US" sz="2000" dirty="0"/>
              <a:t> </a:t>
            </a:r>
            <a:r>
              <a:rPr lang="en-US" sz="2000" dirty="0" err="1"/>
              <a:t>planskog</a:t>
            </a:r>
            <a:r>
              <a:rPr lang="en-US" sz="2000" dirty="0"/>
              <a:t> </a:t>
            </a:r>
            <a:r>
              <a:rPr lang="en-US" sz="2000" dirty="0" err="1"/>
              <a:t>dokumenta</a:t>
            </a:r>
            <a:r>
              <a:rPr lang="en-US" sz="2000" dirty="0" smtClean="0"/>
              <a:t>.</a:t>
            </a:r>
            <a:endParaRPr lang="sr-Latn-CS" sz="2000" dirty="0" smtClean="0"/>
          </a:p>
          <a:p>
            <a:pPr>
              <a:buNone/>
            </a:pPr>
            <a:endParaRPr lang="en-US" sz="1800" dirty="0"/>
          </a:p>
          <a:p>
            <a:pPr>
              <a:buNone/>
            </a:pPr>
            <a:endParaRPr lang="sr-Latn-CS" sz="1800" dirty="0" smtClean="0"/>
          </a:p>
          <a:p>
            <a:pPr>
              <a:buNone/>
            </a:pPr>
            <a:endParaRPr lang="en-US" sz="18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Tok i izrada biznis plana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Latn-CS" sz="2900" dirty="0" smtClean="0"/>
              <a:t>Sadržaj planskog dokumenta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1</a:t>
            </a:r>
            <a:r>
              <a:rPr lang="en-US" sz="2900" dirty="0"/>
              <a:t>) </a:t>
            </a:r>
            <a:r>
              <a:rPr lang="en-US" sz="2900" dirty="0" err="1"/>
              <a:t>naslovna</a:t>
            </a:r>
            <a:r>
              <a:rPr lang="en-US" sz="2900" dirty="0"/>
              <a:t> </a:t>
            </a:r>
            <a:r>
              <a:rPr lang="en-US" sz="2900" dirty="0" err="1"/>
              <a:t>strana</a:t>
            </a:r>
            <a:r>
              <a:rPr lang="en-US" sz="2900" dirty="0"/>
              <a:t>- </a:t>
            </a:r>
            <a:r>
              <a:rPr lang="en-US" sz="2900" dirty="0" err="1"/>
              <a:t>ime</a:t>
            </a:r>
            <a:r>
              <a:rPr lang="en-US" sz="2900" dirty="0"/>
              <a:t> </a:t>
            </a:r>
            <a:r>
              <a:rPr lang="en-US" sz="2900" dirty="0" err="1"/>
              <a:t>preduzeća</a:t>
            </a:r>
            <a:r>
              <a:rPr lang="en-US" sz="2900" dirty="0"/>
              <a:t>, </a:t>
            </a:r>
            <a:r>
              <a:rPr lang="en-US" sz="2900" dirty="0" err="1"/>
              <a:t>vremenski</a:t>
            </a:r>
            <a:r>
              <a:rPr lang="en-US" sz="2900" dirty="0"/>
              <a:t> period </a:t>
            </a:r>
            <a:r>
              <a:rPr lang="en-US" sz="2900" dirty="0" err="1"/>
              <a:t>za</a:t>
            </a:r>
            <a:r>
              <a:rPr lang="en-US" sz="2900" dirty="0"/>
              <a:t> </a:t>
            </a:r>
            <a:r>
              <a:rPr lang="en-US" sz="2900" dirty="0" err="1"/>
              <a:t>koji</a:t>
            </a:r>
            <a:r>
              <a:rPr lang="en-US" sz="2900" dirty="0"/>
              <a:t> se plan </a:t>
            </a:r>
            <a:r>
              <a:rPr lang="en-US" sz="2900" dirty="0" err="1"/>
              <a:t>izrađuje</a:t>
            </a:r>
            <a:r>
              <a:rPr lang="en-US" sz="2900" dirty="0"/>
              <a:t>, datum </a:t>
            </a:r>
            <a:r>
              <a:rPr lang="en-US" sz="2900" dirty="0" err="1"/>
              <a:t>pripreme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2</a:t>
            </a:r>
            <a:r>
              <a:rPr lang="en-US" sz="2900" dirty="0"/>
              <a:t>) </a:t>
            </a:r>
            <a:r>
              <a:rPr lang="en-US" sz="2900" dirty="0" err="1"/>
              <a:t>sadržaj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3</a:t>
            </a:r>
            <a:r>
              <a:rPr lang="en-US" sz="2900" dirty="0"/>
              <a:t>) </a:t>
            </a:r>
            <a:r>
              <a:rPr lang="en-US" sz="2900" dirty="0" err="1"/>
              <a:t>kratak</a:t>
            </a:r>
            <a:r>
              <a:rPr lang="en-US" sz="2900" dirty="0"/>
              <a:t> </a:t>
            </a:r>
            <a:r>
              <a:rPr lang="en-US" sz="2900" dirty="0" err="1"/>
              <a:t>pregled</a:t>
            </a:r>
            <a:r>
              <a:rPr lang="en-US" sz="2900" dirty="0"/>
              <a:t>- </a:t>
            </a:r>
            <a:r>
              <a:rPr lang="en-US" sz="2900" dirty="0" err="1"/>
              <a:t>preduzeće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okruženje</a:t>
            </a:r>
            <a:r>
              <a:rPr lang="en-US" sz="2900" dirty="0"/>
              <a:t>, </a:t>
            </a:r>
            <a:r>
              <a:rPr lang="en-US" sz="2900" dirty="0" err="1"/>
              <a:t>trenutna</a:t>
            </a:r>
            <a:r>
              <a:rPr lang="en-US" sz="2900" dirty="0"/>
              <a:t> </a:t>
            </a:r>
            <a:r>
              <a:rPr lang="en-US" sz="2900" dirty="0" err="1"/>
              <a:t>pozicija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perspective, </a:t>
            </a:r>
            <a:r>
              <a:rPr lang="en-US" sz="2900" dirty="0" err="1"/>
              <a:t>ciljevi</a:t>
            </a:r>
            <a:r>
              <a:rPr lang="en-US" sz="2900" dirty="0"/>
              <a:t>, </a:t>
            </a:r>
            <a:r>
              <a:rPr lang="en-US" sz="2900" dirty="0" err="1"/>
              <a:t>strategije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4</a:t>
            </a:r>
            <a:r>
              <a:rPr lang="en-US" sz="2900" dirty="0"/>
              <a:t>) plan </a:t>
            </a:r>
            <a:r>
              <a:rPr lang="en-US" sz="2900" dirty="0" err="1"/>
              <a:t>marketinga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5</a:t>
            </a:r>
            <a:r>
              <a:rPr lang="en-US" sz="2900" dirty="0"/>
              <a:t>) plan </a:t>
            </a:r>
            <a:r>
              <a:rPr lang="en-US" sz="2900" dirty="0" err="1"/>
              <a:t>proizvodnje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6</a:t>
            </a:r>
            <a:r>
              <a:rPr lang="en-US" sz="2900" dirty="0"/>
              <a:t>) plan </a:t>
            </a:r>
            <a:r>
              <a:rPr lang="en-US" sz="2900" dirty="0" err="1"/>
              <a:t>istraživanja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razvoja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7</a:t>
            </a:r>
            <a:r>
              <a:rPr lang="en-US" sz="2900" dirty="0"/>
              <a:t>) plan </a:t>
            </a:r>
            <a:r>
              <a:rPr lang="en-US" sz="2900" dirty="0" err="1"/>
              <a:t>organizacije</a:t>
            </a:r>
            <a:r>
              <a:rPr lang="en-US" sz="2900" dirty="0"/>
              <a:t>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  <a:r>
              <a:rPr lang="en-US" sz="2900" dirty="0" err="1"/>
              <a:t>upravljanja</a:t>
            </a:r>
            <a:r>
              <a:rPr lang="en-US" sz="2900" dirty="0"/>
              <a:t>,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8</a:t>
            </a:r>
            <a:r>
              <a:rPr lang="en-US" sz="2900" dirty="0"/>
              <a:t>) </a:t>
            </a:r>
            <a:r>
              <a:rPr lang="en-US" sz="2900" dirty="0" err="1"/>
              <a:t>finansijski</a:t>
            </a:r>
            <a:r>
              <a:rPr lang="en-US" sz="2900" dirty="0"/>
              <a:t> plan </a:t>
            </a:r>
            <a:r>
              <a:rPr lang="en-US" sz="2900" dirty="0" err="1"/>
              <a:t>i</a:t>
            </a:r>
            <a:r>
              <a:rPr lang="en-US" sz="2900" dirty="0"/>
              <a:t> </a:t>
            </a:r>
          </a:p>
          <a:p>
            <a:pPr>
              <a:buNone/>
            </a:pPr>
            <a:r>
              <a:rPr lang="sr-Latn-CS" sz="2900" dirty="0" smtClean="0"/>
              <a:t>	</a:t>
            </a:r>
            <a:r>
              <a:rPr lang="en-US" sz="2900" dirty="0" smtClean="0"/>
              <a:t>9</a:t>
            </a:r>
            <a:r>
              <a:rPr lang="en-US" sz="2900" dirty="0"/>
              <a:t>) </a:t>
            </a:r>
            <a:r>
              <a:rPr lang="en-US" sz="2900" dirty="0" err="1"/>
              <a:t>dodaci</a:t>
            </a:r>
            <a:r>
              <a:rPr lang="en-US" sz="2900" dirty="0"/>
              <a:t>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 </a:t>
            </a:r>
            <a:r>
              <a:rPr lang="en-US" dirty="0" err="1"/>
              <a:t>biznis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1</a:t>
            </a:r>
            <a:r>
              <a:rPr lang="en-US" dirty="0"/>
              <a:t>) </a:t>
            </a:r>
            <a:r>
              <a:rPr lang="en-US" dirty="0" err="1"/>
              <a:t>radni</a:t>
            </a:r>
            <a:r>
              <a:rPr lang="en-US" dirty="0"/>
              <a:t> </a:t>
            </a:r>
            <a:r>
              <a:rPr lang="en-US" dirty="0" err="1"/>
              <a:t>rezime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en-US" dirty="0" err="1"/>
              <a:t>uvod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3</a:t>
            </a:r>
            <a:r>
              <a:rPr lang="en-US" dirty="0"/>
              <a:t>)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4</a:t>
            </a:r>
            <a:r>
              <a:rPr lang="en-US" dirty="0"/>
              <a:t>)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,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projekta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5</a:t>
            </a:r>
            <a:r>
              <a:rPr lang="en-US" dirty="0"/>
              <a:t>)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menadžment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6</a:t>
            </a:r>
            <a:r>
              <a:rPr lang="en-US" dirty="0"/>
              <a:t>) plan </a:t>
            </a:r>
            <a:r>
              <a:rPr lang="en-US" dirty="0" err="1"/>
              <a:t>plasmana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7</a:t>
            </a:r>
            <a:r>
              <a:rPr lang="en-US" dirty="0"/>
              <a:t>) plan </a:t>
            </a:r>
            <a:r>
              <a:rPr lang="en-US" dirty="0" err="1"/>
              <a:t>proizvodnje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8</a:t>
            </a:r>
            <a:r>
              <a:rPr lang="en-US" dirty="0"/>
              <a:t>)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performanse</a:t>
            </a:r>
            <a:r>
              <a:rPr lang="en-US" dirty="0"/>
              <a:t> </a:t>
            </a:r>
            <a:r>
              <a:rPr lang="en-US" dirty="0" err="1"/>
              <a:t>projektovanog</a:t>
            </a:r>
            <a:r>
              <a:rPr lang="en-US" dirty="0"/>
              <a:t> </a:t>
            </a:r>
            <a:r>
              <a:rPr lang="en-US" dirty="0" err="1"/>
              <a:t>posla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9</a:t>
            </a:r>
            <a:r>
              <a:rPr lang="en-US" dirty="0"/>
              <a:t>) </a:t>
            </a:r>
            <a:r>
              <a:rPr lang="en-US" dirty="0" err="1"/>
              <a:t>bilans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10</a:t>
            </a:r>
            <a:r>
              <a:rPr lang="en-US" dirty="0"/>
              <a:t>) </a:t>
            </a:r>
            <a:r>
              <a:rPr lang="en-US" dirty="0" err="1"/>
              <a:t>projekcija</a:t>
            </a:r>
            <a:r>
              <a:rPr lang="en-US" dirty="0"/>
              <a:t> </a:t>
            </a:r>
            <a:r>
              <a:rPr lang="en-US" dirty="0" err="1"/>
              <a:t>novčanog</a:t>
            </a:r>
            <a:r>
              <a:rPr lang="en-US" dirty="0"/>
              <a:t> </a:t>
            </a:r>
            <a:r>
              <a:rPr lang="en-US" dirty="0" err="1"/>
              <a:t>toka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11</a:t>
            </a:r>
            <a:r>
              <a:rPr lang="en-US" dirty="0"/>
              <a:t>) </a:t>
            </a:r>
            <a:r>
              <a:rPr lang="en-US" dirty="0" err="1"/>
              <a:t>projekcija</a:t>
            </a:r>
            <a:r>
              <a:rPr lang="en-US" dirty="0"/>
              <a:t> </a:t>
            </a:r>
            <a:r>
              <a:rPr lang="en-US" dirty="0" err="1"/>
              <a:t>poslovnog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12</a:t>
            </a:r>
            <a:r>
              <a:rPr lang="en-US" dirty="0"/>
              <a:t>) plan </a:t>
            </a:r>
            <a:r>
              <a:rPr lang="en-US" dirty="0" err="1"/>
              <a:t>budućeg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,</a:t>
            </a:r>
          </a:p>
          <a:p>
            <a:pPr>
              <a:buNone/>
            </a:pPr>
            <a:r>
              <a:rPr lang="sr-Latn-CS" dirty="0" smtClean="0"/>
              <a:t>	</a:t>
            </a:r>
            <a:r>
              <a:rPr lang="en-US" dirty="0" smtClean="0"/>
              <a:t>13</a:t>
            </a:r>
            <a:r>
              <a:rPr lang="en-US" dirty="0"/>
              <a:t>) </a:t>
            </a:r>
            <a:r>
              <a:rPr lang="en-US" dirty="0" err="1"/>
              <a:t>dodatak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Struktura biznis plana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err="1"/>
              <a:t>Radni</a:t>
            </a:r>
            <a:r>
              <a:rPr lang="en-US" sz="1800" dirty="0"/>
              <a:t> </a:t>
            </a:r>
            <a:r>
              <a:rPr lang="en-US" sz="1800" dirty="0" err="1"/>
              <a:t>rezime</a:t>
            </a:r>
            <a:r>
              <a:rPr lang="en-US" sz="1800" dirty="0"/>
              <a:t> </a:t>
            </a:r>
            <a:r>
              <a:rPr lang="en-US" sz="1800" dirty="0" err="1"/>
              <a:t>sadrži</a:t>
            </a:r>
            <a:r>
              <a:rPr lang="en-US" sz="1800" dirty="0"/>
              <a:t> </a:t>
            </a:r>
            <a:r>
              <a:rPr lang="en-US" sz="1800" dirty="0" err="1"/>
              <a:t>informacije</a:t>
            </a:r>
            <a:r>
              <a:rPr lang="en-US" sz="1800" dirty="0"/>
              <a:t> o: </a:t>
            </a:r>
            <a:r>
              <a:rPr lang="en-US" sz="1800" dirty="0" err="1"/>
              <a:t>preduzeću</a:t>
            </a:r>
            <a:r>
              <a:rPr lang="en-US" sz="1800" dirty="0"/>
              <a:t>, </a:t>
            </a:r>
            <a:r>
              <a:rPr lang="en-US" sz="1800" dirty="0" err="1"/>
              <a:t>nameni</a:t>
            </a:r>
            <a:r>
              <a:rPr lang="en-US" sz="1800" dirty="0"/>
              <a:t> </a:t>
            </a:r>
            <a:r>
              <a:rPr lang="en-US" sz="1800" dirty="0" err="1"/>
              <a:t>biznis</a:t>
            </a:r>
            <a:r>
              <a:rPr lang="en-US" sz="1800" dirty="0"/>
              <a:t> </a:t>
            </a:r>
            <a:r>
              <a:rPr lang="en-US" sz="1800" dirty="0" err="1"/>
              <a:t>plana</a:t>
            </a:r>
            <a:r>
              <a:rPr lang="en-US" sz="1800" dirty="0"/>
              <a:t>, </a:t>
            </a:r>
            <a:r>
              <a:rPr lang="en-US" sz="1800" dirty="0" err="1"/>
              <a:t>periodu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koji</a:t>
            </a:r>
            <a:r>
              <a:rPr lang="en-US" sz="1800" dirty="0"/>
              <a:t> je </a:t>
            </a:r>
            <a:r>
              <a:rPr lang="en-US" sz="1800" dirty="0" err="1"/>
              <a:t>biznis</a:t>
            </a:r>
            <a:r>
              <a:rPr lang="en-US" sz="1800" dirty="0"/>
              <a:t> plan </a:t>
            </a:r>
            <a:r>
              <a:rPr lang="en-US" sz="1800" dirty="0" err="1"/>
              <a:t>projektovan</a:t>
            </a:r>
            <a:r>
              <a:rPr lang="en-US" sz="1800" dirty="0"/>
              <a:t>, </a:t>
            </a:r>
            <a:r>
              <a:rPr lang="en-US" sz="1800" dirty="0" err="1" smtClean="0"/>
              <a:t>tržištu</a:t>
            </a:r>
            <a:r>
              <a:rPr lang="en-US" sz="1800" dirty="0"/>
              <a:t>, </a:t>
            </a:r>
            <a:r>
              <a:rPr lang="en-US" sz="1800" dirty="0" err="1"/>
              <a:t>menadžmentu</a:t>
            </a:r>
            <a:r>
              <a:rPr lang="en-US" sz="1800" dirty="0"/>
              <a:t>, </a:t>
            </a:r>
            <a:r>
              <a:rPr lang="en-US" sz="1800" dirty="0" err="1"/>
              <a:t>finansijskim</a:t>
            </a:r>
            <a:r>
              <a:rPr lang="en-US" sz="1800" dirty="0"/>
              <a:t> </a:t>
            </a:r>
            <a:r>
              <a:rPr lang="en-US" sz="1800" dirty="0" err="1" smtClean="0"/>
              <a:t>performansama</a:t>
            </a:r>
            <a:r>
              <a:rPr lang="en-US" sz="1800" dirty="0" smtClean="0"/>
              <a:t> </a:t>
            </a:r>
            <a:endParaRPr lang="sr-Latn-CS" sz="1800" dirty="0" smtClean="0"/>
          </a:p>
          <a:p>
            <a:r>
              <a:rPr lang="en-US" sz="1800" dirty="0"/>
              <a:t>U </a:t>
            </a:r>
            <a:r>
              <a:rPr lang="en-US" sz="1800" dirty="0" err="1"/>
              <a:t>uvodnom</a:t>
            </a:r>
            <a:r>
              <a:rPr lang="en-US" sz="1800" dirty="0"/>
              <a:t> </a:t>
            </a:r>
            <a:r>
              <a:rPr lang="en-US" sz="1800" dirty="0" err="1"/>
              <a:t>delu</a:t>
            </a:r>
            <a:r>
              <a:rPr lang="en-US" sz="1800" dirty="0"/>
              <a:t> </a:t>
            </a:r>
            <a:r>
              <a:rPr lang="en-US" sz="1800" dirty="0" err="1"/>
              <a:t>biznis</a:t>
            </a:r>
            <a:r>
              <a:rPr lang="en-US" sz="1800" dirty="0"/>
              <a:t> </a:t>
            </a:r>
            <a:r>
              <a:rPr lang="en-US" sz="1800" dirty="0" err="1"/>
              <a:t>plana</a:t>
            </a:r>
            <a:r>
              <a:rPr lang="en-US" sz="1800" dirty="0"/>
              <a:t> </a:t>
            </a:r>
            <a:r>
              <a:rPr lang="en-US" sz="1800" dirty="0" err="1"/>
              <a:t>daju</a:t>
            </a:r>
            <a:r>
              <a:rPr lang="en-US" sz="1800" dirty="0"/>
              <a:t> se </a:t>
            </a:r>
            <a:r>
              <a:rPr lang="en-US" sz="1800" dirty="0" err="1"/>
              <a:t>osnovne</a:t>
            </a:r>
            <a:r>
              <a:rPr lang="en-US" sz="1800" dirty="0"/>
              <a:t> </a:t>
            </a:r>
            <a:r>
              <a:rPr lang="en-US" sz="1800" dirty="0" err="1"/>
              <a:t>informacije</a:t>
            </a:r>
            <a:r>
              <a:rPr lang="en-US" sz="1800" dirty="0"/>
              <a:t>  o: </a:t>
            </a:r>
            <a:r>
              <a:rPr lang="en-US" sz="1800" dirty="0" err="1"/>
              <a:t>kompaniji</a:t>
            </a:r>
            <a:r>
              <a:rPr lang="en-US" sz="1800" dirty="0"/>
              <a:t>, </a:t>
            </a:r>
            <a:r>
              <a:rPr lang="en-US" sz="1800" dirty="0" err="1"/>
              <a:t>nameni</a:t>
            </a:r>
            <a:r>
              <a:rPr lang="en-US" sz="1800" dirty="0"/>
              <a:t> </a:t>
            </a:r>
            <a:r>
              <a:rPr lang="en-US" sz="1800" dirty="0" err="1"/>
              <a:t>biznis</a:t>
            </a:r>
            <a:r>
              <a:rPr lang="en-US" sz="1800" dirty="0"/>
              <a:t> </a:t>
            </a:r>
            <a:r>
              <a:rPr lang="en-US" sz="1800" dirty="0" err="1"/>
              <a:t>plana</a:t>
            </a:r>
            <a:r>
              <a:rPr lang="en-US" sz="1800" dirty="0"/>
              <a:t>, </a:t>
            </a:r>
            <a:r>
              <a:rPr lang="en-US" sz="1800" dirty="0" err="1"/>
              <a:t>periodu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koji</a:t>
            </a:r>
            <a:r>
              <a:rPr lang="en-US" sz="1800" dirty="0"/>
              <a:t> se on </a:t>
            </a:r>
            <a:r>
              <a:rPr lang="en-US" sz="1800" dirty="0" err="1"/>
              <a:t>odnosi</a:t>
            </a:r>
            <a:r>
              <a:rPr lang="en-US" sz="1800" dirty="0"/>
              <a:t>, </a:t>
            </a:r>
            <a:r>
              <a:rPr lang="en-US" sz="1800" dirty="0" err="1"/>
              <a:t>itd</a:t>
            </a:r>
            <a:r>
              <a:rPr lang="en-US" sz="1800" dirty="0" smtClean="0"/>
              <a:t>.</a:t>
            </a:r>
            <a:endParaRPr lang="sr-Latn-CS" sz="1800" dirty="0" smtClean="0"/>
          </a:p>
          <a:p>
            <a:r>
              <a:rPr lang="sr-Latn-CS" sz="1800" dirty="0" smtClean="0"/>
              <a:t>Analizom tržišta dobijaju se</a:t>
            </a:r>
            <a:r>
              <a:rPr lang="en-US" sz="1800" dirty="0" smtClean="0"/>
              <a:t> </a:t>
            </a:r>
            <a:r>
              <a:rPr lang="en-US" sz="1800" dirty="0" err="1" smtClean="0"/>
              <a:t>odgovoritna</a:t>
            </a:r>
            <a:r>
              <a:rPr lang="en-US" sz="1800" dirty="0" smtClean="0"/>
              <a:t> </a:t>
            </a:r>
            <a:r>
              <a:rPr lang="en-US" sz="1800" dirty="0" err="1"/>
              <a:t>pitanja</a:t>
            </a:r>
            <a:r>
              <a:rPr lang="en-US" sz="1800" dirty="0"/>
              <a:t> o tome </a:t>
            </a:r>
            <a:r>
              <a:rPr lang="en-US" sz="1800" dirty="0" err="1"/>
              <a:t>ko</a:t>
            </a:r>
            <a:r>
              <a:rPr lang="en-US" sz="1800" dirty="0"/>
              <a:t> </a:t>
            </a:r>
            <a:r>
              <a:rPr lang="en-US" sz="1800" dirty="0" err="1"/>
              <a:t>čini</a:t>
            </a:r>
            <a:r>
              <a:rPr lang="en-US" sz="1800" dirty="0"/>
              <a:t> </a:t>
            </a:r>
            <a:r>
              <a:rPr lang="en-US" sz="1800" dirty="0" err="1"/>
              <a:t>tržište</a:t>
            </a:r>
            <a:r>
              <a:rPr lang="en-US" sz="1800" dirty="0"/>
              <a:t>, </a:t>
            </a:r>
            <a:r>
              <a:rPr lang="en-US" sz="1800" dirty="0" err="1"/>
              <a:t>koliki</a:t>
            </a:r>
            <a:r>
              <a:rPr lang="en-US" sz="1800" dirty="0"/>
              <a:t> je </a:t>
            </a:r>
            <a:r>
              <a:rPr lang="en-US" sz="1800" dirty="0" err="1"/>
              <a:t>potencijalni</a:t>
            </a:r>
            <a:r>
              <a:rPr lang="en-US" sz="1800" dirty="0"/>
              <a:t> </a:t>
            </a:r>
            <a:r>
              <a:rPr lang="en-US" sz="1800" dirty="0" err="1"/>
              <a:t>rast</a:t>
            </a:r>
            <a:r>
              <a:rPr lang="en-US" sz="1800" dirty="0"/>
              <a:t> </a:t>
            </a:r>
            <a:r>
              <a:rPr lang="en-US" sz="1800" dirty="0" err="1"/>
              <a:t>tržišta</a:t>
            </a:r>
            <a:r>
              <a:rPr lang="en-US" sz="1800" dirty="0"/>
              <a:t>, </a:t>
            </a:r>
            <a:r>
              <a:rPr lang="en-US" sz="1800" dirty="0" err="1"/>
              <a:t>kako</a:t>
            </a:r>
            <a:r>
              <a:rPr lang="en-US" sz="1800" dirty="0"/>
              <a:t> </a:t>
            </a:r>
            <a:r>
              <a:rPr lang="en-US" sz="1800" dirty="0" err="1"/>
              <a:t>će</a:t>
            </a:r>
            <a:r>
              <a:rPr lang="en-US" sz="1800" dirty="0"/>
              <a:t> se </a:t>
            </a:r>
            <a:r>
              <a:rPr lang="en-US" sz="1800" dirty="0" err="1"/>
              <a:t>formirati</a:t>
            </a:r>
            <a:r>
              <a:rPr lang="en-US" sz="1800" dirty="0"/>
              <a:t> </a:t>
            </a:r>
            <a:r>
              <a:rPr lang="en-US" sz="1800" dirty="0" err="1"/>
              <a:t>cena</a:t>
            </a:r>
            <a:r>
              <a:rPr lang="en-US" sz="1800" dirty="0"/>
              <a:t> </a:t>
            </a:r>
            <a:r>
              <a:rPr lang="en-US" sz="1800" dirty="0" err="1"/>
              <a:t>proizvoda</a:t>
            </a:r>
            <a:r>
              <a:rPr lang="en-US" sz="1800" dirty="0" smtClean="0"/>
              <a:t>.</a:t>
            </a:r>
            <a:endParaRPr lang="sr-Latn-CS" sz="1800" dirty="0" smtClean="0"/>
          </a:p>
          <a:p>
            <a:r>
              <a:rPr lang="en-US" sz="1800" dirty="0" err="1"/>
              <a:t>Kod</a:t>
            </a:r>
            <a:r>
              <a:rPr lang="en-US" sz="1800" dirty="0"/>
              <a:t> </a:t>
            </a:r>
            <a:r>
              <a:rPr lang="en-US" sz="1800" dirty="0" err="1"/>
              <a:t>opisa</a:t>
            </a:r>
            <a:r>
              <a:rPr lang="en-US" sz="1800" dirty="0"/>
              <a:t> </a:t>
            </a:r>
            <a:r>
              <a:rPr lang="en-US" sz="1800" dirty="0" err="1"/>
              <a:t>posla</a:t>
            </a:r>
            <a:r>
              <a:rPr lang="en-US" sz="1800" dirty="0"/>
              <a:t>,</a:t>
            </a:r>
            <a:r>
              <a:rPr lang="en-US" sz="1800" b="1" dirty="0"/>
              <a:t> </a:t>
            </a:r>
            <a:r>
              <a:rPr lang="en-US" sz="1800" dirty="0" err="1"/>
              <a:t>programa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projekta</a:t>
            </a:r>
            <a:r>
              <a:rPr lang="en-US" sz="1800" dirty="0"/>
              <a:t> </a:t>
            </a:r>
            <a:r>
              <a:rPr lang="en-US" sz="1800" dirty="0" err="1"/>
              <a:t>dobijaju</a:t>
            </a:r>
            <a:r>
              <a:rPr lang="en-US" sz="1800" dirty="0"/>
              <a:t> se </a:t>
            </a:r>
            <a:r>
              <a:rPr lang="en-US" sz="1800" dirty="0" err="1"/>
              <a:t>informacije</a:t>
            </a:r>
            <a:r>
              <a:rPr lang="en-US" sz="1800" dirty="0"/>
              <a:t> o </a:t>
            </a:r>
            <a:r>
              <a:rPr lang="en-US" sz="1800" dirty="0" err="1"/>
              <a:t>proizvodnom</a:t>
            </a:r>
            <a:r>
              <a:rPr lang="en-US" sz="1800" dirty="0"/>
              <a:t> </a:t>
            </a:r>
            <a:r>
              <a:rPr lang="en-US" sz="1800" dirty="0" err="1"/>
              <a:t>programu</a:t>
            </a:r>
            <a:r>
              <a:rPr lang="en-US" sz="1800" dirty="0"/>
              <a:t> </a:t>
            </a:r>
            <a:r>
              <a:rPr lang="en-US" sz="1800" dirty="0" err="1"/>
              <a:t>kompanije</a:t>
            </a:r>
            <a:r>
              <a:rPr lang="en-US" sz="1800" dirty="0"/>
              <a:t>, </a:t>
            </a:r>
            <a:r>
              <a:rPr lang="en-US" sz="1800" dirty="0" err="1"/>
              <a:t>učešću</a:t>
            </a:r>
            <a:r>
              <a:rPr lang="en-US" sz="1800" dirty="0"/>
              <a:t> </a:t>
            </a:r>
            <a:r>
              <a:rPr lang="en-US" sz="1800" dirty="0" err="1"/>
              <a:t>pojedinih</a:t>
            </a:r>
            <a:r>
              <a:rPr lang="en-US" sz="1800" dirty="0"/>
              <a:t> </a:t>
            </a:r>
            <a:r>
              <a:rPr lang="en-US" sz="1800" dirty="0" err="1"/>
              <a:t>proizvoda</a:t>
            </a:r>
            <a:r>
              <a:rPr lang="en-US" sz="1800" dirty="0"/>
              <a:t> u </a:t>
            </a:r>
            <a:r>
              <a:rPr lang="en-US" sz="1800" dirty="0" err="1"/>
              <a:t>ukupnoj</a:t>
            </a:r>
            <a:r>
              <a:rPr lang="en-US" sz="1800" dirty="0"/>
              <a:t> </a:t>
            </a:r>
            <a:r>
              <a:rPr lang="en-US" sz="1800" dirty="0" err="1"/>
              <a:t>proizvodnji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plasmanu</a:t>
            </a:r>
            <a:r>
              <a:rPr lang="en-US" sz="1800" dirty="0"/>
              <a:t> </a:t>
            </a:r>
            <a:r>
              <a:rPr lang="en-US" sz="1800" dirty="0" err="1" smtClean="0"/>
              <a:t>kompanije</a:t>
            </a:r>
            <a:r>
              <a:rPr lang="sr-Latn-CS" sz="1800" dirty="0" smtClean="0"/>
              <a:t>, s</a:t>
            </a:r>
            <a:r>
              <a:rPr lang="en-US" sz="1800" dirty="0" err="1" smtClean="0"/>
              <a:t>tepenu</a:t>
            </a:r>
            <a:r>
              <a:rPr lang="en-US" sz="1800" dirty="0" smtClean="0"/>
              <a:t> </a:t>
            </a:r>
            <a:r>
              <a:rPr lang="en-US" sz="1800" dirty="0" err="1" smtClean="0"/>
              <a:t>konkurentnosti</a:t>
            </a:r>
            <a:r>
              <a:rPr lang="sr-Latn-CS" sz="1800" dirty="0" smtClean="0"/>
              <a:t> itd.</a:t>
            </a:r>
          </a:p>
          <a:p>
            <a:r>
              <a:rPr lang="en-US" sz="1800" dirty="0" err="1"/>
              <a:t>Podaci</a:t>
            </a:r>
            <a:r>
              <a:rPr lang="en-US" sz="1800" dirty="0"/>
              <a:t> o </a:t>
            </a:r>
            <a:r>
              <a:rPr lang="en-US" sz="1800" dirty="0" err="1"/>
              <a:t>organizaciji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menadžmentu</a:t>
            </a:r>
            <a:r>
              <a:rPr lang="en-US" sz="1800" dirty="0"/>
              <a:t> </a:t>
            </a:r>
            <a:r>
              <a:rPr lang="en-US" sz="1800" dirty="0" err="1"/>
              <a:t>preduzeća</a:t>
            </a:r>
            <a:r>
              <a:rPr lang="en-US" sz="1800" dirty="0"/>
              <a:t> </a:t>
            </a:r>
            <a:r>
              <a:rPr lang="en-US" sz="1800" dirty="0" err="1"/>
              <a:t>potrebni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radi</a:t>
            </a:r>
            <a:r>
              <a:rPr lang="en-US" sz="1800" dirty="0"/>
              <a:t> </a:t>
            </a:r>
            <a:r>
              <a:rPr lang="en-US" sz="1800" dirty="0" err="1"/>
              <a:t>obezbeđivanja</a:t>
            </a:r>
            <a:r>
              <a:rPr lang="en-US" sz="1800" dirty="0"/>
              <a:t> </a:t>
            </a:r>
            <a:r>
              <a:rPr lang="en-US" sz="1800" dirty="0" err="1"/>
              <a:t>sredstava</a:t>
            </a:r>
            <a:r>
              <a:rPr lang="en-US" sz="1800" dirty="0"/>
              <a:t> </a:t>
            </a:r>
            <a:r>
              <a:rPr lang="en-US" sz="1800" dirty="0" err="1"/>
              <a:t>od</a:t>
            </a:r>
            <a:r>
              <a:rPr lang="en-US" sz="1800" dirty="0"/>
              <a:t> </a:t>
            </a:r>
            <a:r>
              <a:rPr lang="en-US" sz="1800" dirty="0" err="1"/>
              <a:t>investitora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banaka</a:t>
            </a:r>
            <a:r>
              <a:rPr lang="en-US" sz="1800" dirty="0"/>
              <a:t>, </a:t>
            </a:r>
            <a:r>
              <a:rPr lang="en-US" sz="1800" dirty="0" err="1"/>
              <a:t>radi</a:t>
            </a:r>
            <a:r>
              <a:rPr lang="en-US" sz="1800" dirty="0"/>
              <a:t> </a:t>
            </a:r>
            <a:r>
              <a:rPr lang="en-US" sz="1800" dirty="0" err="1"/>
              <a:t>pozivanja</a:t>
            </a:r>
            <a:r>
              <a:rPr lang="en-US" sz="1800" dirty="0"/>
              <a:t> </a:t>
            </a:r>
            <a:r>
              <a:rPr lang="en-US" sz="1800" dirty="0" err="1"/>
              <a:t>partnera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saradnju</a:t>
            </a:r>
            <a:r>
              <a:rPr lang="en-US" sz="1800" dirty="0"/>
              <a:t>, </a:t>
            </a:r>
            <a:r>
              <a:rPr lang="en-US" sz="1800" dirty="0" err="1"/>
              <a:t>osnivanja</a:t>
            </a:r>
            <a:r>
              <a:rPr lang="en-US" sz="1800" dirty="0"/>
              <a:t> </a:t>
            </a:r>
            <a:r>
              <a:rPr lang="en-US" sz="1800" dirty="0" err="1"/>
              <a:t>novog</a:t>
            </a:r>
            <a:r>
              <a:rPr lang="en-US" sz="1800" dirty="0"/>
              <a:t> </a:t>
            </a:r>
            <a:r>
              <a:rPr lang="en-US" sz="1800" dirty="0" err="1"/>
              <a:t>proizvodnog</a:t>
            </a:r>
            <a:r>
              <a:rPr lang="en-US" sz="1800" dirty="0"/>
              <a:t> </a:t>
            </a:r>
            <a:r>
              <a:rPr lang="en-US" sz="1800" dirty="0" err="1"/>
              <a:t>programa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sl.</a:t>
            </a:r>
          </a:p>
          <a:p>
            <a:r>
              <a:rPr lang="en-US" sz="1800" dirty="0"/>
              <a:t>Plan </a:t>
            </a:r>
            <a:r>
              <a:rPr lang="en-US" sz="1800" dirty="0" err="1"/>
              <a:t>plasmana</a:t>
            </a:r>
            <a:r>
              <a:rPr lang="en-US" sz="1800" dirty="0"/>
              <a:t> </a:t>
            </a:r>
            <a:r>
              <a:rPr lang="en-US" sz="1800" dirty="0" err="1"/>
              <a:t>sadrži</a:t>
            </a:r>
            <a:r>
              <a:rPr lang="en-US" sz="1800" dirty="0"/>
              <a:t> </a:t>
            </a:r>
            <a:r>
              <a:rPr lang="en-US" sz="1800" dirty="0" err="1"/>
              <a:t>informacije</a:t>
            </a:r>
            <a:r>
              <a:rPr lang="en-US" sz="1800" dirty="0"/>
              <a:t> </a:t>
            </a:r>
            <a:r>
              <a:rPr lang="en-US" sz="1800" dirty="0" err="1"/>
              <a:t>vezane</a:t>
            </a:r>
            <a:r>
              <a:rPr lang="en-US" sz="1800" dirty="0"/>
              <a:t> </a:t>
            </a:r>
            <a:r>
              <a:rPr lang="en-US" sz="1800" dirty="0" err="1"/>
              <a:t>za</a:t>
            </a:r>
            <a:r>
              <a:rPr lang="en-US" sz="1800" dirty="0"/>
              <a:t> </a:t>
            </a:r>
            <a:r>
              <a:rPr lang="en-US" sz="1800" dirty="0" err="1"/>
              <a:t>tržište</a:t>
            </a:r>
            <a:r>
              <a:rPr lang="en-US" sz="1800" dirty="0"/>
              <a:t> </a:t>
            </a:r>
            <a:r>
              <a:rPr lang="en-US" sz="1800" dirty="0" err="1"/>
              <a:t>plasmana</a:t>
            </a:r>
            <a:r>
              <a:rPr lang="en-US" sz="1800" dirty="0"/>
              <a:t> </a:t>
            </a:r>
            <a:r>
              <a:rPr lang="en-US" sz="1800" dirty="0" err="1"/>
              <a:t>proizvoda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 smtClean="0"/>
              <a:t>usluga</a:t>
            </a:r>
            <a:endParaRPr lang="sr-Latn-CS" sz="1800" dirty="0" smtClean="0"/>
          </a:p>
          <a:p>
            <a:r>
              <a:rPr lang="en-US" sz="1800" dirty="0"/>
              <a:t>Plan </a:t>
            </a:r>
            <a:r>
              <a:rPr lang="en-US" sz="1800" dirty="0" err="1"/>
              <a:t>proizvodnje</a:t>
            </a:r>
            <a:r>
              <a:rPr lang="en-US" sz="1800" dirty="0"/>
              <a:t> u </a:t>
            </a:r>
            <a:r>
              <a:rPr lang="en-US" sz="1800" dirty="0" err="1"/>
              <a:t>sebi</a:t>
            </a:r>
            <a:r>
              <a:rPr lang="en-US" sz="1800" dirty="0"/>
              <a:t> </a:t>
            </a:r>
            <a:r>
              <a:rPr lang="en-US" sz="1800" dirty="0" err="1"/>
              <a:t>sadrži</a:t>
            </a:r>
            <a:r>
              <a:rPr lang="en-US" sz="1800" dirty="0"/>
              <a:t> </a:t>
            </a:r>
            <a:r>
              <a:rPr lang="en-US" sz="1800" dirty="0" err="1"/>
              <a:t>više</a:t>
            </a:r>
            <a:r>
              <a:rPr lang="en-US" sz="1800" dirty="0"/>
              <a:t> </a:t>
            </a:r>
            <a:r>
              <a:rPr lang="en-US" sz="1800" dirty="0" err="1"/>
              <a:t>međusobno</a:t>
            </a:r>
            <a:r>
              <a:rPr lang="en-US" sz="1800" dirty="0"/>
              <a:t> </a:t>
            </a:r>
            <a:r>
              <a:rPr lang="en-US" sz="1800" dirty="0" err="1"/>
              <a:t>povezanih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usklađenih</a:t>
            </a:r>
            <a:r>
              <a:rPr lang="en-US" sz="1800" dirty="0"/>
              <a:t> </a:t>
            </a:r>
            <a:r>
              <a:rPr lang="en-US" sz="1800" dirty="0" err="1"/>
              <a:t>celina</a:t>
            </a:r>
            <a:r>
              <a:rPr lang="en-US" sz="1800" dirty="0"/>
              <a:t>, </a:t>
            </a:r>
            <a:r>
              <a:rPr lang="en-US" sz="1800" dirty="0" err="1"/>
              <a:t>kao</a:t>
            </a:r>
            <a:r>
              <a:rPr lang="en-US" sz="1800" dirty="0"/>
              <a:t> </a:t>
            </a:r>
            <a:r>
              <a:rPr lang="en-US" sz="1800" dirty="0" err="1"/>
              <a:t>što</a:t>
            </a:r>
            <a:r>
              <a:rPr lang="en-US" sz="1800" dirty="0"/>
              <a:t> </a:t>
            </a:r>
            <a:r>
              <a:rPr lang="en-US" sz="1800" dirty="0" err="1" smtClean="0"/>
              <a:t>su</a:t>
            </a:r>
            <a:r>
              <a:rPr lang="en-US" sz="1800" dirty="0" smtClean="0"/>
              <a:t>:</a:t>
            </a:r>
            <a:r>
              <a:rPr lang="sr-Latn-CS" sz="1800" dirty="0" smtClean="0"/>
              <a:t> </a:t>
            </a:r>
            <a:r>
              <a:rPr lang="en-US" sz="1800" dirty="0" smtClean="0"/>
              <a:t>plan </a:t>
            </a:r>
            <a:r>
              <a:rPr lang="en-US" sz="1800" dirty="0" err="1"/>
              <a:t>fizičkog</a:t>
            </a:r>
            <a:r>
              <a:rPr lang="en-US" sz="1800" dirty="0"/>
              <a:t> </a:t>
            </a:r>
            <a:r>
              <a:rPr lang="en-US" sz="1800" dirty="0" err="1"/>
              <a:t>obima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strukture</a:t>
            </a:r>
            <a:r>
              <a:rPr lang="en-US" sz="1800" dirty="0"/>
              <a:t> </a:t>
            </a:r>
            <a:r>
              <a:rPr lang="en-US" sz="1800" dirty="0" err="1"/>
              <a:t>proizvodnje</a:t>
            </a:r>
            <a:r>
              <a:rPr lang="en-US" sz="1800" dirty="0"/>
              <a:t>, </a:t>
            </a:r>
            <a:r>
              <a:rPr lang="en-US" sz="1800" dirty="0" err="1"/>
              <a:t>projekcija</a:t>
            </a:r>
            <a:r>
              <a:rPr lang="en-US" sz="1800" dirty="0"/>
              <a:t> </a:t>
            </a:r>
            <a:r>
              <a:rPr lang="en-US" sz="1800" dirty="0" err="1"/>
              <a:t>normativa</a:t>
            </a:r>
            <a:r>
              <a:rPr lang="en-US" sz="1800" dirty="0"/>
              <a:t> </a:t>
            </a:r>
            <a:r>
              <a:rPr lang="en-US" sz="1800" dirty="0" err="1"/>
              <a:t>potrošnje</a:t>
            </a:r>
            <a:r>
              <a:rPr lang="en-US" sz="1800" dirty="0"/>
              <a:t>, plan </a:t>
            </a:r>
            <a:r>
              <a:rPr lang="en-US" sz="1800" dirty="0" err="1"/>
              <a:t>nabavke</a:t>
            </a:r>
            <a:r>
              <a:rPr lang="en-US" sz="1800" dirty="0"/>
              <a:t>, plan </a:t>
            </a:r>
            <a:r>
              <a:rPr lang="en-US" sz="1800" dirty="0" err="1"/>
              <a:t>održavanja</a:t>
            </a:r>
            <a:r>
              <a:rPr lang="en-US" sz="1800" dirty="0"/>
              <a:t>, plan </a:t>
            </a:r>
            <a:r>
              <a:rPr lang="en-US" sz="1800" dirty="0" err="1"/>
              <a:t>radne</a:t>
            </a:r>
            <a:r>
              <a:rPr lang="en-US" sz="1800" dirty="0"/>
              <a:t> </a:t>
            </a:r>
            <a:r>
              <a:rPr lang="en-US" sz="1800" dirty="0" err="1"/>
              <a:t>snage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plan </a:t>
            </a:r>
            <a:r>
              <a:rPr lang="en-US" sz="1800" dirty="0" err="1"/>
              <a:t>troškova</a:t>
            </a:r>
            <a:r>
              <a:rPr lang="en-US" sz="1800" dirty="0"/>
              <a:t>. 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Na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finansijske</a:t>
            </a:r>
            <a:r>
              <a:rPr lang="en-US" sz="2000" dirty="0"/>
              <a:t> performance </a:t>
            </a:r>
            <a:r>
              <a:rPr lang="en-US" sz="2000" dirty="0" err="1"/>
              <a:t>projektovanog</a:t>
            </a:r>
            <a:r>
              <a:rPr lang="en-US" sz="2000" dirty="0"/>
              <a:t> </a:t>
            </a:r>
            <a:r>
              <a:rPr lang="en-US" sz="2000" dirty="0" err="1"/>
              <a:t>posla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najznačajniji</a:t>
            </a:r>
            <a:r>
              <a:rPr lang="en-US" sz="2000" dirty="0"/>
              <a:t> </a:t>
            </a:r>
            <a:r>
              <a:rPr lang="en-US" sz="2000" dirty="0" err="1"/>
              <a:t>deo</a:t>
            </a:r>
            <a:r>
              <a:rPr lang="en-US" sz="2000" dirty="0"/>
              <a:t> </a:t>
            </a:r>
            <a:r>
              <a:rPr lang="en-US" sz="2000" dirty="0" err="1"/>
              <a:t>biznis</a:t>
            </a:r>
            <a:r>
              <a:rPr lang="en-US" sz="2000" dirty="0"/>
              <a:t> </a:t>
            </a:r>
            <a:r>
              <a:rPr lang="en-US" sz="2000" dirty="0" err="1"/>
              <a:t>plana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ukazuje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isplativost</a:t>
            </a:r>
            <a:r>
              <a:rPr lang="en-US" sz="2000" dirty="0"/>
              <a:t> </a:t>
            </a:r>
            <a:r>
              <a:rPr lang="en-US" sz="2000" dirty="0" err="1"/>
              <a:t>posla</a:t>
            </a:r>
            <a:r>
              <a:rPr lang="en-US" sz="2000" dirty="0"/>
              <a:t>, </a:t>
            </a:r>
            <a:r>
              <a:rPr lang="en-US" sz="2000" dirty="0" err="1"/>
              <a:t>da</a:t>
            </a:r>
            <a:r>
              <a:rPr lang="en-US" sz="2000" dirty="0"/>
              <a:t> </a:t>
            </a:r>
            <a:r>
              <a:rPr lang="en-US" sz="2000" dirty="0" err="1"/>
              <a:t>li</a:t>
            </a:r>
            <a:r>
              <a:rPr lang="en-US" sz="2000" dirty="0"/>
              <a:t> </a:t>
            </a:r>
            <a:r>
              <a:rPr lang="en-US" sz="2000" dirty="0" err="1"/>
              <a:t>donosi</a:t>
            </a:r>
            <a:r>
              <a:rPr lang="en-US" sz="2000" dirty="0"/>
              <a:t> profit </a:t>
            </a:r>
            <a:r>
              <a:rPr lang="en-US" sz="2000" dirty="0" err="1"/>
              <a:t>ili</a:t>
            </a:r>
            <a:r>
              <a:rPr lang="en-US" sz="2000" dirty="0"/>
              <a:t> ne, </a:t>
            </a:r>
            <a:r>
              <a:rPr lang="en-US" sz="2000" dirty="0" err="1"/>
              <a:t>obezbeđuje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ne </a:t>
            </a:r>
            <a:r>
              <a:rPr lang="en-US" sz="2000" dirty="0" err="1"/>
              <a:t>povraćaj</a:t>
            </a:r>
            <a:r>
              <a:rPr lang="en-US" sz="2000" dirty="0"/>
              <a:t> </a:t>
            </a:r>
            <a:r>
              <a:rPr lang="en-US" sz="2000" dirty="0" err="1"/>
              <a:t>pozajmljenih</a:t>
            </a:r>
            <a:r>
              <a:rPr lang="en-US" sz="2000" dirty="0"/>
              <a:t> </a:t>
            </a:r>
            <a:r>
              <a:rPr lang="en-US" sz="2000" dirty="0" err="1"/>
              <a:t>sredstava</a:t>
            </a:r>
            <a:r>
              <a:rPr lang="en-US" sz="2000" dirty="0"/>
              <a:t> </a:t>
            </a:r>
            <a:r>
              <a:rPr lang="en-US" sz="2000" dirty="0" err="1"/>
              <a:t>itd</a:t>
            </a:r>
            <a:r>
              <a:rPr lang="en-US" sz="2000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732</TotalTime>
  <Words>803</Words>
  <Application>Microsoft Office PowerPoint</Application>
  <PresentationFormat>On-screen Show (4:3)</PresentationFormat>
  <Paragraphs>251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Biznis plan</vt:lpstr>
      <vt:lpstr>Sadržaj</vt:lpstr>
      <vt:lpstr>Definicija biznis plana</vt:lpstr>
      <vt:lpstr>Namena biznis plana</vt:lpstr>
      <vt:lpstr>Tok i izrada biznis plana</vt:lpstr>
      <vt:lpstr>PowerPoint Presentation</vt:lpstr>
      <vt:lpstr>Struktura biznis plana</vt:lpstr>
      <vt:lpstr>PowerPoint Presentation</vt:lpstr>
      <vt:lpstr>PowerPoint Presentation</vt:lpstr>
      <vt:lpstr>Primer biznis plana u geodeziji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Biznis plan</dc:title>
  <dc:creator>Maksa</dc:creator>
  <cp:lastModifiedBy>Goran</cp:lastModifiedBy>
  <cp:revision>72</cp:revision>
  <dcterms:created xsi:type="dcterms:W3CDTF">2013-12-08T20:21:41Z</dcterms:created>
  <dcterms:modified xsi:type="dcterms:W3CDTF">2020-11-21T20:34:10Z</dcterms:modified>
</cp:coreProperties>
</file>