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3" r:id="rId3"/>
    <p:sldId id="257" r:id="rId4"/>
    <p:sldId id="264" r:id="rId5"/>
    <p:sldId id="258" r:id="rId6"/>
    <p:sldId id="259" r:id="rId7"/>
    <p:sldId id="265" r:id="rId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33"/>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93738" autoAdjust="0"/>
  </p:normalViewPr>
  <p:slideViewPr>
    <p:cSldViewPr>
      <p:cViewPr>
        <p:scale>
          <a:sx n="100" d="100"/>
          <a:sy n="100" d="100"/>
        </p:scale>
        <p:origin x="51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image" Target="../media/image12.wmf"/><Relationship Id="rId7" Type="http://schemas.openxmlformats.org/officeDocument/2006/relationships/image" Target="../media/image16.wmf"/><Relationship Id="rId2" Type="http://schemas.openxmlformats.org/officeDocument/2006/relationships/image" Target="../media/image11.wmf"/><Relationship Id="rId1" Type="http://schemas.openxmlformats.org/officeDocument/2006/relationships/image" Target="../media/image10.wmf"/><Relationship Id="rId6" Type="http://schemas.openxmlformats.org/officeDocument/2006/relationships/image" Target="../media/image15.wmf"/><Relationship Id="rId5" Type="http://schemas.openxmlformats.org/officeDocument/2006/relationships/image" Target="../media/image14.wmf"/><Relationship Id="rId4"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A43BFC7F-C708-424E-9AFF-0D46C1184952}"/>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12291" name="Rectangle 3">
            <a:extLst>
              <a:ext uri="{FF2B5EF4-FFF2-40B4-BE49-F238E27FC236}">
                <a16:creationId xmlns:a16="http://schemas.microsoft.com/office/drawing/2014/main" id="{A3FE627A-3BA7-4915-9B52-BF8A9965EF7B}"/>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12292" name="Rectangle 4">
            <a:extLst>
              <a:ext uri="{FF2B5EF4-FFF2-40B4-BE49-F238E27FC236}">
                <a16:creationId xmlns:a16="http://schemas.microsoft.com/office/drawing/2014/main" id="{C9C05A42-C5A5-42C6-86C5-DFBEF701D2D1}"/>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a:extLst>
              <a:ext uri="{FF2B5EF4-FFF2-40B4-BE49-F238E27FC236}">
                <a16:creationId xmlns:a16="http://schemas.microsoft.com/office/drawing/2014/main" id="{827B4D79-1A7E-4212-AC7E-C3A131100AAD}"/>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2294" name="Rectangle 6">
            <a:extLst>
              <a:ext uri="{FF2B5EF4-FFF2-40B4-BE49-F238E27FC236}">
                <a16:creationId xmlns:a16="http://schemas.microsoft.com/office/drawing/2014/main" id="{7B6CAD4B-19BA-4C23-8CC7-DF5B8B0D5FAD}"/>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12295" name="Rectangle 7">
            <a:extLst>
              <a:ext uri="{FF2B5EF4-FFF2-40B4-BE49-F238E27FC236}">
                <a16:creationId xmlns:a16="http://schemas.microsoft.com/office/drawing/2014/main" id="{CE6BE3C3-BB59-459E-8D95-B932072C3111}"/>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A77C20B-E67B-49F8-91A0-AD8A5106EAD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DE9E419-6B50-4123-934A-248FA397E799}"/>
              </a:ext>
            </a:extLst>
          </p:cNvPr>
          <p:cNvSpPr>
            <a:spLocks noGrp="1" noChangeArrowheads="1"/>
          </p:cNvSpPr>
          <p:nvPr>
            <p:ph type="sldNum" sz="quarter" idx="5"/>
          </p:nvPr>
        </p:nvSpPr>
        <p:spPr>
          <a:ln/>
        </p:spPr>
        <p:txBody>
          <a:bodyPr/>
          <a:lstStyle/>
          <a:p>
            <a:fld id="{975FF1E3-84A1-4F62-9174-9EA6BB952D48}" type="slidenum">
              <a:rPr lang="en-US" altLang="en-US"/>
              <a:pPr/>
              <a:t>1</a:t>
            </a:fld>
            <a:endParaRPr lang="en-US" altLang="en-US"/>
          </a:p>
        </p:txBody>
      </p:sp>
      <p:sp>
        <p:nvSpPr>
          <p:cNvPr id="13314" name="Rectangle 2">
            <a:extLst>
              <a:ext uri="{FF2B5EF4-FFF2-40B4-BE49-F238E27FC236}">
                <a16:creationId xmlns:a16="http://schemas.microsoft.com/office/drawing/2014/main" id="{EDE4E770-2947-46E9-A790-977063A137D8}"/>
              </a:ext>
            </a:extLst>
          </p:cNvPr>
          <p:cNvSpPr>
            <a:spLocks noGrp="1" noRot="1" noChangeAspect="1" noChangeArrowheads="1" noTextEdit="1"/>
          </p:cNvSpPr>
          <p:nvPr>
            <p:ph type="sldImg"/>
          </p:nvPr>
        </p:nvSpPr>
        <p:spPr>
          <a:ln/>
        </p:spPr>
      </p:sp>
      <p:sp>
        <p:nvSpPr>
          <p:cNvPr id="13315" name="Rectangle 3">
            <a:extLst>
              <a:ext uri="{FF2B5EF4-FFF2-40B4-BE49-F238E27FC236}">
                <a16:creationId xmlns:a16="http://schemas.microsoft.com/office/drawing/2014/main" id="{7E6494B5-D037-438D-BF2D-0ADA7D48E43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1B8DBCB-3002-44D0-9CB9-EA7B8E98ED0A}"/>
              </a:ext>
            </a:extLst>
          </p:cNvPr>
          <p:cNvSpPr>
            <a:spLocks noGrp="1" noChangeArrowheads="1"/>
          </p:cNvSpPr>
          <p:nvPr>
            <p:ph type="sldNum" sz="quarter" idx="5"/>
          </p:nvPr>
        </p:nvSpPr>
        <p:spPr>
          <a:ln/>
        </p:spPr>
        <p:txBody>
          <a:bodyPr/>
          <a:lstStyle/>
          <a:p>
            <a:fld id="{D066DB4C-AC45-4E53-948B-4E77409CAFD5}" type="slidenum">
              <a:rPr lang="en-US" altLang="en-US"/>
              <a:pPr/>
              <a:t>3</a:t>
            </a:fld>
            <a:endParaRPr lang="en-US" altLang="en-US"/>
          </a:p>
        </p:txBody>
      </p:sp>
      <p:sp>
        <p:nvSpPr>
          <p:cNvPr id="14338" name="Rectangle 2">
            <a:extLst>
              <a:ext uri="{FF2B5EF4-FFF2-40B4-BE49-F238E27FC236}">
                <a16:creationId xmlns:a16="http://schemas.microsoft.com/office/drawing/2014/main" id="{A9901D0E-C583-4DBB-BE4E-44E078241A07}"/>
              </a:ext>
            </a:extLst>
          </p:cNvPr>
          <p:cNvSpPr>
            <a:spLocks noGrp="1" noRot="1" noChangeAspect="1" noChangeArrowheads="1" noTextEdit="1"/>
          </p:cNvSpPr>
          <p:nvPr>
            <p:ph type="sldImg"/>
          </p:nvPr>
        </p:nvSpPr>
        <p:spPr>
          <a:ln/>
        </p:spPr>
      </p:sp>
      <p:sp>
        <p:nvSpPr>
          <p:cNvPr id="14339" name="Rectangle 3">
            <a:extLst>
              <a:ext uri="{FF2B5EF4-FFF2-40B4-BE49-F238E27FC236}">
                <a16:creationId xmlns:a16="http://schemas.microsoft.com/office/drawing/2014/main" id="{BBEEAB2B-548C-4A41-A84E-5D44E1EAAB6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9DA5648-872F-4DCB-BFFC-8243D38591C2}"/>
              </a:ext>
            </a:extLst>
          </p:cNvPr>
          <p:cNvSpPr>
            <a:spLocks noGrp="1" noChangeArrowheads="1"/>
          </p:cNvSpPr>
          <p:nvPr>
            <p:ph type="sldNum" sz="quarter" idx="5"/>
          </p:nvPr>
        </p:nvSpPr>
        <p:spPr>
          <a:ln/>
        </p:spPr>
        <p:txBody>
          <a:bodyPr/>
          <a:lstStyle/>
          <a:p>
            <a:fld id="{89D708D1-3374-4493-8C5B-8161E79FBB5D}" type="slidenum">
              <a:rPr lang="en-US" altLang="en-US"/>
              <a:pPr/>
              <a:t>5</a:t>
            </a:fld>
            <a:endParaRPr lang="en-US" altLang="en-US"/>
          </a:p>
        </p:txBody>
      </p:sp>
      <p:sp>
        <p:nvSpPr>
          <p:cNvPr id="15362" name="Rectangle 2">
            <a:extLst>
              <a:ext uri="{FF2B5EF4-FFF2-40B4-BE49-F238E27FC236}">
                <a16:creationId xmlns:a16="http://schemas.microsoft.com/office/drawing/2014/main" id="{C8B0809B-66B9-42E9-91D2-72EEA1BFBE80}"/>
              </a:ext>
            </a:extLst>
          </p:cNvPr>
          <p:cNvSpPr>
            <a:spLocks noGrp="1" noRot="1" noChangeAspect="1" noChangeArrowheads="1" noTextEdit="1"/>
          </p:cNvSpPr>
          <p:nvPr>
            <p:ph type="sldImg"/>
          </p:nvPr>
        </p:nvSpPr>
        <p:spPr>
          <a:ln/>
        </p:spPr>
      </p:sp>
      <p:sp>
        <p:nvSpPr>
          <p:cNvPr id="15363" name="Rectangle 3">
            <a:extLst>
              <a:ext uri="{FF2B5EF4-FFF2-40B4-BE49-F238E27FC236}">
                <a16:creationId xmlns:a16="http://schemas.microsoft.com/office/drawing/2014/main" id="{BDD843D9-D950-43F6-9C11-A63D0D6294D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0A24A193-6D5C-4641-81ED-49D4D59CAAB7}"/>
              </a:ext>
            </a:extLst>
          </p:cNvPr>
          <p:cNvSpPr>
            <a:spLocks noGrp="1" noChangeArrowheads="1"/>
          </p:cNvSpPr>
          <p:nvPr>
            <p:ph type="sldNum" sz="quarter" idx="5"/>
          </p:nvPr>
        </p:nvSpPr>
        <p:spPr>
          <a:ln/>
        </p:spPr>
        <p:txBody>
          <a:bodyPr/>
          <a:lstStyle/>
          <a:p>
            <a:fld id="{8C7E7428-47C4-47DA-A54D-FDCE811DA109}" type="slidenum">
              <a:rPr lang="en-US" altLang="en-US"/>
              <a:pPr/>
              <a:t>6</a:t>
            </a:fld>
            <a:endParaRPr lang="en-US" altLang="en-US"/>
          </a:p>
        </p:txBody>
      </p:sp>
      <p:sp>
        <p:nvSpPr>
          <p:cNvPr id="16386" name="Rectangle 2">
            <a:extLst>
              <a:ext uri="{FF2B5EF4-FFF2-40B4-BE49-F238E27FC236}">
                <a16:creationId xmlns:a16="http://schemas.microsoft.com/office/drawing/2014/main" id="{E7191D95-FC4C-47D4-9398-9F02F6BC4980}"/>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D7AE43B4-AEFE-4CCC-AE30-CDD2B1D13E04}"/>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A8492-65FC-4B1C-8BE4-018D1F8D56D6}"/>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29D767C-EE82-4E3E-BF45-9683F8751E1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368E522-BCFE-4C41-8B08-D8168B536C8C}"/>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1B3C5F39-CB9D-47C7-B218-24B09473FE4D}"/>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2B74174-4D99-4EDB-8115-5E10D4E0BCDB}"/>
              </a:ext>
            </a:extLst>
          </p:cNvPr>
          <p:cNvSpPr>
            <a:spLocks noGrp="1"/>
          </p:cNvSpPr>
          <p:nvPr>
            <p:ph type="sldNum" sz="quarter" idx="12"/>
          </p:nvPr>
        </p:nvSpPr>
        <p:spPr/>
        <p:txBody>
          <a:bodyPr/>
          <a:lstStyle>
            <a:lvl1pPr>
              <a:defRPr/>
            </a:lvl1pPr>
          </a:lstStyle>
          <a:p>
            <a:fld id="{A7DFB846-4479-4E77-9D71-23E7D5D9ED49}" type="slidenum">
              <a:rPr lang="en-US" altLang="en-US"/>
              <a:pPr/>
              <a:t>‹#›</a:t>
            </a:fld>
            <a:endParaRPr lang="en-US" altLang="en-US"/>
          </a:p>
        </p:txBody>
      </p:sp>
    </p:spTree>
    <p:extLst>
      <p:ext uri="{BB962C8B-B14F-4D97-AF65-F5344CB8AC3E}">
        <p14:creationId xmlns:p14="http://schemas.microsoft.com/office/powerpoint/2010/main" val="505365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7DE1C-F2CE-4AF7-B82A-BB670E2CEE1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D75F71C-6E87-4EC5-8ADB-44C97CB1B43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B3E4F3-E392-47C5-96D0-95541AC92479}"/>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78BEA99A-34C4-43E4-9DC3-B7C1149B9C80}"/>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71614EB-D162-4144-A67A-BEFCD3FF1C50}"/>
              </a:ext>
            </a:extLst>
          </p:cNvPr>
          <p:cNvSpPr>
            <a:spLocks noGrp="1"/>
          </p:cNvSpPr>
          <p:nvPr>
            <p:ph type="sldNum" sz="quarter" idx="12"/>
          </p:nvPr>
        </p:nvSpPr>
        <p:spPr/>
        <p:txBody>
          <a:bodyPr/>
          <a:lstStyle>
            <a:lvl1pPr>
              <a:defRPr/>
            </a:lvl1pPr>
          </a:lstStyle>
          <a:p>
            <a:fld id="{4FDCDFC5-91C8-4D1E-9354-B7DAC2AF3E15}" type="slidenum">
              <a:rPr lang="en-US" altLang="en-US"/>
              <a:pPr/>
              <a:t>‹#›</a:t>
            </a:fld>
            <a:endParaRPr lang="en-US" altLang="en-US"/>
          </a:p>
        </p:txBody>
      </p:sp>
    </p:spTree>
    <p:extLst>
      <p:ext uri="{BB962C8B-B14F-4D97-AF65-F5344CB8AC3E}">
        <p14:creationId xmlns:p14="http://schemas.microsoft.com/office/powerpoint/2010/main" val="868421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60137B-6874-4EFF-B85C-54AD56FBC9B7}"/>
              </a:ext>
            </a:extLst>
          </p:cNvPr>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30F7BC7-81B9-4351-9E6F-9936508874A1}"/>
              </a:ext>
            </a:extLst>
          </p:cNvPr>
          <p:cNvSpPr>
            <a:spLocks noGrp="1"/>
          </p:cNvSpPr>
          <p:nvPr>
            <p:ph type="body" orient="vert" idx="1"/>
          </p:nvPr>
        </p:nvSpPr>
        <p:spPr>
          <a:xfrm>
            <a:off x="685800" y="609600"/>
            <a:ext cx="567690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EA7849-F582-4B0E-B76D-4E3CA4E0C59B}"/>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74D10581-00C4-47E3-B04A-CE38CC78C51D}"/>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E69C721-3BB4-4289-9590-604C944602F6}"/>
              </a:ext>
            </a:extLst>
          </p:cNvPr>
          <p:cNvSpPr>
            <a:spLocks noGrp="1"/>
          </p:cNvSpPr>
          <p:nvPr>
            <p:ph type="sldNum" sz="quarter" idx="12"/>
          </p:nvPr>
        </p:nvSpPr>
        <p:spPr/>
        <p:txBody>
          <a:bodyPr/>
          <a:lstStyle>
            <a:lvl1pPr>
              <a:defRPr/>
            </a:lvl1pPr>
          </a:lstStyle>
          <a:p>
            <a:fld id="{C86BD035-C1C4-4CDF-BFE3-94E710895C67}" type="slidenum">
              <a:rPr lang="en-US" altLang="en-US"/>
              <a:pPr/>
              <a:t>‹#›</a:t>
            </a:fld>
            <a:endParaRPr lang="en-US" altLang="en-US"/>
          </a:p>
        </p:txBody>
      </p:sp>
    </p:spTree>
    <p:extLst>
      <p:ext uri="{BB962C8B-B14F-4D97-AF65-F5344CB8AC3E}">
        <p14:creationId xmlns:p14="http://schemas.microsoft.com/office/powerpoint/2010/main" val="41385085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9CBA8D0-831C-41CA-AA0D-6D65DFA1545B}"/>
              </a:ext>
            </a:extLst>
          </p:cNvPr>
          <p:cNvSpPr>
            <a:spLocks noGrp="1"/>
          </p:cNvSpPr>
          <p:nvPr>
            <p:ph/>
          </p:nvPr>
        </p:nvSpPr>
        <p:spPr>
          <a:xfrm>
            <a:off x="685800" y="609600"/>
            <a:ext cx="7772400" cy="5486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a:extLst>
              <a:ext uri="{FF2B5EF4-FFF2-40B4-BE49-F238E27FC236}">
                <a16:creationId xmlns:a16="http://schemas.microsoft.com/office/drawing/2014/main" id="{E5A3CAC8-B026-4C18-9990-2C454A261060}"/>
              </a:ext>
            </a:extLst>
          </p:cNvPr>
          <p:cNvSpPr>
            <a:spLocks noGrp="1"/>
          </p:cNvSpPr>
          <p:nvPr>
            <p:ph type="dt" sz="half" idx="10"/>
          </p:nvPr>
        </p:nvSpPr>
        <p:spPr>
          <a:xfrm>
            <a:off x="685800" y="6248400"/>
            <a:ext cx="1905000" cy="457200"/>
          </a:xfrm>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F4B29997-C1A1-4E88-AE78-DE977D73F784}"/>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D77087DF-A4AE-48C8-9233-6BC46EDCD0F5}"/>
              </a:ext>
            </a:extLst>
          </p:cNvPr>
          <p:cNvSpPr>
            <a:spLocks noGrp="1"/>
          </p:cNvSpPr>
          <p:nvPr>
            <p:ph type="sldNum" sz="quarter" idx="12"/>
          </p:nvPr>
        </p:nvSpPr>
        <p:spPr>
          <a:xfrm>
            <a:off x="6553200" y="6248400"/>
            <a:ext cx="1905000" cy="457200"/>
          </a:xfrm>
        </p:spPr>
        <p:txBody>
          <a:bodyPr/>
          <a:lstStyle>
            <a:lvl1pPr>
              <a:defRPr/>
            </a:lvl1pPr>
          </a:lstStyle>
          <a:p>
            <a:fld id="{0AD9932B-CAE1-48B5-BD0C-1969586B1536}" type="slidenum">
              <a:rPr lang="en-US" altLang="en-US"/>
              <a:pPr/>
              <a:t>‹#›</a:t>
            </a:fld>
            <a:endParaRPr lang="en-US" altLang="en-US"/>
          </a:p>
        </p:txBody>
      </p:sp>
    </p:spTree>
    <p:extLst>
      <p:ext uri="{BB962C8B-B14F-4D97-AF65-F5344CB8AC3E}">
        <p14:creationId xmlns:p14="http://schemas.microsoft.com/office/powerpoint/2010/main" val="1850432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8B49C-BC2F-4E3F-BA7D-3EB528CEFD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0F40AD-F3EB-4075-B005-607117337AC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BD3D63-0EDC-411B-B3F8-B11D53E5527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109DE406-427B-4E56-99D9-2BD1AA6F9203}"/>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3B471EB-5031-476E-972C-D177ABE17F03}"/>
              </a:ext>
            </a:extLst>
          </p:cNvPr>
          <p:cNvSpPr>
            <a:spLocks noGrp="1"/>
          </p:cNvSpPr>
          <p:nvPr>
            <p:ph type="sldNum" sz="quarter" idx="12"/>
          </p:nvPr>
        </p:nvSpPr>
        <p:spPr/>
        <p:txBody>
          <a:bodyPr/>
          <a:lstStyle>
            <a:lvl1pPr>
              <a:defRPr/>
            </a:lvl1pPr>
          </a:lstStyle>
          <a:p>
            <a:fld id="{3E7EF85D-5782-4801-87C2-EF69F7EF1E20}" type="slidenum">
              <a:rPr lang="en-US" altLang="en-US"/>
              <a:pPr/>
              <a:t>‹#›</a:t>
            </a:fld>
            <a:endParaRPr lang="en-US" altLang="en-US"/>
          </a:p>
        </p:txBody>
      </p:sp>
    </p:spTree>
    <p:extLst>
      <p:ext uri="{BB962C8B-B14F-4D97-AF65-F5344CB8AC3E}">
        <p14:creationId xmlns:p14="http://schemas.microsoft.com/office/powerpoint/2010/main" val="2652864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3F4CA-ADCA-4BAF-B7B1-7690D9D6DF5B}"/>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18B19B8-CDF2-4D59-818D-8A7CFFEDC6A5}"/>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a:extLst>
              <a:ext uri="{FF2B5EF4-FFF2-40B4-BE49-F238E27FC236}">
                <a16:creationId xmlns:a16="http://schemas.microsoft.com/office/drawing/2014/main" id="{A20C9414-90D7-4C8A-BE2F-D6E55B7FBFB3}"/>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491941B1-C783-4ED1-9BDC-6E512C3D951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BBAB91F-E4F9-4058-ABD8-99C1949911F2}"/>
              </a:ext>
            </a:extLst>
          </p:cNvPr>
          <p:cNvSpPr>
            <a:spLocks noGrp="1"/>
          </p:cNvSpPr>
          <p:nvPr>
            <p:ph type="sldNum" sz="quarter" idx="12"/>
          </p:nvPr>
        </p:nvSpPr>
        <p:spPr/>
        <p:txBody>
          <a:bodyPr/>
          <a:lstStyle>
            <a:lvl1pPr>
              <a:defRPr/>
            </a:lvl1pPr>
          </a:lstStyle>
          <a:p>
            <a:fld id="{2FC11DF5-A9E5-4E4A-8860-E521E300BA43}" type="slidenum">
              <a:rPr lang="en-US" altLang="en-US"/>
              <a:pPr/>
              <a:t>‹#›</a:t>
            </a:fld>
            <a:endParaRPr lang="en-US" altLang="en-US"/>
          </a:p>
        </p:txBody>
      </p:sp>
    </p:spTree>
    <p:extLst>
      <p:ext uri="{BB962C8B-B14F-4D97-AF65-F5344CB8AC3E}">
        <p14:creationId xmlns:p14="http://schemas.microsoft.com/office/powerpoint/2010/main" val="3554941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19494-05D4-4CEB-A65D-68A381B2A3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9690B5-1CAA-49C5-AA5B-9F05DFAA3DD5}"/>
              </a:ext>
            </a:extLst>
          </p:cNvPr>
          <p:cNvSpPr>
            <a:spLocks noGrp="1"/>
          </p:cNvSpPr>
          <p:nvPr>
            <p:ph sz="half" idx="1"/>
          </p:nvPr>
        </p:nvSpPr>
        <p:spPr>
          <a:xfrm>
            <a:off x="685800" y="1981200"/>
            <a:ext cx="381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61120C1-519C-4835-9FBE-50D32D6B0240}"/>
              </a:ext>
            </a:extLst>
          </p:cNvPr>
          <p:cNvSpPr>
            <a:spLocks noGrp="1"/>
          </p:cNvSpPr>
          <p:nvPr>
            <p:ph sz="half" idx="2"/>
          </p:nvPr>
        </p:nvSpPr>
        <p:spPr>
          <a:xfrm>
            <a:off x="4648200" y="1981200"/>
            <a:ext cx="381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A19E664-1000-4359-8363-5AB8C5C019D1}"/>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2691B49D-951A-4B0A-8F81-32709D13768E}"/>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905E296E-7A36-415B-A85D-625940474BDF}"/>
              </a:ext>
            </a:extLst>
          </p:cNvPr>
          <p:cNvSpPr>
            <a:spLocks noGrp="1"/>
          </p:cNvSpPr>
          <p:nvPr>
            <p:ph type="sldNum" sz="quarter" idx="12"/>
          </p:nvPr>
        </p:nvSpPr>
        <p:spPr/>
        <p:txBody>
          <a:bodyPr/>
          <a:lstStyle>
            <a:lvl1pPr>
              <a:defRPr/>
            </a:lvl1pPr>
          </a:lstStyle>
          <a:p>
            <a:fld id="{07B2A699-B075-4C19-948D-A844BF8409DB}" type="slidenum">
              <a:rPr lang="en-US" altLang="en-US"/>
              <a:pPr/>
              <a:t>‹#›</a:t>
            </a:fld>
            <a:endParaRPr lang="en-US" altLang="en-US"/>
          </a:p>
        </p:txBody>
      </p:sp>
    </p:spTree>
    <p:extLst>
      <p:ext uri="{BB962C8B-B14F-4D97-AF65-F5344CB8AC3E}">
        <p14:creationId xmlns:p14="http://schemas.microsoft.com/office/powerpoint/2010/main" val="2890549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F6394-B012-4B90-8C71-0B9A748A726D}"/>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A70875E-5F54-434C-BF66-DE058DBE425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34398B1-037E-4691-B27E-09FB37D96A0D}"/>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8DE7919-F97E-4CEA-8D39-8855448924F4}"/>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F47F5AB-89EE-4340-AB59-425D59FDC5E9}"/>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5E6AB1C-FE47-494D-80D5-DF0ECFC62C32}"/>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380CFAAF-E45C-4DB4-BE7D-D1A98A4613ED}"/>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59AEEC3B-F460-4573-BCBA-9C218C3FA9F0}"/>
              </a:ext>
            </a:extLst>
          </p:cNvPr>
          <p:cNvSpPr>
            <a:spLocks noGrp="1"/>
          </p:cNvSpPr>
          <p:nvPr>
            <p:ph type="sldNum" sz="quarter" idx="12"/>
          </p:nvPr>
        </p:nvSpPr>
        <p:spPr/>
        <p:txBody>
          <a:bodyPr/>
          <a:lstStyle>
            <a:lvl1pPr>
              <a:defRPr/>
            </a:lvl1pPr>
          </a:lstStyle>
          <a:p>
            <a:fld id="{5B541D18-594E-4584-BD60-A9D76395F8B4}" type="slidenum">
              <a:rPr lang="en-US" altLang="en-US"/>
              <a:pPr/>
              <a:t>‹#›</a:t>
            </a:fld>
            <a:endParaRPr lang="en-US" altLang="en-US"/>
          </a:p>
        </p:txBody>
      </p:sp>
    </p:spTree>
    <p:extLst>
      <p:ext uri="{BB962C8B-B14F-4D97-AF65-F5344CB8AC3E}">
        <p14:creationId xmlns:p14="http://schemas.microsoft.com/office/powerpoint/2010/main" val="2742566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5D3A5-887B-4A22-96E6-198BB2519B9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29A4D56-F8F4-46F7-8DEA-05662C1D1D3B}"/>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0655263A-E59D-4011-B5F8-0365AC552025}"/>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3ED9B311-2950-46D9-989B-5C9544D943AD}"/>
              </a:ext>
            </a:extLst>
          </p:cNvPr>
          <p:cNvSpPr>
            <a:spLocks noGrp="1"/>
          </p:cNvSpPr>
          <p:nvPr>
            <p:ph type="sldNum" sz="quarter" idx="12"/>
          </p:nvPr>
        </p:nvSpPr>
        <p:spPr/>
        <p:txBody>
          <a:bodyPr/>
          <a:lstStyle>
            <a:lvl1pPr>
              <a:defRPr/>
            </a:lvl1pPr>
          </a:lstStyle>
          <a:p>
            <a:fld id="{95A52F24-856C-4F44-BAE3-2AE2336EFEDC}" type="slidenum">
              <a:rPr lang="en-US" altLang="en-US"/>
              <a:pPr/>
              <a:t>‹#›</a:t>
            </a:fld>
            <a:endParaRPr lang="en-US" altLang="en-US"/>
          </a:p>
        </p:txBody>
      </p:sp>
    </p:spTree>
    <p:extLst>
      <p:ext uri="{BB962C8B-B14F-4D97-AF65-F5344CB8AC3E}">
        <p14:creationId xmlns:p14="http://schemas.microsoft.com/office/powerpoint/2010/main" val="3286912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5501671-118E-475A-937C-CC5B10BBF456}"/>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E695ECF7-2C98-4E10-B0DB-2BA1F312EF66}"/>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B72F3C65-5975-4BAC-92C8-33EC3C5A98D9}"/>
              </a:ext>
            </a:extLst>
          </p:cNvPr>
          <p:cNvSpPr>
            <a:spLocks noGrp="1"/>
          </p:cNvSpPr>
          <p:nvPr>
            <p:ph type="sldNum" sz="quarter" idx="12"/>
          </p:nvPr>
        </p:nvSpPr>
        <p:spPr/>
        <p:txBody>
          <a:bodyPr/>
          <a:lstStyle>
            <a:lvl1pPr>
              <a:defRPr/>
            </a:lvl1pPr>
          </a:lstStyle>
          <a:p>
            <a:fld id="{D8797BD4-94F2-4EF8-A208-7E1BE08932DF}" type="slidenum">
              <a:rPr lang="en-US" altLang="en-US"/>
              <a:pPr/>
              <a:t>‹#›</a:t>
            </a:fld>
            <a:endParaRPr lang="en-US" altLang="en-US"/>
          </a:p>
        </p:txBody>
      </p:sp>
    </p:spTree>
    <p:extLst>
      <p:ext uri="{BB962C8B-B14F-4D97-AF65-F5344CB8AC3E}">
        <p14:creationId xmlns:p14="http://schemas.microsoft.com/office/powerpoint/2010/main" val="824791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1F984-50DA-450F-A68F-30CB06791305}"/>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A04B303-6289-4E20-A7C0-4F4846DAAC36}"/>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258914E-7D9B-46C6-A282-EE6E62E1A86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C9E2E73-4F30-47C0-9121-29F4910BBAF0}"/>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E3BDA368-A904-46E7-ADC1-06780948729A}"/>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B20E6AA9-4F0A-48A9-9780-B2267500B8EE}"/>
              </a:ext>
            </a:extLst>
          </p:cNvPr>
          <p:cNvSpPr>
            <a:spLocks noGrp="1"/>
          </p:cNvSpPr>
          <p:nvPr>
            <p:ph type="sldNum" sz="quarter" idx="12"/>
          </p:nvPr>
        </p:nvSpPr>
        <p:spPr/>
        <p:txBody>
          <a:bodyPr/>
          <a:lstStyle>
            <a:lvl1pPr>
              <a:defRPr/>
            </a:lvl1pPr>
          </a:lstStyle>
          <a:p>
            <a:fld id="{4B541C4C-7BE1-45B6-9B02-8656A63B677A}" type="slidenum">
              <a:rPr lang="en-US" altLang="en-US"/>
              <a:pPr/>
              <a:t>‹#›</a:t>
            </a:fld>
            <a:endParaRPr lang="en-US" altLang="en-US"/>
          </a:p>
        </p:txBody>
      </p:sp>
    </p:spTree>
    <p:extLst>
      <p:ext uri="{BB962C8B-B14F-4D97-AF65-F5344CB8AC3E}">
        <p14:creationId xmlns:p14="http://schemas.microsoft.com/office/powerpoint/2010/main" val="597554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4FC7B-7819-46E1-B8B0-8FAB723D4E3B}"/>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4739A80-DE43-41FD-ACAD-4449590A080D}"/>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46B68A4-9825-4141-AC08-3E55DA09C8E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42848FA-6EFB-4538-A14E-1E8FE1792E37}"/>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EFAF36BB-D9C9-473F-A82B-0CFFD69214C0}"/>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17410CE5-761D-47B0-85B9-87BD1A677495}"/>
              </a:ext>
            </a:extLst>
          </p:cNvPr>
          <p:cNvSpPr>
            <a:spLocks noGrp="1"/>
          </p:cNvSpPr>
          <p:nvPr>
            <p:ph type="sldNum" sz="quarter" idx="12"/>
          </p:nvPr>
        </p:nvSpPr>
        <p:spPr/>
        <p:txBody>
          <a:bodyPr/>
          <a:lstStyle>
            <a:lvl1pPr>
              <a:defRPr/>
            </a:lvl1pPr>
          </a:lstStyle>
          <a:p>
            <a:fld id="{9B07C1F3-C0AC-4253-86AE-B2A44B3F6147}" type="slidenum">
              <a:rPr lang="en-US" altLang="en-US"/>
              <a:pPr/>
              <a:t>‹#›</a:t>
            </a:fld>
            <a:endParaRPr lang="en-US" altLang="en-US"/>
          </a:p>
        </p:txBody>
      </p:sp>
    </p:spTree>
    <p:extLst>
      <p:ext uri="{BB962C8B-B14F-4D97-AF65-F5344CB8AC3E}">
        <p14:creationId xmlns:p14="http://schemas.microsoft.com/office/powerpoint/2010/main" val="552884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6193803-333F-439F-BAC9-1FB13D627564}"/>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E4A3D5E6-C504-4CD3-BD76-8A49DF88A8E2}"/>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9780073A-999F-4B95-8480-4D188B1EC1C0}"/>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a:extLst>
              <a:ext uri="{FF2B5EF4-FFF2-40B4-BE49-F238E27FC236}">
                <a16:creationId xmlns:a16="http://schemas.microsoft.com/office/drawing/2014/main" id="{54E818C2-E50A-48DF-B5F3-D196BABC0227}"/>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a:extLst>
              <a:ext uri="{FF2B5EF4-FFF2-40B4-BE49-F238E27FC236}">
                <a16:creationId xmlns:a16="http://schemas.microsoft.com/office/drawing/2014/main" id="{00AED6BC-A4A7-442B-A7F3-635D77FC24D2}"/>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2584FD75-0C56-46EE-93E8-333A2B57E320}"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anose="02020603050405020304" pitchFamily="18" charset="0"/>
        </a:defRPr>
      </a:lvl2pPr>
      <a:lvl3pPr algn="ctr" rtl="0" fontAlgn="base">
        <a:spcBef>
          <a:spcPct val="0"/>
        </a:spcBef>
        <a:spcAft>
          <a:spcPct val="0"/>
        </a:spcAft>
        <a:defRPr sz="4400">
          <a:solidFill>
            <a:schemeClr val="tx2"/>
          </a:solidFill>
          <a:latin typeface="Times New Roman" panose="02020603050405020304" pitchFamily="18" charset="0"/>
        </a:defRPr>
      </a:lvl3pPr>
      <a:lvl4pPr algn="ctr" rtl="0" fontAlgn="base">
        <a:spcBef>
          <a:spcPct val="0"/>
        </a:spcBef>
        <a:spcAft>
          <a:spcPct val="0"/>
        </a:spcAft>
        <a:defRPr sz="4400">
          <a:solidFill>
            <a:schemeClr val="tx2"/>
          </a:solidFill>
          <a:latin typeface="Times New Roman" panose="02020603050405020304" pitchFamily="18" charset="0"/>
        </a:defRPr>
      </a:lvl4pPr>
      <a:lvl5pPr algn="ctr" rtl="0" fontAlgn="base">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2.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wmf"/><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4.bin"/><Relationship Id="rId4" Type="http://schemas.openxmlformats.org/officeDocument/2006/relationships/image" Target="../media/image3.wmf"/></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6.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6.bin"/><Relationship Id="rId5" Type="http://schemas.openxmlformats.org/officeDocument/2006/relationships/image" Target="../media/image5.wmf"/><Relationship Id="rId4" Type="http://schemas.openxmlformats.org/officeDocument/2006/relationships/oleObject" Target="../embeddings/oleObject5.bin"/></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8.wmf"/><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8.bin"/><Relationship Id="rId5" Type="http://schemas.openxmlformats.org/officeDocument/2006/relationships/image" Target="../media/image7.wmf"/><Relationship Id="rId4"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18" Type="http://schemas.openxmlformats.org/officeDocument/2006/relationships/oleObject" Target="../embeddings/oleObject16.bin"/><Relationship Id="rId3" Type="http://schemas.openxmlformats.org/officeDocument/2006/relationships/notesSlide" Target="../notesSlides/notesSlide3.xml"/><Relationship Id="rId7" Type="http://schemas.openxmlformats.org/officeDocument/2006/relationships/image" Target="../media/image11.wmf"/><Relationship Id="rId12" Type="http://schemas.openxmlformats.org/officeDocument/2006/relationships/oleObject" Target="../embeddings/oleObject13.bin"/><Relationship Id="rId17" Type="http://schemas.openxmlformats.org/officeDocument/2006/relationships/image" Target="../media/image16.wmf"/><Relationship Id="rId2" Type="http://schemas.openxmlformats.org/officeDocument/2006/relationships/slideLayout" Target="../slideLayouts/slideLayout7.xml"/><Relationship Id="rId16" Type="http://schemas.openxmlformats.org/officeDocument/2006/relationships/oleObject" Target="../embeddings/oleObject15.bin"/><Relationship Id="rId1" Type="http://schemas.openxmlformats.org/officeDocument/2006/relationships/vmlDrawing" Target="../drawings/vmlDrawing5.v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5" Type="http://schemas.openxmlformats.org/officeDocument/2006/relationships/image" Target="../media/image15.wmf"/><Relationship Id="rId10" Type="http://schemas.openxmlformats.org/officeDocument/2006/relationships/oleObject" Target="../embeddings/oleObject12.bin"/><Relationship Id="rId19" Type="http://schemas.openxmlformats.org/officeDocument/2006/relationships/image" Target="../media/image17.wmf"/><Relationship Id="rId4" Type="http://schemas.openxmlformats.org/officeDocument/2006/relationships/oleObject" Target="../embeddings/oleObject9.bin"/><Relationship Id="rId9" Type="http://schemas.openxmlformats.org/officeDocument/2006/relationships/image" Target="../media/image12.wmf"/><Relationship Id="rId14" Type="http://schemas.openxmlformats.org/officeDocument/2006/relationships/oleObject" Target="../embeddings/oleObject14.bin"/></Relationships>
</file>

<file path=ppt/slides/_rels/slide6.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notesSlide" Target="../notesSlides/notesSlide4.xml"/><Relationship Id="rId7"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8.wmf"/><Relationship Id="rId5" Type="http://schemas.openxmlformats.org/officeDocument/2006/relationships/oleObject" Target="../embeddings/oleObject17.bin"/><Relationship Id="rId4" Type="http://schemas.openxmlformats.org/officeDocument/2006/relationships/image" Target="../media/image20.png"/></Relationships>
</file>

<file path=ppt/slides/_rels/slide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a:extLst>
              <a:ext uri="{FF2B5EF4-FFF2-40B4-BE49-F238E27FC236}">
                <a16:creationId xmlns:a16="http://schemas.microsoft.com/office/drawing/2014/main" id="{7D47D418-A98D-4AFE-90BF-2A2E68B133C5}"/>
              </a:ext>
            </a:extLst>
          </p:cNvPr>
          <p:cNvSpPr txBox="1">
            <a:spLocks noChangeArrowheads="1"/>
          </p:cNvSpPr>
          <p:nvPr/>
        </p:nvSpPr>
        <p:spPr bwMode="auto">
          <a:xfrm>
            <a:off x="854226" y="498475"/>
            <a:ext cx="702627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sl-SI" altLang="en-US" b="1" u="sng">
                <a:latin typeface="Tahoma" panose="020B0604030504040204" pitchFamily="34" charset="0"/>
                <a:ea typeface="Tahoma" panose="020B0604030504040204" pitchFamily="34" charset="0"/>
                <a:cs typeface="Tahoma" panose="020B0604030504040204" pitchFamily="34" charset="0"/>
              </a:rPr>
              <a:t>1.2</a:t>
            </a:r>
            <a:r>
              <a:rPr lang="en-US" altLang="en-US" b="1" u="sng">
                <a:latin typeface="Tahoma" panose="020B0604030504040204" pitchFamily="34" charset="0"/>
                <a:ea typeface="Tahoma" panose="020B0604030504040204" pitchFamily="34" charset="0"/>
                <a:cs typeface="Tahoma" panose="020B0604030504040204" pitchFamily="34" charset="0"/>
              </a:rPr>
              <a:t> </a:t>
            </a:r>
            <a:r>
              <a:rPr lang="sl-SI" altLang="en-US" b="1" u="sng">
                <a:latin typeface="Tahoma" panose="020B0604030504040204" pitchFamily="34" charset="0"/>
                <a:ea typeface="Tahoma" panose="020B0604030504040204" pitchFamily="34" charset="0"/>
                <a:cs typeface="Tahoma" panose="020B0604030504040204" pitchFamily="34" charset="0"/>
              </a:rPr>
              <a:t>DINAMIKA TRANSLATORNOG KRETANJA</a:t>
            </a:r>
            <a:r>
              <a:rPr lang="sl-SI" altLang="en-US" b="1">
                <a:latin typeface="Tahoma" panose="020B0604030504040204" pitchFamily="34" charset="0"/>
                <a:ea typeface="Tahoma" panose="020B0604030504040204" pitchFamily="34" charset="0"/>
                <a:cs typeface="Tahoma" panose="020B0604030504040204" pitchFamily="34" charset="0"/>
              </a:rPr>
              <a:t> </a:t>
            </a:r>
          </a:p>
          <a:p>
            <a:endParaRPr lang="en-US" altLang="en-US"/>
          </a:p>
        </p:txBody>
      </p:sp>
      <p:sp>
        <p:nvSpPr>
          <p:cNvPr id="2051" name="Text Box 3">
            <a:extLst>
              <a:ext uri="{FF2B5EF4-FFF2-40B4-BE49-F238E27FC236}">
                <a16:creationId xmlns:a16="http://schemas.microsoft.com/office/drawing/2014/main" id="{73FD6687-DDED-4893-B8A9-71CE09FB2973}"/>
              </a:ext>
            </a:extLst>
          </p:cNvPr>
          <p:cNvSpPr txBox="1">
            <a:spLocks noChangeArrowheads="1"/>
          </p:cNvSpPr>
          <p:nvPr/>
        </p:nvSpPr>
        <p:spPr bwMode="auto">
          <a:xfrm>
            <a:off x="898525" y="1219200"/>
            <a:ext cx="7026275"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2000" b="1">
                <a:latin typeface="Tahoma" panose="020B0604030504040204" pitchFamily="34" charset="0"/>
                <a:ea typeface="Tahoma" panose="020B0604030504040204" pitchFamily="34" charset="0"/>
                <a:cs typeface="Tahoma" panose="020B0604030504040204" pitchFamily="34" charset="0"/>
              </a:rPr>
              <a:t>1.2.1 </a:t>
            </a:r>
            <a:r>
              <a:rPr lang="sl-SI" altLang="en-US" sz="2000" b="1">
                <a:latin typeface="Tahoma" panose="020B0604030504040204" pitchFamily="34" charset="0"/>
                <a:ea typeface="Tahoma" panose="020B0604030504040204" pitchFamily="34" charset="0"/>
                <a:cs typeface="Tahoma" panose="020B0604030504040204" pitchFamily="34" charset="0"/>
              </a:rPr>
              <a:t>Osnovni pojmovi dinamike</a:t>
            </a:r>
            <a:r>
              <a:rPr lang="sr-Latn-CS" altLang="en-US" sz="2000" b="1">
                <a:latin typeface="Tahoma" panose="020B0604030504040204" pitchFamily="34" charset="0"/>
                <a:ea typeface="Tahoma" panose="020B0604030504040204" pitchFamily="34" charset="0"/>
                <a:cs typeface="Tahoma" panose="020B0604030504040204" pitchFamily="34" charset="0"/>
              </a:rPr>
              <a:t>:</a:t>
            </a:r>
            <a:endParaRPr lang="en-US" altLang="en-US" sz="2000" b="1">
              <a:latin typeface="Tahoma" panose="020B0604030504040204" pitchFamily="34" charset="0"/>
              <a:ea typeface="Tahoma" panose="020B0604030504040204" pitchFamily="34" charset="0"/>
              <a:cs typeface="Tahoma" panose="020B0604030504040204" pitchFamily="34" charset="0"/>
            </a:endParaRPr>
          </a:p>
          <a:p>
            <a:endParaRPr lang="en-US" altLang="en-US" sz="2000" b="1"/>
          </a:p>
          <a:p>
            <a:r>
              <a:rPr lang="sl-SI" altLang="en-US" sz="2000" b="1" i="1">
                <a:solidFill>
                  <a:schemeClr val="accent2"/>
                </a:solidFill>
              </a:rPr>
              <a:t>Uvod u </a:t>
            </a:r>
            <a:r>
              <a:rPr lang="en-US" altLang="en-US" sz="2000" b="1" i="1">
                <a:solidFill>
                  <a:schemeClr val="accent2"/>
                </a:solidFill>
              </a:rPr>
              <a:t>dinamiku</a:t>
            </a:r>
            <a:r>
              <a:rPr lang="sl-SI" altLang="en-US" sz="2000" b="1" i="1">
                <a:solidFill>
                  <a:schemeClr val="accent2"/>
                </a:solidFill>
              </a:rPr>
              <a:t>. Definicije pojmova:</a:t>
            </a:r>
            <a:endParaRPr lang="en-US" altLang="en-US" sz="2000" b="1" i="1">
              <a:solidFill>
                <a:schemeClr val="accent2"/>
              </a:solidFill>
            </a:endParaRPr>
          </a:p>
          <a:p>
            <a:endParaRPr lang="sl-SI" altLang="en-US" sz="2000" b="1" i="1">
              <a:solidFill>
                <a:schemeClr val="accent2"/>
              </a:solidFill>
            </a:endParaRPr>
          </a:p>
          <a:p>
            <a:pPr lvl="1" algn="just">
              <a:buClr>
                <a:srgbClr val="FF3300"/>
              </a:buClr>
              <a:buFont typeface="Wingdings" panose="05000000000000000000" pitchFamily="2" charset="2"/>
              <a:buChar char="Ø"/>
            </a:pPr>
            <a:r>
              <a:rPr lang="en-US" altLang="en-US" sz="1600">
                <a:solidFill>
                  <a:schemeClr val="accent2"/>
                </a:solidFill>
                <a:latin typeface="Tahoma" panose="020B0604030504040204" pitchFamily="34" charset="0"/>
              </a:rPr>
              <a:t> </a:t>
            </a:r>
            <a:r>
              <a:rPr lang="sl-SI" sz="1600" b="1">
                <a:solidFill>
                  <a:schemeClr val="accent6"/>
                </a:solidFill>
                <a:latin typeface="Tahoma" panose="020B0604030504040204" pitchFamily="34" charset="0"/>
                <a:ea typeface="Tahoma" panose="020B0604030504040204" pitchFamily="34" charset="0"/>
                <a:cs typeface="Tahoma" panose="020B0604030504040204" pitchFamily="34" charset="0"/>
              </a:rPr>
              <a:t>Dinamika</a:t>
            </a:r>
            <a:r>
              <a:rPr lang="sl-SI" sz="1600">
                <a:solidFill>
                  <a:schemeClr val="accent6"/>
                </a:solidFill>
                <a:latin typeface="Tahoma" panose="020B0604030504040204" pitchFamily="34" charset="0"/>
                <a:ea typeface="Tahoma" panose="020B0604030504040204" pitchFamily="34" charset="0"/>
                <a:cs typeface="Tahoma" panose="020B0604030504040204" pitchFamily="34" charset="0"/>
              </a:rPr>
              <a:t> je oblast fizike čiji predmet proučavanja su uzroci kretanja i mirovanja tela, kao i karakter tako nastalog kretanja.</a:t>
            </a:r>
            <a:endParaRPr lang="en-US" altLang="en-US" sz="1600">
              <a:solidFill>
                <a:schemeClr val="accent2"/>
              </a:solidFill>
              <a:latin typeface="Tahoma" panose="020B0604030504040204" pitchFamily="34" charset="0"/>
            </a:endParaRPr>
          </a:p>
          <a:p>
            <a:pPr lvl="1" algn="just">
              <a:buClr>
                <a:srgbClr val="FF3300"/>
              </a:buClr>
              <a:buFont typeface="Wingdings" panose="05000000000000000000" pitchFamily="2" charset="2"/>
              <a:buChar char="Ø"/>
            </a:pPr>
            <a:r>
              <a:rPr lang="pl-PL" altLang="en-US" sz="1600">
                <a:solidFill>
                  <a:schemeClr val="accent2"/>
                </a:solidFill>
                <a:latin typeface="Tahoma" panose="020B0604030504040204" pitchFamily="34" charset="0"/>
              </a:rPr>
              <a:t> </a:t>
            </a:r>
            <a:r>
              <a:rPr lang="sl-SI" sz="1600">
                <a:solidFill>
                  <a:schemeClr val="accent6"/>
                </a:solidFill>
                <a:latin typeface="Tahoma" panose="020B0604030504040204" pitchFamily="34" charset="0"/>
                <a:ea typeface="Tahoma" panose="020B0604030504040204" pitchFamily="34" charset="0"/>
                <a:cs typeface="Tahoma" panose="020B0604030504040204" pitchFamily="34" charset="0"/>
              </a:rPr>
              <a:t>Jedna od osnovnih karakteristika tela je </a:t>
            </a:r>
            <a:r>
              <a:rPr lang="sl-SI" sz="1600" b="1">
                <a:solidFill>
                  <a:schemeClr val="accent6"/>
                </a:solidFill>
                <a:latin typeface="Tahoma" panose="020B0604030504040204" pitchFamily="34" charset="0"/>
                <a:ea typeface="Tahoma" panose="020B0604030504040204" pitchFamily="34" charset="0"/>
                <a:cs typeface="Tahoma" panose="020B0604030504040204" pitchFamily="34" charset="0"/>
              </a:rPr>
              <a:t>inercija</a:t>
            </a:r>
            <a:r>
              <a:rPr lang="sl-SI" sz="1600">
                <a:solidFill>
                  <a:schemeClr val="accent6"/>
                </a:solidFill>
                <a:latin typeface="Tahoma" panose="020B0604030504040204" pitchFamily="34" charset="0"/>
                <a:ea typeface="Tahoma" panose="020B0604030504040204" pitchFamily="34" charset="0"/>
                <a:cs typeface="Tahoma" panose="020B0604030504040204" pitchFamily="34" charset="0"/>
              </a:rPr>
              <a:t> </a:t>
            </a:r>
            <a:r>
              <a:rPr lang="sl-SI" sz="1600" b="1">
                <a:solidFill>
                  <a:schemeClr val="accent6"/>
                </a:solidFill>
                <a:latin typeface="Tahoma" panose="020B0604030504040204" pitchFamily="34" charset="0"/>
                <a:ea typeface="Tahoma" panose="020B0604030504040204" pitchFamily="34" charset="0"/>
                <a:cs typeface="Tahoma" panose="020B0604030504040204" pitchFamily="34" charset="0"/>
              </a:rPr>
              <a:t>tela</a:t>
            </a:r>
            <a:r>
              <a:rPr lang="sl-SI" sz="1600">
                <a:solidFill>
                  <a:schemeClr val="accent6"/>
                </a:solidFill>
                <a:latin typeface="Tahoma" panose="020B0604030504040204" pitchFamily="34" charset="0"/>
                <a:ea typeface="Tahoma" panose="020B0604030504040204" pitchFamily="34" charset="0"/>
                <a:cs typeface="Tahoma" panose="020B0604030504040204" pitchFamily="34" charset="0"/>
              </a:rPr>
              <a:t>, odnosno svojstvo tela da se opire promeni stanja kretanja, odnosno mirovanja.</a:t>
            </a:r>
            <a:endParaRPr lang="en-US" sz="1600">
              <a:solidFill>
                <a:schemeClr val="accent6"/>
              </a:solidFill>
              <a:latin typeface="Tahoma" panose="020B0604030504040204" pitchFamily="34" charset="0"/>
              <a:ea typeface="Tahoma" panose="020B0604030504040204" pitchFamily="34" charset="0"/>
              <a:cs typeface="Tahoma" panose="020B0604030504040204" pitchFamily="34" charset="0"/>
            </a:endParaRPr>
          </a:p>
          <a:p>
            <a:pPr lvl="1" algn="just">
              <a:buClr>
                <a:srgbClr val="FF3300"/>
              </a:buClr>
              <a:buFont typeface="Wingdings" panose="05000000000000000000" pitchFamily="2" charset="2"/>
              <a:buChar char="Ø"/>
            </a:pPr>
            <a:r>
              <a:rPr lang="en-US" sz="1600">
                <a:solidFill>
                  <a:schemeClr val="accent6"/>
                </a:solidFill>
                <a:latin typeface="Tahoma" panose="020B0604030504040204" pitchFamily="34" charset="0"/>
                <a:ea typeface="Tahoma" panose="020B0604030504040204" pitchFamily="34" charset="0"/>
                <a:cs typeface="Tahoma" panose="020B0604030504040204" pitchFamily="34" charset="0"/>
              </a:rPr>
              <a:t> </a:t>
            </a:r>
            <a:r>
              <a:rPr lang="sl-SI" sz="1600" b="1">
                <a:solidFill>
                  <a:schemeClr val="accent6"/>
                </a:solidFill>
                <a:latin typeface="Tahoma" panose="020B0604030504040204" pitchFamily="34" charset="0"/>
                <a:ea typeface="Tahoma" panose="020B0604030504040204" pitchFamily="34" charset="0"/>
                <a:cs typeface="Tahoma" panose="020B0604030504040204" pitchFamily="34" charset="0"/>
              </a:rPr>
              <a:t>Masa</a:t>
            </a:r>
            <a:r>
              <a:rPr lang="sl-SI" sz="1600">
                <a:solidFill>
                  <a:schemeClr val="accent6"/>
                </a:solidFill>
                <a:latin typeface="Tahoma" panose="020B0604030504040204" pitchFamily="34" charset="0"/>
                <a:ea typeface="Tahoma" panose="020B0604030504040204" pitchFamily="34" charset="0"/>
                <a:cs typeface="Tahoma" panose="020B0604030504040204" pitchFamily="34" charset="0"/>
              </a:rPr>
              <a:t> tela je kvantitativna mera njegove inercije.</a:t>
            </a:r>
            <a:r>
              <a:rPr lang="sl-SI"/>
              <a:t> </a:t>
            </a:r>
            <a:endParaRPr lang="en-US"/>
          </a:p>
          <a:p>
            <a:pPr lvl="1" algn="just">
              <a:buClr>
                <a:srgbClr val="FF3300"/>
              </a:buClr>
            </a:pPr>
            <a:endParaRPr lang="en-US"/>
          </a:p>
          <a:p>
            <a:pPr lvl="1" algn="just">
              <a:buClr>
                <a:srgbClr val="FF3300"/>
              </a:buClr>
              <a:buFont typeface="Wingdings" panose="05000000000000000000" pitchFamily="2" charset="2"/>
              <a:buChar char="Ø"/>
            </a:pPr>
            <a:r>
              <a:rPr lang="en-US" sz="1600">
                <a:solidFill>
                  <a:schemeClr val="accent6"/>
                </a:solidFill>
                <a:latin typeface="Tahoma" panose="020B0604030504040204" pitchFamily="34" charset="0"/>
                <a:ea typeface="Tahoma" panose="020B0604030504040204" pitchFamily="34" charset="0"/>
                <a:cs typeface="Tahoma" panose="020B0604030504040204" pitchFamily="34" charset="0"/>
              </a:rPr>
              <a:t> </a:t>
            </a:r>
            <a:r>
              <a:rPr lang="sl-SI" sz="1600">
                <a:solidFill>
                  <a:schemeClr val="accent6"/>
                </a:solidFill>
                <a:latin typeface="Tahoma" panose="020B0604030504040204" pitchFamily="34" charset="0"/>
                <a:ea typeface="Tahoma" panose="020B0604030504040204" pitchFamily="34" charset="0"/>
                <a:cs typeface="Tahoma" panose="020B0604030504040204" pitchFamily="34" charset="0"/>
              </a:rPr>
              <a:t>Jedinica za masu u SI sistemu je kilogram: </a:t>
            </a:r>
            <a:r>
              <a:rPr lang="en-US" sz="1600">
                <a:solidFill>
                  <a:schemeClr val="accent6"/>
                </a:solidFill>
                <a:latin typeface="Tahoma" panose="020B0604030504040204" pitchFamily="34" charset="0"/>
                <a:ea typeface="Tahoma" panose="020B0604030504040204" pitchFamily="34" charset="0"/>
                <a:cs typeface="Tahoma" panose="020B0604030504040204" pitchFamily="34" charset="0"/>
              </a:rPr>
              <a:t>               .</a:t>
            </a:r>
          </a:p>
          <a:p>
            <a:pPr lvl="1" algn="just">
              <a:buClr>
                <a:srgbClr val="FF3300"/>
              </a:buClr>
              <a:buFont typeface="Wingdings" panose="05000000000000000000" pitchFamily="2" charset="2"/>
              <a:buChar char="Ø"/>
            </a:pPr>
            <a:endParaRPr lang="en-US" sz="1600">
              <a:solidFill>
                <a:schemeClr val="accent6"/>
              </a:solidFill>
              <a:latin typeface="Tahoma" panose="020B0604030504040204" pitchFamily="34" charset="0"/>
              <a:ea typeface="Tahoma" panose="020B0604030504040204" pitchFamily="34" charset="0"/>
              <a:cs typeface="Tahoma" panose="020B0604030504040204" pitchFamily="34" charset="0"/>
            </a:endParaRPr>
          </a:p>
          <a:p>
            <a:pPr lvl="1" algn="just">
              <a:buClr>
                <a:srgbClr val="FF3300"/>
              </a:buClr>
              <a:buFont typeface="Wingdings" panose="05000000000000000000" pitchFamily="2" charset="2"/>
              <a:buChar char="Ø"/>
            </a:pPr>
            <a:r>
              <a:rPr lang="en-US" sz="1600">
                <a:solidFill>
                  <a:schemeClr val="accent6"/>
                </a:solidFill>
                <a:latin typeface="Tahoma" panose="020B0604030504040204" pitchFamily="34" charset="0"/>
                <a:ea typeface="Tahoma" panose="020B0604030504040204" pitchFamily="34" charset="0"/>
                <a:cs typeface="Tahoma" panose="020B0604030504040204" pitchFamily="34" charset="0"/>
              </a:rPr>
              <a:t> </a:t>
            </a:r>
            <a:r>
              <a:rPr lang="sl-SI" sz="1600" b="1">
                <a:solidFill>
                  <a:schemeClr val="accent6"/>
                </a:solidFill>
                <a:latin typeface="Tahoma" panose="020B0604030504040204" pitchFamily="34" charset="0"/>
                <a:ea typeface="Tahoma" panose="020B0604030504040204" pitchFamily="34" charset="0"/>
                <a:cs typeface="Tahoma" panose="020B0604030504040204" pitchFamily="34" charset="0"/>
              </a:rPr>
              <a:t>Sila </a:t>
            </a:r>
            <a:r>
              <a:rPr lang="sl-SI" sz="1600">
                <a:solidFill>
                  <a:schemeClr val="accent6"/>
                </a:solidFill>
                <a:latin typeface="Tahoma" panose="020B0604030504040204" pitchFamily="34" charset="0"/>
                <a:ea typeface="Tahoma" panose="020B0604030504040204" pitchFamily="34" charset="0"/>
                <a:cs typeface="Tahoma" panose="020B0604030504040204" pitchFamily="34" charset="0"/>
              </a:rPr>
              <a:t>je kvantitativna mera uzajamnog delovanja tela.</a:t>
            </a:r>
            <a:endParaRPr lang="en-US" sz="1600">
              <a:solidFill>
                <a:schemeClr val="accent6"/>
              </a:solidFill>
              <a:latin typeface="Tahoma" panose="020B0604030504040204" pitchFamily="34" charset="0"/>
              <a:ea typeface="Tahoma" panose="020B0604030504040204" pitchFamily="34" charset="0"/>
              <a:cs typeface="Tahoma" panose="020B0604030504040204" pitchFamily="34" charset="0"/>
            </a:endParaRPr>
          </a:p>
          <a:p>
            <a:pPr lvl="1" algn="just">
              <a:buClr>
                <a:srgbClr val="FF3300"/>
              </a:buClr>
              <a:buFont typeface="Wingdings" panose="05000000000000000000" pitchFamily="2" charset="2"/>
              <a:buChar char="Ø"/>
            </a:pPr>
            <a:endParaRPr lang="en-US" sz="1600">
              <a:solidFill>
                <a:schemeClr val="accent6"/>
              </a:solidFill>
              <a:latin typeface="Tahoma" panose="020B0604030504040204" pitchFamily="34" charset="0"/>
              <a:ea typeface="Tahoma" panose="020B0604030504040204" pitchFamily="34" charset="0"/>
              <a:cs typeface="Tahoma" panose="020B0604030504040204" pitchFamily="34" charset="0"/>
            </a:endParaRPr>
          </a:p>
          <a:p>
            <a:pPr lvl="1" algn="just">
              <a:buClr>
                <a:srgbClr val="FF3300"/>
              </a:buClr>
              <a:buFont typeface="Wingdings" panose="05000000000000000000" pitchFamily="2" charset="2"/>
              <a:buChar char="Ø"/>
            </a:pPr>
            <a:r>
              <a:rPr lang="en-US" sz="1600">
                <a:solidFill>
                  <a:schemeClr val="accent6"/>
                </a:solidFill>
                <a:latin typeface="Tahoma" panose="020B0604030504040204" pitchFamily="34" charset="0"/>
                <a:ea typeface="Tahoma" panose="020B0604030504040204" pitchFamily="34" charset="0"/>
                <a:cs typeface="Tahoma" panose="020B0604030504040204" pitchFamily="34" charset="0"/>
              </a:rPr>
              <a:t>  </a:t>
            </a:r>
            <a:r>
              <a:rPr lang="sl-SI" sz="1600" b="1">
                <a:solidFill>
                  <a:schemeClr val="accent6"/>
                </a:solidFill>
                <a:latin typeface="Tahoma" panose="020B0604030504040204" pitchFamily="34" charset="0"/>
                <a:ea typeface="Tahoma" panose="020B0604030504040204" pitchFamily="34" charset="0"/>
                <a:cs typeface="Tahoma" panose="020B0604030504040204" pitchFamily="34" charset="0"/>
              </a:rPr>
              <a:t>Impuls</a:t>
            </a:r>
            <a:r>
              <a:rPr lang="sl-SI" sz="1600">
                <a:solidFill>
                  <a:schemeClr val="accent6"/>
                </a:solidFill>
                <a:latin typeface="Tahoma" panose="020B0604030504040204" pitchFamily="34" charset="0"/>
                <a:ea typeface="Tahoma" panose="020B0604030504040204" pitchFamily="34" charset="0"/>
                <a:cs typeface="Tahoma" panose="020B0604030504040204" pitchFamily="34" charset="0"/>
              </a:rPr>
              <a:t> je vektorska fizička veličina definisana kao proizvod mase </a:t>
            </a:r>
            <a:endParaRPr lang="en-US" sz="1600">
              <a:solidFill>
                <a:schemeClr val="accent6"/>
              </a:solidFill>
              <a:latin typeface="Tahoma" panose="020B0604030504040204" pitchFamily="34" charset="0"/>
              <a:ea typeface="Tahoma" panose="020B0604030504040204" pitchFamily="34" charset="0"/>
              <a:cs typeface="Tahoma" panose="020B0604030504040204" pitchFamily="34" charset="0"/>
            </a:endParaRPr>
          </a:p>
          <a:p>
            <a:pPr lvl="1" algn="just">
              <a:buClr>
                <a:srgbClr val="FF3300"/>
              </a:buClr>
            </a:pPr>
            <a:r>
              <a:rPr lang="sl-SI" sz="1600">
                <a:solidFill>
                  <a:schemeClr val="accent6"/>
                </a:solidFill>
                <a:latin typeface="Tahoma" panose="020B0604030504040204" pitchFamily="34" charset="0"/>
                <a:ea typeface="Tahoma" panose="020B0604030504040204" pitchFamily="34" charset="0"/>
                <a:cs typeface="Tahoma" panose="020B0604030504040204" pitchFamily="34" charset="0"/>
              </a:rPr>
              <a:t>tela i brzine tela, što se predstavlja na sledeći način:</a:t>
            </a:r>
            <a:r>
              <a:rPr lang="en-US" sz="1600">
                <a:solidFill>
                  <a:schemeClr val="accent6"/>
                </a:solidFill>
                <a:latin typeface="Tahoma" panose="020B0604030504040204" pitchFamily="34" charset="0"/>
                <a:ea typeface="Tahoma" panose="020B0604030504040204" pitchFamily="34" charset="0"/>
                <a:cs typeface="Tahoma" panose="020B0604030504040204" pitchFamily="34" charset="0"/>
              </a:rPr>
              <a:t> </a:t>
            </a:r>
            <a:endParaRPr lang="en-US" altLang="en-US" sz="1600">
              <a:solidFill>
                <a:schemeClr val="accent6"/>
              </a:solidFill>
              <a:latin typeface="Tahoma" panose="020B0604030504040204" pitchFamily="34" charset="0"/>
              <a:ea typeface="Tahoma" panose="020B0604030504040204" pitchFamily="34" charset="0"/>
              <a:cs typeface="Tahoma" panose="020B0604030504040204" pitchFamily="34" charset="0"/>
            </a:endParaRPr>
          </a:p>
          <a:p>
            <a:endParaRPr lang="sr-Latn-CS" altLang="en-US" sz="2000" b="1"/>
          </a:p>
          <a:p>
            <a:r>
              <a:rPr lang="sr-Latn-CS" altLang="en-US" sz="2000" b="1"/>
              <a:t>		</a:t>
            </a:r>
            <a:r>
              <a:rPr lang="sl-SI" altLang="en-US" sz="2000" b="1"/>
              <a:t>	 </a:t>
            </a:r>
            <a:r>
              <a:rPr lang="en-US" altLang="en-US" sz="2000" b="1">
                <a:cs typeface="Times New Roman" panose="02020603050405020304" pitchFamily="18" charset="0"/>
              </a:rPr>
              <a:t> </a:t>
            </a:r>
            <a:r>
              <a:rPr lang="en-US" altLang="en-US" sz="2000" b="1"/>
              <a:t> </a:t>
            </a:r>
            <a:endParaRPr lang="sr-Latn-CS" altLang="en-US" sz="2000" b="1"/>
          </a:p>
          <a:p>
            <a:r>
              <a:rPr lang="en-US" altLang="en-US"/>
              <a:t> </a:t>
            </a:r>
          </a:p>
        </p:txBody>
      </p:sp>
      <p:graphicFrame>
        <p:nvGraphicFramePr>
          <p:cNvPr id="2056" name="Object 8">
            <a:extLst>
              <a:ext uri="{FF2B5EF4-FFF2-40B4-BE49-F238E27FC236}">
                <a16:creationId xmlns:a16="http://schemas.microsoft.com/office/drawing/2014/main" id="{A444A491-D490-4E88-AC72-6C83DBB247AC}"/>
              </a:ext>
            </a:extLst>
          </p:cNvPr>
          <p:cNvGraphicFramePr>
            <a:graphicFrameLocks noChangeAspect="1"/>
          </p:cNvGraphicFramePr>
          <p:nvPr>
            <p:extLst>
              <p:ext uri="{D42A27DB-BD31-4B8C-83A1-F6EECF244321}">
                <p14:modId xmlns:p14="http://schemas.microsoft.com/office/powerpoint/2010/main" val="1891180819"/>
              </p:ext>
            </p:extLst>
          </p:nvPr>
        </p:nvGraphicFramePr>
        <p:xfrm>
          <a:off x="5576069" y="4144843"/>
          <a:ext cx="927894" cy="367656"/>
        </p:xfrm>
        <a:graphic>
          <a:graphicData uri="http://schemas.openxmlformats.org/presentationml/2006/ole">
            <mc:AlternateContent xmlns:mc="http://schemas.openxmlformats.org/markup-compatibility/2006">
              <mc:Choice xmlns:v="urn:schemas-microsoft-com:vml" Requires="v">
                <p:oleObj spid="_x0000_s6167" name="Equation" r:id="rId4" imgW="545760" imgH="215640" progId="Equation.3">
                  <p:embed/>
                </p:oleObj>
              </mc:Choice>
              <mc:Fallback>
                <p:oleObj name="Equation" r:id="rId4" imgW="545760" imgH="215640" progId="Equation.3">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76069" y="4144843"/>
                        <a:ext cx="927894" cy="367656"/>
                      </a:xfrm>
                      <a:prstGeom prst="rect">
                        <a:avLst/>
                      </a:prstGeom>
                      <a:solidFill>
                        <a:srgbClr val="00FFFF"/>
                      </a:solidFill>
                      <a:ln>
                        <a:noFill/>
                      </a:ln>
                      <a:effectLst/>
                      <a:extLst/>
                    </p:spPr>
                  </p:pic>
                </p:oleObj>
              </mc:Fallback>
            </mc:AlternateContent>
          </a:graphicData>
        </a:graphic>
      </p:graphicFrame>
      <p:sp>
        <p:nvSpPr>
          <p:cNvPr id="2058" name="Text Box 10">
            <a:extLst>
              <a:ext uri="{FF2B5EF4-FFF2-40B4-BE49-F238E27FC236}">
                <a16:creationId xmlns:a16="http://schemas.microsoft.com/office/drawing/2014/main" id="{E2C2CBA7-E587-4D0B-B5FC-083A40612135}"/>
              </a:ext>
            </a:extLst>
          </p:cNvPr>
          <p:cNvSpPr txBox="1">
            <a:spLocks noChangeArrowheads="1"/>
          </p:cNvSpPr>
          <p:nvPr/>
        </p:nvSpPr>
        <p:spPr bwMode="auto">
          <a:xfrm>
            <a:off x="3870325" y="3775075"/>
            <a:ext cx="24542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tLang="en-US"/>
          </a:p>
        </p:txBody>
      </p:sp>
      <p:sp>
        <p:nvSpPr>
          <p:cNvPr id="2060" name="Text Box 12">
            <a:extLst>
              <a:ext uri="{FF2B5EF4-FFF2-40B4-BE49-F238E27FC236}">
                <a16:creationId xmlns:a16="http://schemas.microsoft.com/office/drawing/2014/main" id="{3ED4394C-7F5C-4184-99CD-8B3CE53FB7BD}"/>
              </a:ext>
            </a:extLst>
          </p:cNvPr>
          <p:cNvSpPr txBox="1">
            <a:spLocks noChangeArrowheads="1"/>
          </p:cNvSpPr>
          <p:nvPr/>
        </p:nvSpPr>
        <p:spPr bwMode="auto">
          <a:xfrm>
            <a:off x="2727325" y="36226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2062" name="Text Box 14">
            <a:extLst>
              <a:ext uri="{FF2B5EF4-FFF2-40B4-BE49-F238E27FC236}">
                <a16:creationId xmlns:a16="http://schemas.microsoft.com/office/drawing/2014/main" id="{FB5A3368-59CA-487F-A3DC-5BDD4FB3C93A}"/>
              </a:ext>
            </a:extLst>
          </p:cNvPr>
          <p:cNvSpPr txBox="1">
            <a:spLocks noChangeArrowheads="1"/>
          </p:cNvSpPr>
          <p:nvPr/>
        </p:nvSpPr>
        <p:spPr bwMode="auto">
          <a:xfrm>
            <a:off x="3717925" y="33940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2065" name="Text Box 17">
            <a:extLst>
              <a:ext uri="{FF2B5EF4-FFF2-40B4-BE49-F238E27FC236}">
                <a16:creationId xmlns:a16="http://schemas.microsoft.com/office/drawing/2014/main" id="{082DE419-317B-4E66-809C-3E228C74AC6E}"/>
              </a:ext>
            </a:extLst>
          </p:cNvPr>
          <p:cNvSpPr txBox="1">
            <a:spLocks noChangeArrowheads="1"/>
          </p:cNvSpPr>
          <p:nvPr/>
        </p:nvSpPr>
        <p:spPr bwMode="auto">
          <a:xfrm>
            <a:off x="3108325" y="29368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graphicFrame>
        <p:nvGraphicFramePr>
          <p:cNvPr id="2066" name="Object 18">
            <a:extLst>
              <a:ext uri="{FF2B5EF4-FFF2-40B4-BE49-F238E27FC236}">
                <a16:creationId xmlns:a16="http://schemas.microsoft.com/office/drawing/2014/main" id="{F8D4D3E4-8488-4A51-B75B-65D6745195AB}"/>
              </a:ext>
            </a:extLst>
          </p:cNvPr>
          <p:cNvGraphicFramePr>
            <a:graphicFrameLocks noChangeAspect="1"/>
          </p:cNvGraphicFramePr>
          <p:nvPr>
            <p:extLst>
              <p:ext uri="{D42A27DB-BD31-4B8C-83A1-F6EECF244321}">
                <p14:modId xmlns:p14="http://schemas.microsoft.com/office/powerpoint/2010/main" val="647526637"/>
              </p:ext>
            </p:extLst>
          </p:nvPr>
        </p:nvGraphicFramePr>
        <p:xfrm>
          <a:off x="3223846" y="5717445"/>
          <a:ext cx="2454275" cy="661859"/>
        </p:xfrm>
        <a:graphic>
          <a:graphicData uri="http://schemas.openxmlformats.org/presentationml/2006/ole">
            <mc:AlternateContent xmlns:mc="http://schemas.openxmlformats.org/markup-compatibility/2006">
              <mc:Choice xmlns:v="urn:schemas-microsoft-com:vml" Requires="v">
                <p:oleObj spid="_x0000_s6168" name="Equation" r:id="rId6" imgW="1460160" imgH="393480" progId="Equation.3">
                  <p:embed/>
                </p:oleObj>
              </mc:Choice>
              <mc:Fallback>
                <p:oleObj name="Equation" r:id="rId6" imgW="1460160" imgH="393480" progId="Equation.3">
                  <p:embed/>
                  <p:pic>
                    <p:nvPicPr>
                      <p:cNvPr id="0" name="Object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23846" y="5717445"/>
                        <a:ext cx="2454275" cy="661859"/>
                      </a:xfrm>
                      <a:prstGeom prst="rect">
                        <a:avLst/>
                      </a:prstGeom>
                      <a:solidFill>
                        <a:srgbClr val="00FFFF"/>
                      </a:solidFill>
                      <a:ln>
                        <a:noFill/>
                      </a:ln>
                      <a:effectLst/>
                      <a:extLst/>
                    </p:spPr>
                  </p:pic>
                </p:oleObj>
              </mc:Fallback>
            </mc:AlternateContent>
          </a:graphicData>
        </a:graphic>
      </p:graphicFrame>
      <p:sp>
        <p:nvSpPr>
          <p:cNvPr id="4" name="Rectangle 8">
            <a:extLst>
              <a:ext uri="{FF2B5EF4-FFF2-40B4-BE49-F238E27FC236}">
                <a16:creationId xmlns:a16="http://schemas.microsoft.com/office/drawing/2014/main" id="{312CD381-8C71-4758-A524-1E64E1A80535}"/>
              </a:ext>
            </a:extLst>
          </p:cNvPr>
          <p:cNvSpPr>
            <a:spLocks noChangeArrowheads="1"/>
          </p:cNvSpPr>
          <p:nvPr/>
        </p:nvSpPr>
        <p:spPr bwMode="auto">
          <a:xfrm>
            <a:off x="318868" y="7620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l-SI" altLang="en-US" sz="11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t>. </a:t>
            </a:r>
            <a:endParaRPr kumimoji="0" lang="sl-SI" altLang="en-US" sz="1800" b="0" i="0" u="none" strike="noStrike" cap="none" normalizeH="0" baseline="0">
              <a:ln>
                <a:noFill/>
              </a:ln>
              <a:solidFill>
                <a:schemeClr val="tx1"/>
              </a:solidFill>
              <a:effectLst/>
              <a:latin typeface="Arial" panose="020B0604020202020204" pitchFamily="34" charset="0"/>
            </a:endParaRPr>
          </a:p>
        </p:txBody>
      </p:sp>
      <p:sp>
        <p:nvSpPr>
          <p:cNvPr id="7" name="Rectangle 11">
            <a:extLst>
              <a:ext uri="{FF2B5EF4-FFF2-40B4-BE49-F238E27FC236}">
                <a16:creationId xmlns:a16="http://schemas.microsoft.com/office/drawing/2014/main" id="{866C71D7-82CB-4751-8EBF-F6D7AD9DFB1F}"/>
              </a:ext>
            </a:extLst>
          </p:cNvPr>
          <p:cNvSpPr>
            <a:spLocks noChangeArrowheads="1"/>
          </p:cNvSpPr>
          <p:nvPr/>
        </p:nvSpPr>
        <p:spPr bwMode="auto">
          <a:xfrm>
            <a:off x="152400" y="8096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l-SI" altLang="en-US" sz="11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t>. </a:t>
            </a:r>
            <a:endParaRPr kumimoji="0" lang="sl-SI" altLang="en-US" sz="1800" b="0" i="0" u="none" strike="noStrike" cap="none" normalizeH="0" baseline="0">
              <a:ln>
                <a:noFill/>
              </a:ln>
              <a:solidFill>
                <a:schemeClr val="tx1"/>
              </a:solidFill>
              <a:effectLst/>
              <a:latin typeface="Arial" panose="020B0604020202020204" pitchFamily="34" charset="0"/>
            </a:endParaRPr>
          </a:p>
        </p:txBody>
      </p:sp>
      <p:sp>
        <p:nvSpPr>
          <p:cNvPr id="10" name="Rectangle 14">
            <a:extLst>
              <a:ext uri="{FF2B5EF4-FFF2-40B4-BE49-F238E27FC236}">
                <a16:creationId xmlns:a16="http://schemas.microsoft.com/office/drawing/2014/main" id="{09FD052E-9250-4C50-A065-62F00C183938}"/>
              </a:ext>
            </a:extLst>
          </p:cNvPr>
          <p:cNvSpPr>
            <a:spLocks noChangeArrowheads="1"/>
          </p:cNvSpPr>
          <p:nvPr/>
        </p:nvSpPr>
        <p:spPr bwMode="auto">
          <a:xfrm>
            <a:off x="304800" y="9620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l-SI" altLang="en-US" sz="11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t>. </a:t>
            </a:r>
            <a:endParaRPr kumimoji="0" lang="sl-SI" altLang="en-US" sz="1800" b="0" i="0" u="none" strike="noStrike" cap="none" normalizeH="0" baseline="0">
              <a:ln>
                <a:noFill/>
              </a:ln>
              <a:solidFill>
                <a:schemeClr val="tx1"/>
              </a:solidFill>
              <a:effectLst/>
              <a:latin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26F7431-D2E0-415E-94A5-1EEAB8CD447C}"/>
              </a:ext>
            </a:extLst>
          </p:cNvPr>
          <p:cNvSpPr/>
          <p:nvPr/>
        </p:nvSpPr>
        <p:spPr>
          <a:xfrm>
            <a:off x="685800" y="762000"/>
            <a:ext cx="7581900" cy="830997"/>
          </a:xfrm>
          <a:prstGeom prst="rect">
            <a:avLst/>
          </a:prstGeom>
        </p:spPr>
        <p:txBody>
          <a:bodyPr wrap="square">
            <a:spAutoFit/>
          </a:bodyPr>
          <a:lstStyle/>
          <a:p>
            <a:pPr lvl="1" algn="just">
              <a:buClr>
                <a:srgbClr val="FF3300"/>
              </a:buClr>
              <a:buFont typeface="Wingdings" panose="05000000000000000000" pitchFamily="2" charset="2"/>
              <a:buChar char="Ø"/>
            </a:pPr>
            <a:r>
              <a:rPr lang="en-US" altLang="en-US" sz="1600">
                <a:solidFill>
                  <a:schemeClr val="accent2"/>
                </a:solidFill>
                <a:latin typeface="Tahoma" panose="020B0604030504040204" pitchFamily="34" charset="0"/>
              </a:rPr>
              <a:t> </a:t>
            </a:r>
            <a:r>
              <a:rPr lang="sl-SI" sz="1600">
                <a:solidFill>
                  <a:schemeClr val="accent6"/>
                </a:solidFill>
                <a:latin typeface="Tahoma" panose="020B0604030504040204" pitchFamily="34" charset="0"/>
                <a:ea typeface="Tahoma" panose="020B0604030504040204" pitchFamily="34" charset="0"/>
                <a:cs typeface="Tahoma" panose="020B0604030504040204" pitchFamily="34" charset="0"/>
              </a:rPr>
              <a:t>U slučaju tela proizvoljnog oblika kao reprezent tela bira se pogodno izabrana tačka koju nazivamo</a:t>
            </a:r>
            <a:r>
              <a:rPr lang="sl-SI" sz="1600" b="1">
                <a:solidFill>
                  <a:schemeClr val="accent6"/>
                </a:solidFill>
                <a:latin typeface="Tahoma" panose="020B0604030504040204" pitchFamily="34" charset="0"/>
                <a:ea typeface="Tahoma" panose="020B0604030504040204" pitchFamily="34" charset="0"/>
                <a:cs typeface="Tahoma" panose="020B0604030504040204" pitchFamily="34" charset="0"/>
              </a:rPr>
              <a:t> centrom mase</a:t>
            </a:r>
            <a:r>
              <a:rPr lang="sl-SI" sz="1600">
                <a:solidFill>
                  <a:schemeClr val="accent6"/>
                </a:solidFill>
                <a:latin typeface="Tahoma" panose="020B0604030504040204" pitchFamily="34" charset="0"/>
                <a:ea typeface="Tahoma" panose="020B0604030504040204" pitchFamily="34" charset="0"/>
                <a:cs typeface="Tahoma" panose="020B0604030504040204" pitchFamily="34" charset="0"/>
              </a:rPr>
              <a:t> tela. Položaj centra mase sistema od </a:t>
            </a:r>
            <a:r>
              <a:rPr lang="en-US" sz="1600" b="1" i="1">
                <a:solidFill>
                  <a:schemeClr val="accent6"/>
                </a:solidFill>
                <a:latin typeface="Tahoma" panose="020B0604030504040204" pitchFamily="34" charset="0"/>
                <a:ea typeface="Tahoma" panose="020B0604030504040204" pitchFamily="34" charset="0"/>
                <a:cs typeface="Tahoma" panose="020B0604030504040204" pitchFamily="34" charset="0"/>
              </a:rPr>
              <a:t>N </a:t>
            </a:r>
            <a:r>
              <a:rPr lang="sl-SI" sz="1600">
                <a:solidFill>
                  <a:schemeClr val="accent6"/>
                </a:solidFill>
                <a:latin typeface="Tahoma" panose="020B0604030504040204" pitchFamily="34" charset="0"/>
                <a:ea typeface="Tahoma" panose="020B0604030504040204" pitchFamily="34" charset="0"/>
                <a:cs typeface="Tahoma" panose="020B0604030504040204" pitchFamily="34" charset="0"/>
              </a:rPr>
              <a:t>materijalnih tačaka definisan je sledećim izrazom:</a:t>
            </a:r>
            <a:endParaRPr lang="en-US" sz="1600" b="1" i="1">
              <a:solidFill>
                <a:schemeClr val="accent6"/>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7" name="Object 19">
            <a:extLst>
              <a:ext uri="{FF2B5EF4-FFF2-40B4-BE49-F238E27FC236}">
                <a16:creationId xmlns:a16="http://schemas.microsoft.com/office/drawing/2014/main" id="{1FAA12F4-718F-4E75-AD7E-4A4840D13B0A}"/>
              </a:ext>
            </a:extLst>
          </p:cNvPr>
          <p:cNvGraphicFramePr>
            <a:graphicFrameLocks noChangeAspect="1"/>
          </p:cNvGraphicFramePr>
          <p:nvPr>
            <p:extLst>
              <p:ext uri="{D42A27DB-BD31-4B8C-83A1-F6EECF244321}">
                <p14:modId xmlns:p14="http://schemas.microsoft.com/office/powerpoint/2010/main" val="4027586795"/>
              </p:ext>
            </p:extLst>
          </p:nvPr>
        </p:nvGraphicFramePr>
        <p:xfrm>
          <a:off x="2699862" y="2286000"/>
          <a:ext cx="5567838" cy="3665538"/>
        </p:xfrm>
        <a:graphic>
          <a:graphicData uri="http://schemas.openxmlformats.org/presentationml/2006/ole">
            <mc:AlternateContent xmlns:mc="http://schemas.openxmlformats.org/markup-compatibility/2006">
              <mc:Choice xmlns:v="urn:schemas-microsoft-com:vml" Requires="v">
                <p:oleObj spid="_x0000_s11276" name="CorelDRAW" r:id="rId3" imgW="2987640" imgH="1966320" progId="CorelDRAW.Graphic.9">
                  <p:embed/>
                </p:oleObj>
              </mc:Choice>
              <mc:Fallback>
                <p:oleObj name="CorelDRAW" r:id="rId3" imgW="2987640" imgH="1966320" progId="CorelDRAW.Graphic.9">
                  <p:embed/>
                  <p:pic>
                    <p:nvPicPr>
                      <p:cNvPr id="2067" name="Object 19">
                        <a:extLst>
                          <a:ext uri="{FF2B5EF4-FFF2-40B4-BE49-F238E27FC236}">
                            <a16:creationId xmlns:a16="http://schemas.microsoft.com/office/drawing/2014/main" id="{70685787-E6FB-42EE-8A48-2B004E712C3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9862" y="2286000"/>
                        <a:ext cx="5567838" cy="3665538"/>
                      </a:xfrm>
                      <a:prstGeom prst="rect">
                        <a:avLst/>
                      </a:prstGeom>
                      <a:solidFill>
                        <a:srgbClr val="FFFF99"/>
                      </a:solidFill>
                      <a:ln>
                        <a:noFill/>
                      </a:ln>
                      <a:extLst/>
                    </p:spPr>
                  </p:pic>
                </p:oleObj>
              </mc:Fallback>
            </mc:AlternateContent>
          </a:graphicData>
        </a:graphic>
      </p:graphicFrame>
      <p:graphicFrame>
        <p:nvGraphicFramePr>
          <p:cNvPr id="6" name="Object 15">
            <a:extLst>
              <a:ext uri="{FF2B5EF4-FFF2-40B4-BE49-F238E27FC236}">
                <a16:creationId xmlns:a16="http://schemas.microsoft.com/office/drawing/2014/main" id="{61735663-6EAD-4D11-92BA-43DC53A7DA6B}"/>
              </a:ext>
            </a:extLst>
          </p:cNvPr>
          <p:cNvGraphicFramePr>
            <a:graphicFrameLocks noChangeAspect="1"/>
          </p:cNvGraphicFramePr>
          <p:nvPr>
            <p:extLst>
              <p:ext uri="{D42A27DB-BD31-4B8C-83A1-F6EECF244321}">
                <p14:modId xmlns:p14="http://schemas.microsoft.com/office/powerpoint/2010/main" val="2709465838"/>
              </p:ext>
            </p:extLst>
          </p:nvPr>
        </p:nvGraphicFramePr>
        <p:xfrm>
          <a:off x="1524000" y="1828800"/>
          <a:ext cx="1828800" cy="2118511"/>
        </p:xfrm>
        <a:graphic>
          <a:graphicData uri="http://schemas.openxmlformats.org/presentationml/2006/ole">
            <mc:AlternateContent xmlns:mc="http://schemas.openxmlformats.org/markup-compatibility/2006">
              <mc:Choice xmlns:v="urn:schemas-microsoft-com:vml" Requires="v">
                <p:oleObj spid="_x0000_s11277" name="Equation" r:id="rId5" imgW="723600" imgH="838080" progId="Equation.3">
                  <p:embed/>
                </p:oleObj>
              </mc:Choice>
              <mc:Fallback>
                <p:oleObj name="Equation" r:id="rId5" imgW="723600" imgH="838080" progId="Equation.3">
                  <p:embed/>
                  <p:pic>
                    <p:nvPicPr>
                      <p:cNvPr id="2063" name="Object 15">
                        <a:extLst>
                          <a:ext uri="{FF2B5EF4-FFF2-40B4-BE49-F238E27FC236}">
                            <a16:creationId xmlns:a16="http://schemas.microsoft.com/office/drawing/2014/main" id="{7286287B-AEC8-40F4-8DB2-6EA11E4BED0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1828800"/>
                        <a:ext cx="1828800" cy="2118511"/>
                      </a:xfrm>
                      <a:prstGeom prst="rect">
                        <a:avLst/>
                      </a:prstGeom>
                      <a:solidFill>
                        <a:srgbClr val="00FFFF"/>
                      </a:solidFill>
                      <a:ln>
                        <a:noFill/>
                      </a:ln>
                      <a:effectLst/>
                      <a:extLst/>
                    </p:spPr>
                  </p:pic>
                </p:oleObj>
              </mc:Fallback>
            </mc:AlternateContent>
          </a:graphicData>
        </a:graphic>
      </p:graphicFrame>
    </p:spTree>
    <p:extLst>
      <p:ext uri="{BB962C8B-B14F-4D97-AF65-F5344CB8AC3E}">
        <p14:creationId xmlns:p14="http://schemas.microsoft.com/office/powerpoint/2010/main" val="3322320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Box 4">
            <a:extLst>
              <a:ext uri="{FF2B5EF4-FFF2-40B4-BE49-F238E27FC236}">
                <a16:creationId xmlns:a16="http://schemas.microsoft.com/office/drawing/2014/main" id="{375D4407-C611-4B51-BE30-484D71D508D1}"/>
              </a:ext>
            </a:extLst>
          </p:cNvPr>
          <p:cNvSpPr txBox="1">
            <a:spLocks noChangeArrowheads="1"/>
          </p:cNvSpPr>
          <p:nvPr/>
        </p:nvSpPr>
        <p:spPr bwMode="auto">
          <a:xfrm>
            <a:off x="568457" y="457200"/>
            <a:ext cx="8382000" cy="637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2000" b="1">
                <a:latin typeface="Tahoma" panose="020B0604030504040204" pitchFamily="34" charset="0"/>
                <a:ea typeface="Tahoma" panose="020B0604030504040204" pitchFamily="34" charset="0"/>
                <a:cs typeface="Tahoma" panose="020B0604030504040204" pitchFamily="34" charset="0"/>
              </a:rPr>
              <a:t>1.2.2 </a:t>
            </a:r>
            <a:r>
              <a:rPr lang="sl-SI" altLang="en-US" sz="2000" b="1">
                <a:latin typeface="Tahoma" panose="020B0604030504040204" pitchFamily="34" charset="0"/>
                <a:ea typeface="Tahoma" panose="020B0604030504040204" pitchFamily="34" charset="0"/>
                <a:cs typeface="Tahoma" panose="020B0604030504040204" pitchFamily="34" charset="0"/>
              </a:rPr>
              <a:t>Njutnovi zakoni dinamike</a:t>
            </a:r>
            <a:r>
              <a:rPr lang="en-US" altLang="en-US" sz="2000">
                <a:latin typeface="Tahoma" panose="020B0604030504040204" pitchFamily="34" charset="0"/>
                <a:ea typeface="Tahoma" panose="020B0604030504040204" pitchFamily="34" charset="0"/>
                <a:cs typeface="Tahoma" panose="020B0604030504040204" pitchFamily="34" charset="0"/>
              </a:rPr>
              <a:t> </a:t>
            </a:r>
          </a:p>
          <a:p>
            <a:endParaRPr lang="en-US" altLang="en-US" sz="1600">
              <a:latin typeface="Tahoma" panose="020B0604030504040204" pitchFamily="34" charset="0"/>
              <a:ea typeface="Tahoma" panose="020B0604030504040204" pitchFamily="34" charset="0"/>
              <a:cs typeface="Tahoma" panose="020B0604030504040204" pitchFamily="34" charset="0"/>
            </a:endParaRPr>
          </a:p>
          <a:p>
            <a:pPr algn="just"/>
            <a:r>
              <a:rPr lang="sl-SI" sz="1600">
                <a:latin typeface="Tahoma" panose="020B0604030504040204" pitchFamily="34" charset="0"/>
                <a:ea typeface="Tahoma" panose="020B0604030504040204" pitchFamily="34" charset="0"/>
                <a:cs typeface="Tahoma" panose="020B0604030504040204" pitchFamily="34" charset="0"/>
              </a:rPr>
              <a:t>Najveće zasluge za razvoj mehanike pripadaju Isaku Njutnu koji je uspeo da polazeći od eksperimentalno poznatih činjenica formira zaokruženi sistem. Najčešće se skup osnovnih principa na kojima počiva klasična mehanika zadaje pomoću tzv. Njutnovih zakona dinamike. U ovom paragrafu biće izložena standardna formulacija ovih zakona.</a:t>
            </a:r>
            <a:endParaRPr lang="en-US" sz="1600">
              <a:latin typeface="Tahoma" panose="020B0604030504040204" pitchFamily="34" charset="0"/>
              <a:ea typeface="Tahoma" panose="020B0604030504040204" pitchFamily="34" charset="0"/>
              <a:cs typeface="Tahoma" panose="020B0604030504040204" pitchFamily="34" charset="0"/>
            </a:endParaRPr>
          </a:p>
          <a:p>
            <a:pPr algn="just"/>
            <a:endParaRPr lang="en-US" sz="1600"/>
          </a:p>
          <a:p>
            <a:pPr marL="342900" indent="-342900" algn="just">
              <a:buFont typeface="Wingdings" panose="05000000000000000000" pitchFamily="2" charset="2"/>
              <a:buChar char="v"/>
            </a:pPr>
            <a:r>
              <a:rPr lang="en-US" altLang="en-US" sz="1800" b="1">
                <a:solidFill>
                  <a:srgbClr val="FF3300"/>
                </a:solidFill>
                <a:latin typeface="Tahoma" panose="020B0604030504040204" pitchFamily="34" charset="0"/>
                <a:ea typeface="Tahoma" panose="020B0604030504040204" pitchFamily="34" charset="0"/>
                <a:cs typeface="Tahoma" panose="020B0604030504040204" pitchFamily="34" charset="0"/>
              </a:rPr>
              <a:t>I  </a:t>
            </a:r>
            <a:r>
              <a:rPr lang="sr-Latn-CS" altLang="en-US" sz="1800" b="1">
                <a:solidFill>
                  <a:srgbClr val="FF3300"/>
                </a:solidFill>
                <a:latin typeface="Tahoma" panose="020B0604030504040204" pitchFamily="34" charset="0"/>
                <a:ea typeface="Tahoma" panose="020B0604030504040204" pitchFamily="34" charset="0"/>
                <a:cs typeface="Tahoma" panose="020B0604030504040204" pitchFamily="34" charset="0"/>
              </a:rPr>
              <a:t>Njutnov zakon – zakon inercije</a:t>
            </a:r>
            <a:endParaRPr lang="en-US" altLang="en-US" sz="1800" b="1">
              <a:solidFill>
                <a:srgbClr val="FF330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Wingdings" panose="05000000000000000000" pitchFamily="2" charset="2"/>
              <a:buChar char="v"/>
            </a:pPr>
            <a:endParaRPr lang="en-US" altLang="en-US" sz="1600">
              <a:solidFill>
                <a:srgbClr val="FF3300"/>
              </a:solidFill>
              <a:latin typeface="Tahoma" panose="020B0604030504040204" pitchFamily="34" charset="0"/>
              <a:ea typeface="Tahoma" panose="020B0604030504040204" pitchFamily="34" charset="0"/>
              <a:cs typeface="Tahoma" panose="020B0604030504040204" pitchFamily="34" charset="0"/>
            </a:endParaRPr>
          </a:p>
          <a:p>
            <a:pPr algn="just"/>
            <a:r>
              <a:rPr lang="sl-SI" sz="1600">
                <a:solidFill>
                  <a:schemeClr val="accent6"/>
                </a:solidFill>
                <a:latin typeface="Tahoma" panose="020B0604030504040204" pitchFamily="34" charset="0"/>
                <a:ea typeface="Tahoma" panose="020B0604030504040204" pitchFamily="34" charset="0"/>
                <a:cs typeface="Tahoma" panose="020B0604030504040204" pitchFamily="34" charset="0"/>
              </a:rPr>
              <a:t>Svako telo ostaje u stanju mirovanja, ili ravnomernog, pravolinijskog kretanja sve dok pod delovanjem neke sile ne bude prinuđeno da to stanje kretanja, odnosno mirovanja promeni</a:t>
            </a:r>
            <a:r>
              <a:rPr lang="en-US" sz="1600">
                <a:solidFill>
                  <a:schemeClr val="accent6"/>
                </a:solidFill>
                <a:latin typeface="Tahoma" panose="020B0604030504040204" pitchFamily="34" charset="0"/>
                <a:ea typeface="Tahoma" panose="020B0604030504040204" pitchFamily="34" charset="0"/>
                <a:cs typeface="Tahoma" panose="020B0604030504040204" pitchFamily="34" charset="0"/>
              </a:rPr>
              <a:t>.</a:t>
            </a:r>
          </a:p>
          <a:p>
            <a:pPr algn="just"/>
            <a:endParaRPr lang="en-US" sz="1600" b="1">
              <a:solidFill>
                <a:schemeClr val="accent6"/>
              </a:solidFill>
              <a:latin typeface="Tahoma" panose="020B0604030504040204" pitchFamily="34" charset="0"/>
              <a:ea typeface="Tahoma" panose="020B0604030504040204" pitchFamily="34" charset="0"/>
              <a:cs typeface="Tahoma" panose="020B0604030504040204" pitchFamily="34" charset="0"/>
            </a:endParaRPr>
          </a:p>
          <a:p>
            <a:pPr marL="342900" indent="-342900" algn="just">
              <a:buFont typeface="Wingdings" panose="05000000000000000000" pitchFamily="2" charset="2"/>
              <a:buChar char="v"/>
            </a:pPr>
            <a:r>
              <a:rPr lang="en-US" altLang="en-US" sz="1800" b="1">
                <a:solidFill>
                  <a:srgbClr val="FF3300"/>
                </a:solidFill>
                <a:latin typeface="Tahoma" panose="020B0604030504040204" pitchFamily="34" charset="0"/>
                <a:ea typeface="Tahoma" panose="020B0604030504040204" pitchFamily="34" charset="0"/>
                <a:cs typeface="Tahoma" panose="020B0604030504040204" pitchFamily="34" charset="0"/>
              </a:rPr>
              <a:t>II  </a:t>
            </a:r>
            <a:r>
              <a:rPr lang="sr-Latn-CS" altLang="en-US" sz="1800" b="1">
                <a:solidFill>
                  <a:srgbClr val="FF3300"/>
                </a:solidFill>
                <a:latin typeface="Tahoma" panose="020B0604030504040204" pitchFamily="34" charset="0"/>
                <a:ea typeface="Tahoma" panose="020B0604030504040204" pitchFamily="34" charset="0"/>
                <a:cs typeface="Tahoma" panose="020B0604030504040204" pitchFamily="34" charset="0"/>
              </a:rPr>
              <a:t>Njutnov zakon – </a:t>
            </a:r>
            <a:r>
              <a:rPr lang="en-US" altLang="en-US" sz="1800" b="1">
                <a:solidFill>
                  <a:srgbClr val="FF3300"/>
                </a:solidFill>
                <a:latin typeface="Tahoma" panose="020B0604030504040204" pitchFamily="34" charset="0"/>
                <a:ea typeface="Tahoma" panose="020B0604030504040204" pitchFamily="34" charset="0"/>
                <a:cs typeface="Tahoma" panose="020B0604030504040204" pitchFamily="34" charset="0"/>
              </a:rPr>
              <a:t>osnovni zakon dinamike</a:t>
            </a:r>
            <a:endParaRPr lang="en-US" sz="1800" b="1">
              <a:solidFill>
                <a:schemeClr val="accent6"/>
              </a:solidFill>
              <a:latin typeface="Tahoma" panose="020B0604030504040204" pitchFamily="34" charset="0"/>
              <a:ea typeface="Tahoma" panose="020B0604030504040204" pitchFamily="34" charset="0"/>
              <a:cs typeface="Tahoma" panose="020B0604030504040204" pitchFamily="34" charset="0"/>
            </a:endParaRPr>
          </a:p>
          <a:p>
            <a:pPr algn="just"/>
            <a:endParaRPr lang="en-US" altLang="en-US" sz="1600">
              <a:solidFill>
                <a:srgbClr val="FF3300"/>
              </a:solidFill>
              <a:latin typeface="Tahoma" panose="020B0604030504040204" pitchFamily="34" charset="0"/>
              <a:ea typeface="Tahoma" panose="020B0604030504040204" pitchFamily="34" charset="0"/>
              <a:cs typeface="Tahoma" panose="020B0604030504040204" pitchFamily="34" charset="0"/>
            </a:endParaRPr>
          </a:p>
          <a:p>
            <a:pPr algn="just"/>
            <a:r>
              <a:rPr lang="sl-SI" sz="1600">
                <a:solidFill>
                  <a:srgbClr val="C00000"/>
                </a:solidFill>
                <a:latin typeface="Tahoma" panose="020B0604030504040204" pitchFamily="34" charset="0"/>
                <a:ea typeface="Tahoma" panose="020B0604030504040204" pitchFamily="34" charset="0"/>
                <a:cs typeface="Tahoma" panose="020B0604030504040204" pitchFamily="34" charset="0"/>
              </a:rPr>
              <a:t>Pod delovanjem sile stalnog intenziteta telo se kreće ravnomerno ubrzano, pri čemu je ubrzanje tela srazmerno sili koja na telo deluje, a obrnuto srazmerno masi tela</a:t>
            </a:r>
            <a:r>
              <a:rPr lang="en-US" sz="160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endParaRPr lang="en-US" sz="1600"/>
          </a:p>
          <a:p>
            <a:pPr algn="just"/>
            <a:r>
              <a:rPr lang="sl-SI" sz="1600">
                <a:latin typeface="Tahoma" panose="020B0604030504040204" pitchFamily="34" charset="0"/>
                <a:ea typeface="Tahoma" panose="020B0604030504040204" pitchFamily="34" charset="0"/>
                <a:cs typeface="Tahoma" panose="020B0604030504040204" pitchFamily="34" charset="0"/>
              </a:rPr>
              <a:t>Osnovni zakon dinamike ima operativni karakter</a:t>
            </a:r>
            <a:endParaRPr lang="en-US" sz="1600">
              <a:latin typeface="Tahoma" panose="020B0604030504040204" pitchFamily="34" charset="0"/>
              <a:ea typeface="Tahoma" panose="020B0604030504040204" pitchFamily="34" charset="0"/>
              <a:cs typeface="Tahoma" panose="020B0604030504040204" pitchFamily="34" charset="0"/>
            </a:endParaRPr>
          </a:p>
          <a:p>
            <a:pPr algn="just"/>
            <a:r>
              <a:rPr lang="sl-SI" sz="1600">
                <a:latin typeface="Tahoma" panose="020B0604030504040204" pitchFamily="34" charset="0"/>
                <a:ea typeface="Tahoma" panose="020B0604030504040204" pitchFamily="34" charset="0"/>
                <a:cs typeface="Tahoma" panose="020B0604030504040204" pitchFamily="34" charset="0"/>
              </a:rPr>
              <a:t>i omogućuje nam da izračunamo vrednosti fizičkih veličina</a:t>
            </a:r>
            <a:endParaRPr lang="en-US" sz="1600">
              <a:latin typeface="Tahoma" panose="020B0604030504040204" pitchFamily="34" charset="0"/>
              <a:ea typeface="Tahoma" panose="020B0604030504040204" pitchFamily="34" charset="0"/>
              <a:cs typeface="Tahoma" panose="020B0604030504040204" pitchFamily="34" charset="0"/>
            </a:endParaRPr>
          </a:p>
          <a:p>
            <a:pPr algn="just"/>
            <a:r>
              <a:rPr lang="sl-SI" sz="1600">
                <a:latin typeface="Tahoma" panose="020B0604030504040204" pitchFamily="34" charset="0"/>
                <a:ea typeface="Tahoma" panose="020B0604030504040204" pitchFamily="34" charset="0"/>
                <a:cs typeface="Tahoma" panose="020B0604030504040204" pitchFamily="34" charset="0"/>
              </a:rPr>
              <a:t>koje određuju način kretanja tela, ili uslove mirovanja tela. </a:t>
            </a:r>
            <a:endParaRPr lang="en-US" sz="1600">
              <a:latin typeface="Tahoma" panose="020B0604030504040204" pitchFamily="34" charset="0"/>
              <a:ea typeface="Tahoma" panose="020B0604030504040204" pitchFamily="34" charset="0"/>
              <a:cs typeface="Tahoma" panose="020B0604030504040204" pitchFamily="34" charset="0"/>
            </a:endParaRPr>
          </a:p>
          <a:p>
            <a:pPr algn="just"/>
            <a:r>
              <a:rPr lang="sl-SI" sz="1600">
                <a:latin typeface="Tahoma" panose="020B0604030504040204" pitchFamily="34" charset="0"/>
                <a:ea typeface="Tahoma" panose="020B0604030504040204" pitchFamily="34" charset="0"/>
                <a:cs typeface="Tahoma" panose="020B0604030504040204" pitchFamily="34" charset="0"/>
              </a:rPr>
              <a:t>Matematička formulacija ovog zakona </a:t>
            </a:r>
            <a:endParaRPr lang="en-US" sz="1600">
              <a:latin typeface="Tahoma" panose="020B0604030504040204" pitchFamily="34" charset="0"/>
              <a:ea typeface="Tahoma" panose="020B0604030504040204" pitchFamily="34" charset="0"/>
              <a:cs typeface="Tahoma" panose="020B0604030504040204" pitchFamily="34" charset="0"/>
            </a:endParaRPr>
          </a:p>
          <a:p>
            <a:pPr algn="just"/>
            <a:r>
              <a:rPr lang="sl-SI" sz="1600">
                <a:latin typeface="Tahoma" panose="020B0604030504040204" pitchFamily="34" charset="0"/>
                <a:ea typeface="Tahoma" panose="020B0604030504040204" pitchFamily="34" charset="0"/>
                <a:cs typeface="Tahoma" panose="020B0604030504040204" pitchFamily="34" charset="0"/>
              </a:rPr>
              <a:t>data je sledećim izraz</a:t>
            </a:r>
            <a:r>
              <a:rPr lang="en-US" sz="1600">
                <a:latin typeface="Tahoma" panose="020B0604030504040204" pitchFamily="34" charset="0"/>
                <a:ea typeface="Tahoma" panose="020B0604030504040204" pitchFamily="34" charset="0"/>
                <a:cs typeface="Tahoma" panose="020B0604030504040204" pitchFamily="34" charset="0"/>
              </a:rPr>
              <a:t>ima</a:t>
            </a:r>
            <a:r>
              <a:rPr lang="sl-SI" sz="1600">
                <a:latin typeface="Tahoma" panose="020B0604030504040204" pitchFamily="34" charset="0"/>
                <a:ea typeface="Tahoma" panose="020B0604030504040204" pitchFamily="34" charset="0"/>
                <a:cs typeface="Tahoma" panose="020B0604030504040204" pitchFamily="34" charset="0"/>
              </a:rPr>
              <a:t>:</a:t>
            </a:r>
            <a:endParaRPr lang="en-US" sz="1600">
              <a:latin typeface="Tahoma" panose="020B0604030504040204" pitchFamily="34" charset="0"/>
              <a:ea typeface="Tahoma" panose="020B0604030504040204" pitchFamily="34" charset="0"/>
              <a:cs typeface="Tahoma" panose="020B0604030504040204" pitchFamily="34" charset="0"/>
            </a:endParaRPr>
          </a:p>
          <a:p>
            <a:pPr lvl="1">
              <a:buClr>
                <a:srgbClr val="FF3300"/>
              </a:buClr>
              <a:buFont typeface="Wingdings" panose="05000000000000000000" pitchFamily="2" charset="2"/>
              <a:buChar char="v"/>
            </a:pPr>
            <a:endParaRPr lang="en-US" altLang="en-US" sz="1600">
              <a:solidFill>
                <a:schemeClr val="accent2"/>
              </a:solidFill>
              <a:latin typeface="Tahoma" panose="020B0604030504040204" pitchFamily="34" charset="0"/>
            </a:endParaRPr>
          </a:p>
          <a:p>
            <a:endParaRPr lang="en-US" altLang="en-US" sz="1600">
              <a:solidFill>
                <a:schemeClr val="accent2"/>
              </a:solidFill>
              <a:latin typeface="Tahoma" panose="020B0604030504040204" pitchFamily="34" charset="0"/>
            </a:endParaRPr>
          </a:p>
        </p:txBody>
      </p:sp>
      <p:graphicFrame>
        <p:nvGraphicFramePr>
          <p:cNvPr id="3078" name="Object 6">
            <a:extLst>
              <a:ext uri="{FF2B5EF4-FFF2-40B4-BE49-F238E27FC236}">
                <a16:creationId xmlns:a16="http://schemas.microsoft.com/office/drawing/2014/main" id="{43A28777-47AF-4815-8F16-B05A65EE95D1}"/>
              </a:ext>
            </a:extLst>
          </p:cNvPr>
          <p:cNvGraphicFramePr>
            <a:graphicFrameLocks noChangeAspect="1"/>
          </p:cNvGraphicFramePr>
          <p:nvPr>
            <p:extLst>
              <p:ext uri="{D42A27DB-BD31-4B8C-83A1-F6EECF244321}">
                <p14:modId xmlns:p14="http://schemas.microsoft.com/office/powerpoint/2010/main" val="3795618448"/>
              </p:ext>
            </p:extLst>
          </p:nvPr>
        </p:nvGraphicFramePr>
        <p:xfrm>
          <a:off x="6688831" y="5671176"/>
          <a:ext cx="1022350" cy="722313"/>
        </p:xfrm>
        <a:graphic>
          <a:graphicData uri="http://schemas.openxmlformats.org/presentationml/2006/ole">
            <mc:AlternateContent xmlns:mc="http://schemas.openxmlformats.org/markup-compatibility/2006">
              <mc:Choice xmlns:v="urn:schemas-microsoft-com:vml" Requires="v">
                <p:oleObj spid="_x0000_s3109" name="Equation" r:id="rId4" imgW="558720" imgH="393480" progId="Equation.3">
                  <p:embed/>
                </p:oleObj>
              </mc:Choice>
              <mc:Fallback>
                <p:oleObj name="Equation" r:id="rId4" imgW="558720" imgH="39348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88831" y="5671176"/>
                        <a:ext cx="1022350" cy="722313"/>
                      </a:xfrm>
                      <a:prstGeom prst="rect">
                        <a:avLst/>
                      </a:prstGeom>
                      <a:solidFill>
                        <a:srgbClr val="00FFFF"/>
                      </a:solidFill>
                      <a:ln>
                        <a:noFill/>
                      </a:ln>
                      <a:effectLst/>
                      <a:extLst/>
                    </p:spPr>
                  </p:pic>
                </p:oleObj>
              </mc:Fallback>
            </mc:AlternateContent>
          </a:graphicData>
        </a:graphic>
      </p:graphicFrame>
      <p:graphicFrame>
        <p:nvGraphicFramePr>
          <p:cNvPr id="3077" name="Object 5">
            <a:extLst>
              <a:ext uri="{FF2B5EF4-FFF2-40B4-BE49-F238E27FC236}">
                <a16:creationId xmlns:a16="http://schemas.microsoft.com/office/drawing/2014/main" id="{682901CC-AB27-4ECC-8284-03FD9106F291}"/>
              </a:ext>
            </a:extLst>
          </p:cNvPr>
          <p:cNvGraphicFramePr>
            <a:graphicFrameLocks noChangeAspect="1"/>
          </p:cNvGraphicFramePr>
          <p:nvPr>
            <p:extLst>
              <p:ext uri="{D42A27DB-BD31-4B8C-83A1-F6EECF244321}">
                <p14:modId xmlns:p14="http://schemas.microsoft.com/office/powerpoint/2010/main" val="1254039605"/>
              </p:ext>
            </p:extLst>
          </p:nvPr>
        </p:nvGraphicFramePr>
        <p:xfrm>
          <a:off x="6653906" y="4953000"/>
          <a:ext cx="1057275" cy="466725"/>
        </p:xfrm>
        <a:graphic>
          <a:graphicData uri="http://schemas.openxmlformats.org/presentationml/2006/ole">
            <mc:AlternateContent xmlns:mc="http://schemas.openxmlformats.org/markup-compatibility/2006">
              <mc:Choice xmlns:v="urn:schemas-microsoft-com:vml" Requires="v">
                <p:oleObj spid="_x0000_s3110" name="Equation" r:id="rId6" imgW="545760" imgH="241200" progId="Equation.3">
                  <p:embed/>
                </p:oleObj>
              </mc:Choice>
              <mc:Fallback>
                <p:oleObj name="Equation" r:id="rId6" imgW="545760" imgH="241200"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53906" y="4953000"/>
                        <a:ext cx="1057275" cy="466725"/>
                      </a:xfrm>
                      <a:prstGeom prst="rect">
                        <a:avLst/>
                      </a:prstGeom>
                      <a:solidFill>
                        <a:srgbClr val="00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Arrow: Striped Right 5">
            <a:extLst>
              <a:ext uri="{FF2B5EF4-FFF2-40B4-BE49-F238E27FC236}">
                <a16:creationId xmlns:a16="http://schemas.microsoft.com/office/drawing/2014/main" id="{E3EA588D-E71B-4928-91C8-0D4CA7F84324}"/>
              </a:ext>
            </a:extLst>
          </p:cNvPr>
          <p:cNvSpPr/>
          <p:nvPr/>
        </p:nvSpPr>
        <p:spPr>
          <a:xfrm rot="21202513">
            <a:off x="3561587" y="5841741"/>
            <a:ext cx="2971800" cy="257248"/>
          </a:xfrm>
          <a:prstGeom prst="striped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ctangle 1">
                <a:extLst>
                  <a:ext uri="{FF2B5EF4-FFF2-40B4-BE49-F238E27FC236}">
                    <a16:creationId xmlns:a16="http://schemas.microsoft.com/office/drawing/2014/main" id="{EF0BB299-F270-458C-A3C6-08F7790F50EC}"/>
                  </a:ext>
                </a:extLst>
              </p:cNvPr>
              <p:cNvSpPr/>
              <p:nvPr/>
            </p:nvSpPr>
            <p:spPr>
              <a:xfrm>
                <a:off x="533400" y="609600"/>
                <a:ext cx="7543800" cy="5900205"/>
              </a:xfrm>
              <a:prstGeom prst="rect">
                <a:avLst/>
              </a:prstGeom>
            </p:spPr>
            <p:txBody>
              <a:bodyPr wrap="square">
                <a:spAutoFit/>
              </a:bodyPr>
              <a:lstStyle/>
              <a:p>
                <a:pPr algn="just"/>
                <a:r>
                  <a:rPr lang="sl-SI" sz="1600">
                    <a:latin typeface="Tahoma" panose="020B0604030504040204" pitchFamily="34" charset="0"/>
                    <a:ea typeface="Tahoma" panose="020B0604030504040204" pitchFamily="34" charset="0"/>
                    <a:cs typeface="Tahoma" panose="020B0604030504040204" pitchFamily="34" charset="0"/>
                  </a:rPr>
                  <a:t>U SI sistemu jedinica za silu je </a:t>
                </a:r>
                <a:r>
                  <a:rPr lang="sl-SI" sz="1600" b="1">
                    <a:latin typeface="Tahoma" panose="020B0604030504040204" pitchFamily="34" charset="0"/>
                    <a:ea typeface="Tahoma" panose="020B0604030504040204" pitchFamily="34" charset="0"/>
                    <a:cs typeface="Tahoma" panose="020B0604030504040204" pitchFamily="34" charset="0"/>
                  </a:rPr>
                  <a:t>njutn,</a:t>
                </a:r>
                <a:r>
                  <a:rPr lang="en-US" sz="1600" b="1">
                    <a:latin typeface="Tahoma" panose="020B0604030504040204" pitchFamily="34" charset="0"/>
                    <a:ea typeface="Tahoma" panose="020B0604030504040204" pitchFamily="34" charset="0"/>
                    <a:cs typeface="Tahoma" panose="020B0604030504040204" pitchFamily="34" charset="0"/>
                  </a:rPr>
                  <a:t> </a:t>
                </a:r>
                <a:r>
                  <a:rPr lang="sl-SI" sz="1600">
                    <a:latin typeface="Tahoma" panose="020B0604030504040204" pitchFamily="34" charset="0"/>
                    <a:ea typeface="Tahoma" panose="020B0604030504040204" pitchFamily="34" charset="0"/>
                    <a:cs typeface="Tahoma" panose="020B0604030504040204" pitchFamily="34" charset="0"/>
                  </a:rPr>
                  <a:t>a definiše se kao sila stalnog intenziteta koja delujući na telo čija je masa</a:t>
                </a:r>
                <a:r>
                  <a:rPr lang="en-US" sz="1600">
                    <a:latin typeface="Tahoma" panose="020B0604030504040204" pitchFamily="34" charset="0"/>
                    <a:ea typeface="Tahoma" panose="020B0604030504040204" pitchFamily="34" charset="0"/>
                    <a:cs typeface="Tahoma" panose="020B0604030504040204" pitchFamily="34" charset="0"/>
                  </a:rPr>
                  <a:t> 1 </a:t>
                </a:r>
                <a:r>
                  <a:rPr lang="en-US" sz="1600" i="1">
                    <a:latin typeface="Tahoma" panose="020B0604030504040204" pitchFamily="34" charset="0"/>
                    <a:ea typeface="Tahoma" panose="020B0604030504040204" pitchFamily="34" charset="0"/>
                    <a:cs typeface="Tahoma" panose="020B0604030504040204" pitchFamily="34" charset="0"/>
                  </a:rPr>
                  <a:t>kg</a:t>
                </a:r>
                <a:r>
                  <a:rPr lang="sl-SI" sz="1600">
                    <a:latin typeface="Tahoma" panose="020B0604030504040204" pitchFamily="34" charset="0"/>
                    <a:ea typeface="Tahoma" panose="020B0604030504040204" pitchFamily="34" charset="0"/>
                    <a:cs typeface="Tahoma" panose="020B0604030504040204" pitchFamily="34" charset="0"/>
                  </a:rPr>
                  <a:t> izaziva ravnomerno ubrzano kretanje </a:t>
                </a:r>
                <a:r>
                  <a:rPr lang="en-US" sz="1600">
                    <a:latin typeface="Tahoma" panose="020B0604030504040204" pitchFamily="34" charset="0"/>
                    <a:ea typeface="Tahoma" panose="020B0604030504040204" pitchFamily="34" charset="0"/>
                    <a:cs typeface="Tahoma" panose="020B0604030504040204" pitchFamily="34" charset="0"/>
                  </a:rPr>
                  <a:t>od                                                                                          </a:t>
                </a:r>
                <a:r>
                  <a:rPr lang="sr-Latn-RS" sz="1600">
                    <a:latin typeface="Tahoma" panose="020B0604030504040204" pitchFamily="34" charset="0"/>
                    <a:ea typeface="Tahoma" panose="020B0604030504040204" pitchFamily="34" charset="0"/>
                    <a:cs typeface="Tahoma" panose="020B0604030504040204" pitchFamily="34" charset="0"/>
                  </a:rPr>
                  <a:t>1 </a:t>
                </a:r>
                <a14:m>
                  <m:oMath xmlns:m="http://schemas.openxmlformats.org/officeDocument/2006/math">
                    <m:f>
                      <m:fPr>
                        <m:ctrlPr>
                          <a:rPr lang="en-US" sz="1600" i="1">
                            <a:latin typeface="Cambria Math" panose="02040503050406030204" pitchFamily="18" charset="0"/>
                            <a:ea typeface="Tahoma" panose="020B0604030504040204" pitchFamily="34" charset="0"/>
                            <a:cs typeface="Tahoma" panose="020B0604030504040204" pitchFamily="34" charset="0"/>
                          </a:rPr>
                        </m:ctrlPr>
                      </m:fPr>
                      <m:num>
                        <m:r>
                          <a:rPr lang="sr-Latn-RS" sz="1600" i="1">
                            <a:latin typeface="Cambria Math" panose="02040503050406030204" pitchFamily="18" charset="0"/>
                            <a:ea typeface="Tahoma" panose="020B0604030504040204" pitchFamily="34" charset="0"/>
                            <a:cs typeface="Tahoma" panose="020B0604030504040204" pitchFamily="34" charset="0"/>
                          </a:rPr>
                          <m:t>𝑚</m:t>
                        </m:r>
                      </m:num>
                      <m:den>
                        <m:sSup>
                          <m:sSupPr>
                            <m:ctrlPr>
                              <a:rPr lang="en-US" sz="1600" i="1">
                                <a:latin typeface="Cambria Math" panose="02040503050406030204" pitchFamily="18" charset="0"/>
                                <a:ea typeface="Tahoma" panose="020B0604030504040204" pitchFamily="34" charset="0"/>
                                <a:cs typeface="Tahoma" panose="020B0604030504040204" pitchFamily="34" charset="0"/>
                              </a:rPr>
                            </m:ctrlPr>
                          </m:sSupPr>
                          <m:e>
                            <m:r>
                              <a:rPr lang="sr-Latn-RS" sz="1600" i="1">
                                <a:latin typeface="Cambria Math" panose="02040503050406030204" pitchFamily="18" charset="0"/>
                                <a:ea typeface="Tahoma" panose="020B0604030504040204" pitchFamily="34" charset="0"/>
                                <a:cs typeface="Tahoma" panose="020B0604030504040204" pitchFamily="34" charset="0"/>
                              </a:rPr>
                              <m:t>𝑠</m:t>
                            </m:r>
                          </m:e>
                          <m:sup>
                            <m:r>
                              <a:rPr lang="sr-Latn-RS" sz="1600" i="1">
                                <a:latin typeface="Cambria Math" panose="02040503050406030204" pitchFamily="18" charset="0"/>
                                <a:ea typeface="Tahoma" panose="020B0604030504040204" pitchFamily="34" charset="0"/>
                                <a:cs typeface="Tahoma" panose="020B0604030504040204" pitchFamily="34" charset="0"/>
                              </a:rPr>
                              <m:t>2</m:t>
                            </m:r>
                          </m:sup>
                        </m:sSup>
                      </m:den>
                    </m:f>
                  </m:oMath>
                </a14:m>
                <a:r>
                  <a:rPr lang="sr-Latn-RS" sz="1600">
                    <a:latin typeface="Tahoma" panose="020B0604030504040204" pitchFamily="34" charset="0"/>
                    <a:ea typeface="Tahoma" panose="020B0604030504040204" pitchFamily="34" charset="0"/>
                    <a:cs typeface="Tahoma" panose="020B0604030504040204" pitchFamily="34" charset="0"/>
                  </a:rPr>
                  <a:t> .   </a:t>
                </a:r>
                <a:r>
                  <a:rPr lang="en-US" sz="1600">
                    <a:latin typeface="Tahoma" panose="020B0604030504040204" pitchFamily="34" charset="0"/>
                    <a:ea typeface="Tahoma" panose="020B0604030504040204" pitchFamily="34" charset="0"/>
                    <a:cs typeface="Tahoma" panose="020B0604030504040204" pitchFamily="34" charset="0"/>
                  </a:rPr>
                  <a:t>  </a:t>
                </a:r>
                <a:endParaRPr lang="sr-Latn-RS" sz="1600">
                  <a:latin typeface="Tahoma" panose="020B0604030504040204" pitchFamily="34" charset="0"/>
                  <a:ea typeface="Tahoma" panose="020B0604030504040204" pitchFamily="34" charset="0"/>
                  <a:cs typeface="Tahoma" panose="020B0604030504040204" pitchFamily="34" charset="0"/>
                </a:endParaRPr>
              </a:p>
              <a:p>
                <a:pPr algn="just"/>
                <a:endParaRPr lang="sr-Latn-RS" sz="1600">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Wingdings" panose="05000000000000000000" pitchFamily="2" charset="2"/>
                  <a:buChar char="v"/>
                </a:pPr>
                <a:r>
                  <a:rPr lang="en-US" altLang="en-US" sz="1800" b="1">
                    <a:solidFill>
                      <a:srgbClr val="FF3300"/>
                    </a:solidFill>
                    <a:latin typeface="Tahoma" panose="020B0604030504040204" pitchFamily="34" charset="0"/>
                    <a:ea typeface="Tahoma" panose="020B0604030504040204" pitchFamily="34" charset="0"/>
                    <a:cs typeface="Tahoma" panose="020B0604030504040204" pitchFamily="34" charset="0"/>
                  </a:rPr>
                  <a:t>I</a:t>
                </a:r>
                <a:r>
                  <a:rPr lang="sr-Latn-RS" altLang="en-US" sz="1800" b="1">
                    <a:solidFill>
                      <a:srgbClr val="FF3300"/>
                    </a:solidFill>
                    <a:latin typeface="Tahoma" panose="020B0604030504040204" pitchFamily="34" charset="0"/>
                    <a:ea typeface="Tahoma" panose="020B0604030504040204" pitchFamily="34" charset="0"/>
                    <a:cs typeface="Tahoma" panose="020B0604030504040204" pitchFamily="34" charset="0"/>
                  </a:rPr>
                  <a:t>I</a:t>
                </a:r>
                <a:r>
                  <a:rPr lang="en-US" altLang="en-US" sz="1800" b="1">
                    <a:solidFill>
                      <a:srgbClr val="FF3300"/>
                    </a:solidFill>
                    <a:latin typeface="Tahoma" panose="020B0604030504040204" pitchFamily="34" charset="0"/>
                    <a:ea typeface="Tahoma" panose="020B0604030504040204" pitchFamily="34" charset="0"/>
                    <a:cs typeface="Tahoma" panose="020B0604030504040204" pitchFamily="34" charset="0"/>
                  </a:rPr>
                  <a:t>I  </a:t>
                </a:r>
                <a:r>
                  <a:rPr lang="sr-Latn-CS" altLang="en-US" sz="1800" b="1">
                    <a:solidFill>
                      <a:srgbClr val="FF3300"/>
                    </a:solidFill>
                    <a:latin typeface="Tahoma" panose="020B0604030504040204" pitchFamily="34" charset="0"/>
                    <a:ea typeface="Tahoma" panose="020B0604030504040204" pitchFamily="34" charset="0"/>
                    <a:cs typeface="Tahoma" panose="020B0604030504040204" pitchFamily="34" charset="0"/>
                  </a:rPr>
                  <a:t>Njutnov zakon – zakon akcije i reakcije </a:t>
                </a:r>
              </a:p>
              <a:p>
                <a:pPr marL="285750" indent="-285750" algn="just">
                  <a:buFont typeface="Wingdings" panose="05000000000000000000" pitchFamily="2" charset="2"/>
                  <a:buChar char="v"/>
                </a:pPr>
                <a:endParaRPr lang="sr-Latn-CS" sz="1800" b="1">
                  <a:solidFill>
                    <a:srgbClr val="FF3300"/>
                  </a:solidFill>
                  <a:latin typeface="Tahoma" panose="020B0604030504040204" pitchFamily="34" charset="0"/>
                  <a:ea typeface="Tahoma" panose="020B0604030504040204" pitchFamily="34" charset="0"/>
                  <a:cs typeface="Tahoma" panose="020B0604030504040204" pitchFamily="34" charset="0"/>
                </a:endParaRPr>
              </a:p>
              <a:p>
                <a:pPr algn="just"/>
                <a:r>
                  <a:rPr lang="sl-SI" sz="1600">
                    <a:solidFill>
                      <a:srgbClr val="33CC33"/>
                    </a:solidFill>
                    <a:latin typeface="Tahoma" panose="020B0604030504040204" pitchFamily="34" charset="0"/>
                    <a:ea typeface="Tahoma" panose="020B0604030504040204" pitchFamily="34" charset="0"/>
                    <a:cs typeface="Tahoma" panose="020B0604030504040204" pitchFamily="34" charset="0"/>
                  </a:rPr>
                  <a:t>Pri interakciji između dva tela, sila kojom prvo telo deluje na drugo, po intenzitetu i pravcu jednaka je sili kojom drugo telo deluje na prvo, ali su im smerovi suprotni.</a:t>
                </a:r>
                <a:endParaRPr lang="sr-Latn-RS" sz="1600">
                  <a:solidFill>
                    <a:srgbClr val="33CC33"/>
                  </a:solidFill>
                  <a:latin typeface="Tahoma" panose="020B0604030504040204" pitchFamily="34" charset="0"/>
                  <a:ea typeface="Tahoma" panose="020B0604030504040204" pitchFamily="34" charset="0"/>
                  <a:cs typeface="Tahoma" panose="020B0604030504040204" pitchFamily="34" charset="0"/>
                </a:endParaRPr>
              </a:p>
              <a:p>
                <a:pPr algn="just"/>
                <a:endParaRPr lang="sr-Latn-RS" sz="1600">
                  <a:latin typeface="Tahoma" panose="020B0604030504040204" pitchFamily="34" charset="0"/>
                  <a:ea typeface="Tahoma" panose="020B0604030504040204" pitchFamily="34" charset="0"/>
                  <a:cs typeface="Tahoma" panose="020B0604030504040204" pitchFamily="34" charset="0"/>
                </a:endParaRPr>
              </a:p>
              <a:p>
                <a:pPr algn="just"/>
                <a:r>
                  <a:rPr lang="sl-SI" sz="1600">
                    <a:latin typeface="Tahoma" panose="020B0604030504040204" pitchFamily="34" charset="0"/>
                    <a:ea typeface="Tahoma" panose="020B0604030504040204" pitchFamily="34" charset="0"/>
                    <a:cs typeface="Tahoma" panose="020B0604030504040204" pitchFamily="34" charset="0"/>
                  </a:rPr>
                  <a:t>Koristeći standardne oznake, zakon akcije i reakcije može se predstaviti na sledeći način:</a:t>
                </a:r>
              </a:p>
              <a:p>
                <a:pPr algn="just"/>
                <a:r>
                  <a:rPr lang="sl-SI" sz="1600">
                    <a:latin typeface="Tahoma" panose="020B0604030504040204" pitchFamily="34" charset="0"/>
                    <a:ea typeface="Tahoma" panose="020B0604030504040204" pitchFamily="34" charset="0"/>
                    <a:cs typeface="Tahoma" panose="020B0604030504040204" pitchFamily="34" charset="0"/>
                  </a:rPr>
                  <a:t>                                                      .</a:t>
                </a:r>
              </a:p>
              <a:p>
                <a:pPr algn="just"/>
                <a:endParaRPr lang="en-US" sz="1600">
                  <a:latin typeface="Tahoma" panose="020B0604030504040204" pitchFamily="34" charset="0"/>
                  <a:ea typeface="Tahoma" panose="020B0604030504040204" pitchFamily="34" charset="0"/>
                  <a:cs typeface="Tahoma" panose="020B0604030504040204" pitchFamily="34" charset="0"/>
                </a:endParaRPr>
              </a:p>
              <a:p>
                <a:pPr algn="just"/>
                <a:endParaRPr lang="sr-Latn-RS" sz="1600">
                  <a:latin typeface="Tahoma" panose="020B0604030504040204" pitchFamily="34" charset="0"/>
                  <a:ea typeface="Tahoma" panose="020B0604030504040204" pitchFamily="34" charset="0"/>
                  <a:cs typeface="Tahoma" panose="020B0604030504040204" pitchFamily="34" charset="0"/>
                </a:endParaRPr>
              </a:p>
              <a:p>
                <a:pPr marL="342900" indent="-342900" algn="just">
                  <a:buFont typeface="Wingdings" panose="05000000000000000000" pitchFamily="2" charset="2"/>
                  <a:buChar char="Ø"/>
                </a:pPr>
                <a:r>
                  <a:rPr lang="sl-SI" sz="1600">
                    <a:solidFill>
                      <a:schemeClr val="accent2"/>
                    </a:solidFill>
                    <a:latin typeface="Tahoma" panose="020B0604030504040204" pitchFamily="34" charset="0"/>
                    <a:ea typeface="Tahoma" panose="020B0604030504040204" pitchFamily="34" charset="0"/>
                    <a:cs typeface="Tahoma" panose="020B0604030504040204" pitchFamily="34" charset="0"/>
                  </a:rPr>
                  <a:t>U slučaju kada na neko telo deluje više sila, moguće je njihovo delovanje zameniti jednom silom koju nazivamo </a:t>
                </a:r>
                <a:r>
                  <a:rPr lang="sl-SI" sz="1600" b="1">
                    <a:solidFill>
                      <a:schemeClr val="accent2"/>
                    </a:solidFill>
                    <a:latin typeface="Tahoma" panose="020B0604030504040204" pitchFamily="34" charset="0"/>
                    <a:ea typeface="Tahoma" panose="020B0604030504040204" pitchFamily="34" charset="0"/>
                    <a:cs typeface="Tahoma" panose="020B0604030504040204" pitchFamily="34" charset="0"/>
                  </a:rPr>
                  <a:t>rezultantom</a:t>
                </a:r>
                <a:r>
                  <a:rPr lang="sl-SI" sz="1600">
                    <a:solidFill>
                      <a:schemeClr val="accent2"/>
                    </a:solidFill>
                    <a:latin typeface="Tahoma" panose="020B0604030504040204" pitchFamily="34" charset="0"/>
                    <a:ea typeface="Tahoma" panose="020B0604030504040204" pitchFamily="34" charset="0"/>
                    <a:cs typeface="Tahoma" panose="020B0604030504040204" pitchFamily="34" charset="0"/>
                  </a:rPr>
                  <a:t>, ili </a:t>
                </a:r>
                <a:r>
                  <a:rPr lang="sl-SI" sz="1600" b="1">
                    <a:solidFill>
                      <a:schemeClr val="accent2"/>
                    </a:solidFill>
                    <a:latin typeface="Tahoma" panose="020B0604030504040204" pitchFamily="34" charset="0"/>
                    <a:ea typeface="Tahoma" panose="020B0604030504040204" pitchFamily="34" charset="0"/>
                    <a:cs typeface="Tahoma" panose="020B0604030504040204" pitchFamily="34" charset="0"/>
                  </a:rPr>
                  <a:t>rezultujućom silom</a:t>
                </a:r>
                <a:r>
                  <a:rPr lang="sl-SI" sz="1600">
                    <a:solidFill>
                      <a:schemeClr val="accent2"/>
                    </a:solidFill>
                    <a:latin typeface="Tahoma" panose="020B0604030504040204" pitchFamily="34" charset="0"/>
                    <a:ea typeface="Tahoma" panose="020B0604030504040204" pitchFamily="34" charset="0"/>
                    <a:cs typeface="Tahoma" panose="020B0604030504040204" pitchFamily="34" charset="0"/>
                  </a:rPr>
                  <a:t>. Prema tome, pod dejstvom više sila telo se ponaša na isti način kao kada bi na telo delovala jedna, rezultujuća sila:</a:t>
                </a:r>
                <a:endParaRPr lang="sr-Latn-RS" sz="1600">
                  <a:solidFill>
                    <a:schemeClr val="accent2"/>
                  </a:solidFill>
                  <a:latin typeface="Tahoma" panose="020B0604030504040204" pitchFamily="34" charset="0"/>
                  <a:ea typeface="Tahoma" panose="020B0604030504040204" pitchFamily="34" charset="0"/>
                  <a:cs typeface="Tahoma" panose="020B0604030504040204" pitchFamily="34" charset="0"/>
                </a:endParaRPr>
              </a:p>
              <a:p>
                <a:pPr algn="just"/>
                <a:endParaRPr lang="sr-Latn-RS" sz="1600">
                  <a:latin typeface="Tahoma" panose="020B0604030504040204" pitchFamily="34" charset="0"/>
                  <a:ea typeface="Tahoma" panose="020B0604030504040204" pitchFamily="34" charset="0"/>
                  <a:cs typeface="Tahoma" panose="020B0604030504040204" pitchFamily="34" charset="0"/>
                </a:endParaRPr>
              </a:p>
              <a:p>
                <a:pPr algn="just"/>
                <a:r>
                  <a:rPr lang="sr-Latn-RS" sz="1600">
                    <a:latin typeface="Tahoma" panose="020B0604030504040204" pitchFamily="34" charset="0"/>
                    <a:ea typeface="Tahoma" panose="020B0604030504040204" pitchFamily="34" charset="0"/>
                    <a:cs typeface="Tahoma" panose="020B0604030504040204" pitchFamily="34" charset="0"/>
                  </a:rPr>
                  <a:t>                                                                  </a:t>
                </a:r>
              </a:p>
              <a:p>
                <a:pPr algn="just"/>
                <a:r>
                  <a:rPr lang="sr-Latn-RS" sz="1600">
                    <a:latin typeface="Tahoma" panose="020B0604030504040204" pitchFamily="34" charset="0"/>
                    <a:ea typeface="Tahoma" panose="020B0604030504040204" pitchFamily="34" charset="0"/>
                    <a:cs typeface="Tahoma" panose="020B0604030504040204" pitchFamily="34" charset="0"/>
                  </a:rPr>
                  <a:t>                                                              .</a:t>
                </a:r>
              </a:p>
              <a:p>
                <a:pPr algn="just"/>
                <a:r>
                  <a:rPr lang="en-US" sz="1600">
                    <a:latin typeface="Tahoma" panose="020B0604030504040204" pitchFamily="34" charset="0"/>
                    <a:ea typeface="Tahoma" panose="020B0604030504040204" pitchFamily="34" charset="0"/>
                    <a:cs typeface="Tahoma" panose="020B0604030504040204" pitchFamily="34" charset="0"/>
                  </a:rPr>
                  <a:t>                                                                                                                      </a:t>
                </a:r>
              </a:p>
            </p:txBody>
          </p:sp>
        </mc:Choice>
        <mc:Fallback>
          <p:sp>
            <p:nvSpPr>
              <p:cNvPr id="2" name="Rectangle 1">
                <a:extLst>
                  <a:ext uri="{FF2B5EF4-FFF2-40B4-BE49-F238E27FC236}">
                    <a16:creationId xmlns:a16="http://schemas.microsoft.com/office/drawing/2014/main" id="{EF0BB299-F270-458C-A3C6-08F7790F50EC}"/>
                  </a:ext>
                </a:extLst>
              </p:cNvPr>
              <p:cNvSpPr>
                <a:spLocks noRot="1" noChangeAspect="1" noMove="1" noResize="1" noEditPoints="1" noAdjustHandles="1" noChangeArrowheads="1" noChangeShapeType="1" noTextEdit="1"/>
              </p:cNvSpPr>
              <p:nvPr/>
            </p:nvSpPr>
            <p:spPr>
              <a:xfrm>
                <a:off x="533400" y="609600"/>
                <a:ext cx="7543800" cy="5900205"/>
              </a:xfrm>
              <a:prstGeom prst="rect">
                <a:avLst/>
              </a:prstGeom>
              <a:blipFill>
                <a:blip r:embed="rId3"/>
                <a:stretch>
                  <a:fillRect l="-566" t="-310" r="-404"/>
                </a:stretch>
              </a:blipFill>
            </p:spPr>
            <p:txBody>
              <a:bodyPr/>
              <a:lstStyle/>
              <a:p>
                <a:r>
                  <a:rPr lang="en-US">
                    <a:noFill/>
                  </a:rPr>
                  <a:t> </a:t>
                </a:r>
              </a:p>
            </p:txBody>
          </p:sp>
        </mc:Fallback>
      </mc:AlternateContent>
      <p:sp>
        <p:nvSpPr>
          <p:cNvPr id="3" name="Rectangle 2">
            <a:extLst>
              <a:ext uri="{FF2B5EF4-FFF2-40B4-BE49-F238E27FC236}">
                <a16:creationId xmlns:a16="http://schemas.microsoft.com/office/drawing/2014/main" id="{519FCB3D-939D-4CF4-93D2-4607DDD5E63E}"/>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81DCBE90-6114-4680-93A2-BFA7D437A9F4}"/>
              </a:ext>
            </a:extLst>
          </p:cNvPr>
          <p:cNvSpPr>
            <a:spLocks noChangeArrowheads="1"/>
          </p:cNvSpPr>
          <p:nvPr/>
        </p:nvSpPr>
        <p:spPr bwMode="auto">
          <a:xfrm>
            <a:off x="685800" y="7620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3" name="Object 9">
            <a:extLst>
              <a:ext uri="{FF2B5EF4-FFF2-40B4-BE49-F238E27FC236}">
                <a16:creationId xmlns:a16="http://schemas.microsoft.com/office/drawing/2014/main" id="{C11B2F73-2677-4D3F-ABE3-02AB8ADA0AE7}"/>
              </a:ext>
            </a:extLst>
          </p:cNvPr>
          <p:cNvGraphicFramePr>
            <a:graphicFrameLocks noChangeAspect="1"/>
          </p:cNvGraphicFramePr>
          <p:nvPr>
            <p:extLst>
              <p:ext uri="{D42A27DB-BD31-4B8C-83A1-F6EECF244321}">
                <p14:modId xmlns:p14="http://schemas.microsoft.com/office/powerpoint/2010/main" val="2950084461"/>
              </p:ext>
            </p:extLst>
          </p:nvPr>
        </p:nvGraphicFramePr>
        <p:xfrm>
          <a:off x="2743200" y="3611208"/>
          <a:ext cx="1227138" cy="466725"/>
        </p:xfrm>
        <a:graphic>
          <a:graphicData uri="http://schemas.openxmlformats.org/presentationml/2006/ole">
            <mc:AlternateContent xmlns:mc="http://schemas.openxmlformats.org/markup-compatibility/2006">
              <mc:Choice xmlns:v="urn:schemas-microsoft-com:vml" Requires="v">
                <p:oleObj spid="_x0000_s12307" name="Equation" r:id="rId4" imgW="634680" imgH="241200" progId="Equation.3">
                  <p:embed/>
                </p:oleObj>
              </mc:Choice>
              <mc:Fallback>
                <p:oleObj name="Equation" r:id="rId4" imgW="634680" imgH="241200" progId="Equation.3">
                  <p:embed/>
                  <p:pic>
                    <p:nvPicPr>
                      <p:cNvPr id="3081" name="Object 9">
                        <a:extLst>
                          <a:ext uri="{FF2B5EF4-FFF2-40B4-BE49-F238E27FC236}">
                            <a16:creationId xmlns:a16="http://schemas.microsoft.com/office/drawing/2014/main" id="{DBE242CA-2C0C-458B-8D5E-BD5247AAA74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3611208"/>
                        <a:ext cx="1227138" cy="466725"/>
                      </a:xfrm>
                      <a:prstGeom prst="rect">
                        <a:avLst/>
                      </a:prstGeom>
                      <a:solidFill>
                        <a:srgbClr val="00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 name="Object 11">
            <a:extLst>
              <a:ext uri="{FF2B5EF4-FFF2-40B4-BE49-F238E27FC236}">
                <a16:creationId xmlns:a16="http://schemas.microsoft.com/office/drawing/2014/main" id="{14FB9C08-D53C-42D2-A3E3-233BF92B9205}"/>
              </a:ext>
            </a:extLst>
          </p:cNvPr>
          <p:cNvGraphicFramePr>
            <a:graphicFrameLocks noChangeAspect="1"/>
          </p:cNvGraphicFramePr>
          <p:nvPr>
            <p:extLst>
              <p:ext uri="{D42A27DB-BD31-4B8C-83A1-F6EECF244321}">
                <p14:modId xmlns:p14="http://schemas.microsoft.com/office/powerpoint/2010/main" val="3370297045"/>
              </p:ext>
            </p:extLst>
          </p:nvPr>
        </p:nvGraphicFramePr>
        <p:xfrm>
          <a:off x="2825750" y="5638800"/>
          <a:ext cx="1670050" cy="717550"/>
        </p:xfrm>
        <a:graphic>
          <a:graphicData uri="http://schemas.openxmlformats.org/presentationml/2006/ole">
            <mc:AlternateContent xmlns:mc="http://schemas.openxmlformats.org/markup-compatibility/2006">
              <mc:Choice xmlns:v="urn:schemas-microsoft-com:vml" Requires="v">
                <p:oleObj spid="_x0000_s12308" name="Equation" r:id="rId6" imgW="1002960" imgH="431640" progId="Equation.3">
                  <p:embed/>
                </p:oleObj>
              </mc:Choice>
              <mc:Fallback>
                <p:oleObj name="Equation" r:id="rId6" imgW="1002960" imgH="431640" progId="Equation.3">
                  <p:embed/>
                  <p:pic>
                    <p:nvPicPr>
                      <p:cNvPr id="3083" name="Object 11">
                        <a:extLst>
                          <a:ext uri="{FF2B5EF4-FFF2-40B4-BE49-F238E27FC236}">
                            <a16:creationId xmlns:a16="http://schemas.microsoft.com/office/drawing/2014/main" id="{78821743-482E-4DC8-8DC9-C58349425D5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25750" y="5638800"/>
                        <a:ext cx="1670050" cy="717550"/>
                      </a:xfrm>
                      <a:prstGeom prst="rect">
                        <a:avLst/>
                      </a:prstGeom>
                      <a:solidFill>
                        <a:srgbClr val="00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709743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ext Box 3">
            <a:extLst>
              <a:ext uri="{FF2B5EF4-FFF2-40B4-BE49-F238E27FC236}">
                <a16:creationId xmlns:a16="http://schemas.microsoft.com/office/drawing/2014/main" id="{89035B00-BFC8-4489-A88B-689FB7FBE9D1}"/>
              </a:ext>
            </a:extLst>
          </p:cNvPr>
          <p:cNvSpPr txBox="1">
            <a:spLocks noChangeArrowheads="1"/>
          </p:cNvSpPr>
          <p:nvPr/>
        </p:nvSpPr>
        <p:spPr bwMode="auto">
          <a:xfrm>
            <a:off x="914400" y="228600"/>
            <a:ext cx="7543800" cy="6740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sl-SI" altLang="en-US" sz="2000" b="1">
                <a:latin typeface="Tahoma" panose="020B0604030504040204" pitchFamily="34" charset="0"/>
                <a:ea typeface="Tahoma" panose="020B0604030504040204" pitchFamily="34" charset="0"/>
                <a:cs typeface="Tahoma" panose="020B0604030504040204" pitchFamily="34" charset="0"/>
              </a:rPr>
              <a:t>1.2.3 Galilejev princip relativnosti</a:t>
            </a:r>
            <a:endParaRPr lang="en-US" altLang="en-US" sz="2000" b="1">
              <a:latin typeface="Tahoma" panose="020B0604030504040204" pitchFamily="34" charset="0"/>
              <a:ea typeface="Tahoma" panose="020B0604030504040204" pitchFamily="34" charset="0"/>
              <a:cs typeface="Tahoma" panose="020B0604030504040204" pitchFamily="34" charset="0"/>
            </a:endParaRPr>
          </a:p>
          <a:p>
            <a:endParaRPr lang="en-US" altLang="en-US" sz="2000" b="1">
              <a:cs typeface="Times New Roman" panose="02020603050405020304" pitchFamily="18" charset="0"/>
            </a:endParaRPr>
          </a:p>
          <a:p>
            <a:r>
              <a:rPr lang="sl-SI" sz="1600">
                <a:latin typeface="Tahoma" panose="020B0604030504040204" pitchFamily="34" charset="0"/>
                <a:ea typeface="Tahoma" panose="020B0604030504040204" pitchFamily="34" charset="0"/>
                <a:cs typeface="Tahoma" panose="020B0604030504040204" pitchFamily="34" charset="0"/>
              </a:rPr>
              <a:t>U ovom odeljku povezaćemo položaje tela u različitim referentnim sistemima.</a:t>
            </a:r>
            <a:endParaRPr lang="en-US" sz="1600">
              <a:latin typeface="Tahoma" panose="020B0604030504040204" pitchFamily="34" charset="0"/>
              <a:ea typeface="Tahoma" panose="020B0604030504040204" pitchFamily="34" charset="0"/>
              <a:cs typeface="Tahoma" panose="020B0604030504040204" pitchFamily="34" charset="0"/>
            </a:endParaRPr>
          </a:p>
          <a:p>
            <a:endParaRPr lang="en-US" altLang="en-US" sz="1600">
              <a:latin typeface="Tahoma" panose="020B0604030504040204" pitchFamily="34" charset="0"/>
              <a:ea typeface="Tahoma" panose="020B0604030504040204" pitchFamily="34" charset="0"/>
              <a:cs typeface="Tahoma" panose="020B0604030504040204" pitchFamily="34" charset="0"/>
            </a:endParaRPr>
          </a:p>
          <a:p>
            <a:endParaRPr lang="en-US" altLang="en-US" sz="1600">
              <a:latin typeface="Tahoma" panose="020B0604030504040204" pitchFamily="34" charset="0"/>
              <a:ea typeface="Tahoma" panose="020B0604030504040204" pitchFamily="34" charset="0"/>
              <a:cs typeface="Tahoma" panose="020B0604030504040204" pitchFamily="34" charset="0"/>
            </a:endParaRPr>
          </a:p>
          <a:p>
            <a:endParaRPr lang="en-US" altLang="en-US" sz="1600">
              <a:latin typeface="Tahoma" panose="020B0604030504040204" pitchFamily="34" charset="0"/>
              <a:ea typeface="Tahoma" panose="020B0604030504040204" pitchFamily="34" charset="0"/>
              <a:cs typeface="Tahoma" panose="020B0604030504040204" pitchFamily="34" charset="0"/>
            </a:endParaRPr>
          </a:p>
          <a:p>
            <a:endParaRPr lang="en-US" altLang="en-US" sz="1600">
              <a:latin typeface="Tahoma" panose="020B0604030504040204" pitchFamily="34" charset="0"/>
              <a:ea typeface="Tahoma" panose="020B0604030504040204" pitchFamily="34" charset="0"/>
              <a:cs typeface="Tahoma" panose="020B0604030504040204" pitchFamily="34" charset="0"/>
            </a:endParaRPr>
          </a:p>
          <a:p>
            <a:endParaRPr lang="en-US" altLang="en-US" sz="1600">
              <a:latin typeface="Tahoma" panose="020B0604030504040204" pitchFamily="34" charset="0"/>
              <a:ea typeface="Tahoma" panose="020B0604030504040204" pitchFamily="34" charset="0"/>
              <a:cs typeface="Tahoma" panose="020B0604030504040204" pitchFamily="34" charset="0"/>
            </a:endParaRPr>
          </a:p>
          <a:p>
            <a:endParaRPr lang="en-US" altLang="en-US" sz="1600">
              <a:latin typeface="Tahoma" panose="020B0604030504040204" pitchFamily="34" charset="0"/>
              <a:ea typeface="Tahoma" panose="020B0604030504040204" pitchFamily="34" charset="0"/>
              <a:cs typeface="Tahoma" panose="020B0604030504040204" pitchFamily="34" charset="0"/>
            </a:endParaRPr>
          </a:p>
          <a:p>
            <a:endParaRPr lang="en-US" altLang="en-US" sz="1600">
              <a:latin typeface="Tahoma" panose="020B0604030504040204" pitchFamily="34" charset="0"/>
              <a:ea typeface="Tahoma" panose="020B0604030504040204" pitchFamily="34" charset="0"/>
              <a:cs typeface="Tahoma" panose="020B0604030504040204" pitchFamily="34" charset="0"/>
            </a:endParaRPr>
          </a:p>
          <a:p>
            <a:endParaRPr lang="en-US" altLang="en-US" sz="1600">
              <a:latin typeface="Tahoma" panose="020B0604030504040204" pitchFamily="34" charset="0"/>
              <a:ea typeface="Tahoma" panose="020B0604030504040204" pitchFamily="34" charset="0"/>
              <a:cs typeface="Tahoma" panose="020B0604030504040204" pitchFamily="34" charset="0"/>
            </a:endParaRPr>
          </a:p>
          <a:p>
            <a:endParaRPr lang="en-US" altLang="en-US" sz="1600">
              <a:latin typeface="Tahoma" panose="020B0604030504040204" pitchFamily="34" charset="0"/>
              <a:ea typeface="Tahoma" panose="020B0604030504040204" pitchFamily="34" charset="0"/>
              <a:cs typeface="Tahoma" panose="020B0604030504040204" pitchFamily="34" charset="0"/>
            </a:endParaRPr>
          </a:p>
          <a:p>
            <a:endParaRPr lang="sl-SI" sz="1600">
              <a:latin typeface="Tahoma" panose="020B0604030504040204" pitchFamily="34" charset="0"/>
              <a:ea typeface="Tahoma" panose="020B0604030504040204" pitchFamily="34" charset="0"/>
              <a:cs typeface="Tahoma" panose="020B0604030504040204" pitchFamily="34" charset="0"/>
            </a:endParaRPr>
          </a:p>
          <a:p>
            <a:r>
              <a:rPr lang="sl-SI" sz="1600">
                <a:latin typeface="Tahoma" panose="020B0604030504040204" pitchFamily="34" charset="0"/>
                <a:ea typeface="Tahoma" panose="020B0604030504040204" pitchFamily="34" charset="0"/>
                <a:cs typeface="Tahoma" panose="020B0604030504040204" pitchFamily="34" charset="0"/>
              </a:rPr>
              <a:t>Gornje relacije nazivaju se </a:t>
            </a:r>
            <a:r>
              <a:rPr lang="sl-SI" sz="1600" b="1">
                <a:latin typeface="Tahoma" panose="020B0604030504040204" pitchFamily="34" charset="0"/>
                <a:ea typeface="Tahoma" panose="020B0604030504040204" pitchFamily="34" charset="0"/>
                <a:cs typeface="Tahoma" panose="020B0604030504040204" pitchFamily="34" charset="0"/>
              </a:rPr>
              <a:t>Galilejeve transformacije</a:t>
            </a:r>
            <a:r>
              <a:rPr lang="sl-SI" sz="1600">
                <a:latin typeface="Tahoma" panose="020B0604030504040204" pitchFamily="34" charset="0"/>
                <a:ea typeface="Tahoma" panose="020B0604030504040204" pitchFamily="34" charset="0"/>
                <a:cs typeface="Tahoma" panose="020B0604030504040204" pitchFamily="34" charset="0"/>
              </a:rPr>
              <a:t> i povezuju koordinate tela u različitim referentnim sistemima.</a:t>
            </a:r>
            <a:endParaRPr lang="en-US" sz="1600">
              <a:latin typeface="Tahoma" panose="020B0604030504040204" pitchFamily="34" charset="0"/>
              <a:ea typeface="Tahoma" panose="020B0604030504040204" pitchFamily="34" charset="0"/>
              <a:cs typeface="Tahoma" panose="020B0604030504040204" pitchFamily="34" charset="0"/>
            </a:endParaRPr>
          </a:p>
          <a:p>
            <a:r>
              <a:rPr lang="en-US" altLang="en-US" sz="1600">
                <a:latin typeface="Tahoma" panose="020B0604030504040204" pitchFamily="34" charset="0"/>
                <a:ea typeface="Tahoma" panose="020B0604030504040204" pitchFamily="34" charset="0"/>
                <a:cs typeface="Tahoma" panose="020B0604030504040204" pitchFamily="34" charset="0"/>
              </a:rPr>
              <a:t>Brzine u razli</a:t>
            </a:r>
            <a:r>
              <a:rPr lang="sr-Latn-RS" altLang="en-US" sz="1600">
                <a:latin typeface="Tahoma" panose="020B0604030504040204" pitchFamily="34" charset="0"/>
                <a:ea typeface="Tahoma" panose="020B0604030504040204" pitchFamily="34" charset="0"/>
                <a:cs typeface="Tahoma" panose="020B0604030504040204" pitchFamily="34" charset="0"/>
              </a:rPr>
              <a:t>čitim sistemima reference povezane su sledećom relacijom, koja se u literaturi </a:t>
            </a:r>
            <a:r>
              <a:rPr lang="sl-SI" sz="1600">
                <a:latin typeface="Tahoma" panose="020B0604030504040204" pitchFamily="34" charset="0"/>
                <a:ea typeface="Tahoma" panose="020B0604030504040204" pitchFamily="34" charset="0"/>
                <a:cs typeface="Tahoma" panose="020B0604030504040204" pitchFamily="34" charset="0"/>
              </a:rPr>
              <a:t>često naziva i </a:t>
            </a:r>
            <a:r>
              <a:rPr lang="sl-SI" sz="1600" b="1">
                <a:latin typeface="Tahoma" panose="020B0604030504040204" pitchFamily="34" charset="0"/>
                <a:ea typeface="Tahoma" panose="020B0604030504040204" pitchFamily="34" charset="0"/>
                <a:cs typeface="Tahoma" panose="020B0604030504040204" pitchFamily="34" charset="0"/>
              </a:rPr>
              <a:t>klasični zakon sabiranja brzina</a:t>
            </a:r>
            <a:r>
              <a:rPr lang="sl-SI" sz="1600">
                <a:latin typeface="Tahoma" panose="020B0604030504040204" pitchFamily="34" charset="0"/>
                <a:ea typeface="Tahoma" panose="020B0604030504040204" pitchFamily="34" charset="0"/>
                <a:cs typeface="Tahoma" panose="020B0604030504040204" pitchFamily="34" charset="0"/>
              </a:rPr>
              <a:t>:</a:t>
            </a:r>
          </a:p>
          <a:p>
            <a:endParaRPr lang="sl-SI" sz="1600">
              <a:latin typeface="Tahoma" panose="020B0604030504040204" pitchFamily="34" charset="0"/>
              <a:ea typeface="Tahoma" panose="020B0604030504040204" pitchFamily="34" charset="0"/>
              <a:cs typeface="Tahoma" panose="020B0604030504040204" pitchFamily="34" charset="0"/>
            </a:endParaRPr>
          </a:p>
          <a:p>
            <a:endParaRPr lang="sl-SI" sz="1600">
              <a:latin typeface="Tahoma" panose="020B0604030504040204" pitchFamily="34" charset="0"/>
              <a:ea typeface="Tahoma" panose="020B0604030504040204" pitchFamily="34" charset="0"/>
              <a:cs typeface="Tahoma" panose="020B0604030504040204" pitchFamily="34" charset="0"/>
            </a:endParaRPr>
          </a:p>
          <a:p>
            <a:endParaRPr lang="sl-SI" sz="1600">
              <a:latin typeface="Tahoma" panose="020B0604030504040204" pitchFamily="34" charset="0"/>
              <a:ea typeface="Tahoma" panose="020B0604030504040204" pitchFamily="34" charset="0"/>
              <a:cs typeface="Tahoma" panose="020B0604030504040204" pitchFamily="34" charset="0"/>
            </a:endParaRPr>
          </a:p>
          <a:p>
            <a:endParaRPr lang="sl-SI" sz="1600">
              <a:latin typeface="Tahoma" panose="020B0604030504040204" pitchFamily="34" charset="0"/>
              <a:ea typeface="Tahoma" panose="020B0604030504040204" pitchFamily="34" charset="0"/>
              <a:cs typeface="Tahoma" panose="020B0604030504040204" pitchFamily="34" charset="0"/>
            </a:endParaRPr>
          </a:p>
          <a:p>
            <a:endParaRPr lang="sl-SI" sz="1600">
              <a:latin typeface="Tahoma" panose="020B0604030504040204" pitchFamily="34" charset="0"/>
              <a:ea typeface="Tahoma" panose="020B0604030504040204" pitchFamily="34" charset="0"/>
              <a:cs typeface="Tahoma" panose="020B0604030504040204" pitchFamily="34" charset="0"/>
            </a:endParaRPr>
          </a:p>
          <a:p>
            <a:pPr algn="just"/>
            <a:r>
              <a:rPr lang="sl-SI" sz="1600">
                <a:latin typeface="Tahoma" panose="020B0604030504040204" pitchFamily="34" charset="0"/>
                <a:ea typeface="Tahoma" panose="020B0604030504040204" pitchFamily="34" charset="0"/>
                <a:cs typeface="Tahoma" panose="020B0604030504040204" pitchFamily="34" charset="0"/>
              </a:rPr>
              <a:t>Zaključujemo da su sile koje deluju na tela iste u svim inercijalnim sistemima reference. Drugim rečima, zakoni dinamike u svim inercijalnim sistemima reference su jednaki. </a:t>
            </a:r>
            <a:r>
              <a:rPr lang="sl-SI"/>
              <a:t>   </a:t>
            </a:r>
            <a:endParaRPr lang="en-US" altLang="en-US" sz="160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4100" name="Object 4">
            <a:extLst>
              <a:ext uri="{FF2B5EF4-FFF2-40B4-BE49-F238E27FC236}">
                <a16:creationId xmlns:a16="http://schemas.microsoft.com/office/drawing/2014/main" id="{3AD03EA5-A4E6-47AF-8CA0-FFF7B77798E3}"/>
              </a:ext>
            </a:extLst>
          </p:cNvPr>
          <p:cNvGraphicFramePr>
            <a:graphicFrameLocks noChangeAspect="1"/>
          </p:cNvGraphicFramePr>
          <p:nvPr>
            <p:extLst>
              <p:ext uri="{D42A27DB-BD31-4B8C-83A1-F6EECF244321}">
                <p14:modId xmlns:p14="http://schemas.microsoft.com/office/powerpoint/2010/main" val="3677067311"/>
              </p:ext>
            </p:extLst>
          </p:nvPr>
        </p:nvGraphicFramePr>
        <p:xfrm>
          <a:off x="1600200" y="1219200"/>
          <a:ext cx="3824180" cy="1798275"/>
        </p:xfrm>
        <a:graphic>
          <a:graphicData uri="http://schemas.openxmlformats.org/presentationml/2006/ole">
            <mc:AlternateContent xmlns:mc="http://schemas.openxmlformats.org/markup-compatibility/2006">
              <mc:Choice xmlns:v="urn:schemas-microsoft-com:vml" Requires="v">
                <p:oleObj spid="_x0000_s4153" name="CorelDRAW" r:id="rId4" imgW="4182480" imgH="1966320" progId="CorelDRAW.Graphic.9">
                  <p:embed/>
                </p:oleObj>
              </mc:Choice>
              <mc:Fallback>
                <p:oleObj name="CorelDRAW" r:id="rId4" imgW="4182480" imgH="1966320" progId="CorelDRAW.Graphic.9">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1219200"/>
                        <a:ext cx="3824180" cy="1798275"/>
                      </a:xfrm>
                      <a:prstGeom prst="rect">
                        <a:avLst/>
                      </a:prstGeom>
                      <a:solidFill>
                        <a:srgbClr val="FFFF99"/>
                      </a:solidFill>
                      <a:ln>
                        <a:noFill/>
                      </a:ln>
                      <a:extLst/>
                    </p:spPr>
                  </p:pic>
                </p:oleObj>
              </mc:Fallback>
            </mc:AlternateContent>
          </a:graphicData>
        </a:graphic>
      </p:graphicFrame>
      <p:graphicFrame>
        <p:nvGraphicFramePr>
          <p:cNvPr id="4101" name="Object 5">
            <a:extLst>
              <a:ext uri="{FF2B5EF4-FFF2-40B4-BE49-F238E27FC236}">
                <a16:creationId xmlns:a16="http://schemas.microsoft.com/office/drawing/2014/main" id="{072DDF52-FCB3-4AC2-A90A-A4EA7A02A200}"/>
              </a:ext>
            </a:extLst>
          </p:cNvPr>
          <p:cNvGraphicFramePr>
            <a:graphicFrameLocks noChangeAspect="1"/>
          </p:cNvGraphicFramePr>
          <p:nvPr>
            <p:extLst>
              <p:ext uri="{D42A27DB-BD31-4B8C-83A1-F6EECF244321}">
                <p14:modId xmlns:p14="http://schemas.microsoft.com/office/powerpoint/2010/main" val="1121197358"/>
              </p:ext>
            </p:extLst>
          </p:nvPr>
        </p:nvGraphicFramePr>
        <p:xfrm>
          <a:off x="6051550" y="1372825"/>
          <a:ext cx="1263650" cy="463550"/>
        </p:xfrm>
        <a:graphic>
          <a:graphicData uri="http://schemas.openxmlformats.org/presentationml/2006/ole">
            <mc:AlternateContent xmlns:mc="http://schemas.openxmlformats.org/markup-compatibility/2006">
              <mc:Choice xmlns:v="urn:schemas-microsoft-com:vml" Requires="v">
                <p:oleObj spid="_x0000_s4154" name="Equation" r:id="rId6" imgW="622080" imgH="228600" progId="Equation.3">
                  <p:embed/>
                </p:oleObj>
              </mc:Choice>
              <mc:Fallback>
                <p:oleObj name="Equation" r:id="rId6" imgW="622080" imgH="228600"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51550" y="1372825"/>
                        <a:ext cx="1263650" cy="463550"/>
                      </a:xfrm>
                      <a:prstGeom prst="rect">
                        <a:avLst/>
                      </a:prstGeom>
                      <a:solidFill>
                        <a:srgbClr val="00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102" name="Object 6">
            <a:extLst>
              <a:ext uri="{FF2B5EF4-FFF2-40B4-BE49-F238E27FC236}">
                <a16:creationId xmlns:a16="http://schemas.microsoft.com/office/drawing/2014/main" id="{ABDB68B1-A4EF-43DF-AD25-53298A1F43FA}"/>
              </a:ext>
            </a:extLst>
          </p:cNvPr>
          <p:cNvGraphicFramePr>
            <a:graphicFrameLocks noChangeAspect="1"/>
          </p:cNvGraphicFramePr>
          <p:nvPr>
            <p:extLst>
              <p:ext uri="{D42A27DB-BD31-4B8C-83A1-F6EECF244321}">
                <p14:modId xmlns:p14="http://schemas.microsoft.com/office/powerpoint/2010/main" val="2295617287"/>
              </p:ext>
            </p:extLst>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4155" name="Equation" r:id="rId8" imgW="114120" imgH="215640" progId="Equation.3">
                  <p:embed/>
                </p:oleObj>
              </mc:Choice>
              <mc:Fallback>
                <p:oleObj name="Equation" r:id="rId8" imgW="114120" imgH="215640" progId="Equation.3">
                  <p:embed/>
                  <p:pic>
                    <p:nvPicPr>
                      <p:cNvPr id="0"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103" name="Object 7">
            <a:extLst>
              <a:ext uri="{FF2B5EF4-FFF2-40B4-BE49-F238E27FC236}">
                <a16:creationId xmlns:a16="http://schemas.microsoft.com/office/drawing/2014/main" id="{AAD9D45C-FF49-4246-8B4B-3F7B08DFB2A0}"/>
              </a:ext>
            </a:extLst>
          </p:cNvPr>
          <p:cNvGraphicFramePr>
            <a:graphicFrameLocks noChangeAspect="1"/>
          </p:cNvGraphicFramePr>
          <p:nvPr>
            <p:extLst>
              <p:ext uri="{D42A27DB-BD31-4B8C-83A1-F6EECF244321}">
                <p14:modId xmlns:p14="http://schemas.microsoft.com/office/powerpoint/2010/main" val="2470823853"/>
              </p:ext>
            </p:extLst>
          </p:nvPr>
        </p:nvGraphicFramePr>
        <p:xfrm>
          <a:off x="6437313" y="2058625"/>
          <a:ext cx="877887" cy="473075"/>
        </p:xfrm>
        <a:graphic>
          <a:graphicData uri="http://schemas.openxmlformats.org/presentationml/2006/ole">
            <mc:AlternateContent xmlns:mc="http://schemas.openxmlformats.org/markup-compatibility/2006">
              <mc:Choice xmlns:v="urn:schemas-microsoft-com:vml" Requires="v">
                <p:oleObj spid="_x0000_s4156" name="Equation" r:id="rId10" imgW="330120" imgH="177480" progId="Equation.3">
                  <p:embed/>
                </p:oleObj>
              </mc:Choice>
              <mc:Fallback>
                <p:oleObj name="Equation" r:id="rId10" imgW="330120" imgH="177480" progId="Equation.3">
                  <p:embed/>
                  <p:pic>
                    <p:nvPicPr>
                      <p:cNvPr id="0"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37313" y="2058625"/>
                        <a:ext cx="877887" cy="473075"/>
                      </a:xfrm>
                      <a:prstGeom prst="rect">
                        <a:avLst/>
                      </a:prstGeom>
                      <a:solidFill>
                        <a:srgbClr val="00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105" name="Object 9">
            <a:extLst>
              <a:ext uri="{FF2B5EF4-FFF2-40B4-BE49-F238E27FC236}">
                <a16:creationId xmlns:a16="http://schemas.microsoft.com/office/drawing/2014/main" id="{67F73E3C-B6B7-491C-BEAF-E2C1CD79774E}"/>
              </a:ext>
            </a:extLst>
          </p:cNvPr>
          <p:cNvGraphicFramePr>
            <a:graphicFrameLocks noChangeAspect="1"/>
          </p:cNvGraphicFramePr>
          <p:nvPr>
            <p:extLst>
              <p:ext uri="{D42A27DB-BD31-4B8C-83A1-F6EECF244321}">
                <p14:modId xmlns:p14="http://schemas.microsoft.com/office/powerpoint/2010/main" val="696202033"/>
              </p:ext>
            </p:extLst>
          </p:nvPr>
        </p:nvGraphicFramePr>
        <p:xfrm>
          <a:off x="3512290" y="2880642"/>
          <a:ext cx="3832225" cy="466725"/>
        </p:xfrm>
        <a:graphic>
          <a:graphicData uri="http://schemas.openxmlformats.org/presentationml/2006/ole">
            <mc:AlternateContent xmlns:mc="http://schemas.openxmlformats.org/markup-compatibility/2006">
              <mc:Choice xmlns:v="urn:schemas-microsoft-com:vml" Requires="v">
                <p:oleObj spid="_x0000_s4157" name="Equation" r:id="rId12" imgW="1663560" imgH="203040" progId="Equation.3">
                  <p:embed/>
                </p:oleObj>
              </mc:Choice>
              <mc:Fallback>
                <p:oleObj name="Equation" r:id="rId12" imgW="1663560" imgH="203040" progId="Equation.3">
                  <p:embed/>
                  <p:pic>
                    <p:nvPicPr>
                      <p:cNvPr id="0" name="Object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12290" y="2880642"/>
                        <a:ext cx="3832225" cy="466725"/>
                      </a:xfrm>
                      <a:prstGeom prst="rect">
                        <a:avLst/>
                      </a:prstGeom>
                      <a:solidFill>
                        <a:srgbClr val="00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107" name="Object 11">
            <a:extLst>
              <a:ext uri="{FF2B5EF4-FFF2-40B4-BE49-F238E27FC236}">
                <a16:creationId xmlns:a16="http://schemas.microsoft.com/office/drawing/2014/main" id="{293F56A5-7856-4475-B2E9-DEC09651CD07}"/>
              </a:ext>
            </a:extLst>
          </p:cNvPr>
          <p:cNvGraphicFramePr>
            <a:graphicFrameLocks noChangeAspect="1"/>
          </p:cNvGraphicFramePr>
          <p:nvPr>
            <p:extLst>
              <p:ext uri="{D42A27DB-BD31-4B8C-83A1-F6EECF244321}">
                <p14:modId xmlns:p14="http://schemas.microsoft.com/office/powerpoint/2010/main" val="67270305"/>
              </p:ext>
            </p:extLst>
          </p:nvPr>
        </p:nvGraphicFramePr>
        <p:xfrm>
          <a:off x="3352800" y="4572000"/>
          <a:ext cx="1612900" cy="469900"/>
        </p:xfrm>
        <a:graphic>
          <a:graphicData uri="http://schemas.openxmlformats.org/presentationml/2006/ole">
            <mc:AlternateContent xmlns:mc="http://schemas.openxmlformats.org/markup-compatibility/2006">
              <mc:Choice xmlns:v="urn:schemas-microsoft-com:vml" Requires="v">
                <p:oleObj spid="_x0000_s4158" name="Equation" r:id="rId14" imgW="609480" imgH="177480" progId="Equation.3">
                  <p:embed/>
                </p:oleObj>
              </mc:Choice>
              <mc:Fallback>
                <p:oleObj name="Equation" r:id="rId14" imgW="609480" imgH="177480" progId="Equation.3">
                  <p:embed/>
                  <p:pic>
                    <p:nvPicPr>
                      <p:cNvPr id="0" name="Object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352800" y="4572000"/>
                        <a:ext cx="1612900" cy="469900"/>
                      </a:xfrm>
                      <a:prstGeom prst="rect">
                        <a:avLst/>
                      </a:prstGeom>
                      <a:solidFill>
                        <a:srgbClr val="00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108" name="Text Box 12">
            <a:extLst>
              <a:ext uri="{FF2B5EF4-FFF2-40B4-BE49-F238E27FC236}">
                <a16:creationId xmlns:a16="http://schemas.microsoft.com/office/drawing/2014/main" id="{182B4D6D-83A5-450B-BAF0-594E305FDC42}"/>
              </a:ext>
            </a:extLst>
          </p:cNvPr>
          <p:cNvSpPr txBox="1">
            <a:spLocks noChangeArrowheads="1"/>
          </p:cNvSpPr>
          <p:nvPr/>
        </p:nvSpPr>
        <p:spPr bwMode="auto">
          <a:xfrm>
            <a:off x="914400" y="5181600"/>
            <a:ext cx="205069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sr-Latn-CS" altLang="en-US" sz="1600">
                <a:latin typeface="Tahoma" panose="020B0604030504040204" pitchFamily="34" charset="0"/>
                <a:ea typeface="Tahoma" panose="020B0604030504040204" pitchFamily="34" charset="0"/>
                <a:cs typeface="Tahoma" panose="020B0604030504040204" pitchFamily="34" charset="0"/>
              </a:rPr>
              <a:t>Za</a:t>
            </a:r>
            <a:r>
              <a:rPr lang="sr-Latn-CS" altLang="en-US" sz="2000">
                <a:latin typeface="Tahoma" panose="020B0604030504040204" pitchFamily="34" charset="0"/>
                <a:ea typeface="Tahoma" panose="020B0604030504040204" pitchFamily="34" charset="0"/>
                <a:cs typeface="Tahoma" panose="020B0604030504040204" pitchFamily="34" charset="0"/>
              </a:rPr>
              <a:t> </a:t>
            </a:r>
            <a:r>
              <a:rPr lang="sr-Latn-CS" altLang="en-US" i="1">
                <a:latin typeface="+mn-lt"/>
                <a:ea typeface="Tahoma" panose="020B0604030504040204" pitchFamily="34" charset="0"/>
                <a:cs typeface="Tahoma" panose="020B0604030504040204" pitchFamily="34" charset="0"/>
              </a:rPr>
              <a:t>u</a:t>
            </a:r>
            <a:r>
              <a:rPr lang="sr-Latn-CS" altLang="en-US">
                <a:latin typeface="+mn-lt"/>
                <a:ea typeface="Tahoma" panose="020B0604030504040204" pitchFamily="34" charset="0"/>
                <a:cs typeface="Tahoma" panose="020B0604030504040204" pitchFamily="34" charset="0"/>
              </a:rPr>
              <a:t>=</a:t>
            </a:r>
            <a:r>
              <a:rPr lang="sr-Latn-CS" altLang="en-US" i="1">
                <a:latin typeface="+mn-lt"/>
                <a:ea typeface="Tahoma" panose="020B0604030504040204" pitchFamily="34" charset="0"/>
                <a:cs typeface="Tahoma" panose="020B0604030504040204" pitchFamily="34" charset="0"/>
              </a:rPr>
              <a:t>const</a:t>
            </a:r>
            <a:r>
              <a:rPr lang="sr-Latn-CS" altLang="en-US">
                <a:latin typeface="+mn-lt"/>
                <a:ea typeface="Tahoma" panose="020B0604030504040204" pitchFamily="34" charset="0"/>
                <a:cs typeface="Tahoma" panose="020B0604030504040204" pitchFamily="34" charset="0"/>
              </a:rPr>
              <a:t>.</a:t>
            </a:r>
            <a:r>
              <a:rPr lang="sr-Latn-CS" altLang="en-US" sz="2000">
                <a:latin typeface="Tahoma" panose="020B0604030504040204" pitchFamily="34" charset="0"/>
                <a:ea typeface="Tahoma" panose="020B0604030504040204" pitchFamily="34" charset="0"/>
                <a:cs typeface="Tahoma" panose="020B0604030504040204" pitchFamily="34" charset="0"/>
              </a:rPr>
              <a:t> </a:t>
            </a:r>
            <a:r>
              <a:rPr lang="sr-Latn-CS" altLang="en-US" sz="1600">
                <a:latin typeface="Tahoma" panose="020B0604030504040204" pitchFamily="34" charset="0"/>
                <a:ea typeface="Tahoma" panose="020B0604030504040204" pitchFamily="34" charset="0"/>
                <a:cs typeface="Tahoma" panose="020B0604030504040204" pitchFamily="34" charset="0"/>
              </a:rPr>
              <a:t>biće:</a:t>
            </a:r>
            <a:endParaRPr lang="en-US" altLang="en-US" sz="160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4109" name="Object 13">
            <a:extLst>
              <a:ext uri="{FF2B5EF4-FFF2-40B4-BE49-F238E27FC236}">
                <a16:creationId xmlns:a16="http://schemas.microsoft.com/office/drawing/2014/main" id="{3F9862D2-8732-43EF-9994-1B5E128CBD33}"/>
              </a:ext>
            </a:extLst>
          </p:cNvPr>
          <p:cNvGraphicFramePr>
            <a:graphicFrameLocks noChangeAspect="1"/>
          </p:cNvGraphicFramePr>
          <p:nvPr>
            <p:extLst>
              <p:ext uri="{D42A27DB-BD31-4B8C-83A1-F6EECF244321}">
                <p14:modId xmlns:p14="http://schemas.microsoft.com/office/powerpoint/2010/main" val="3467726167"/>
              </p:ext>
            </p:extLst>
          </p:nvPr>
        </p:nvGraphicFramePr>
        <p:xfrm>
          <a:off x="2971800" y="5205412"/>
          <a:ext cx="989012" cy="433388"/>
        </p:xfrm>
        <a:graphic>
          <a:graphicData uri="http://schemas.openxmlformats.org/presentationml/2006/ole">
            <mc:AlternateContent xmlns:mc="http://schemas.openxmlformats.org/markup-compatibility/2006">
              <mc:Choice xmlns:v="urn:schemas-microsoft-com:vml" Requires="v">
                <p:oleObj spid="_x0000_s4159" name="Equation" r:id="rId16" imgW="406080" imgH="177480" progId="Equation.3">
                  <p:embed/>
                </p:oleObj>
              </mc:Choice>
              <mc:Fallback>
                <p:oleObj name="Equation" r:id="rId16" imgW="406080" imgH="177480" progId="Equation.3">
                  <p:embed/>
                  <p:pic>
                    <p:nvPicPr>
                      <p:cNvPr id="0" name="Object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971800" y="5205412"/>
                        <a:ext cx="989012" cy="433388"/>
                      </a:xfrm>
                      <a:prstGeom prst="rect">
                        <a:avLst/>
                      </a:prstGeom>
                      <a:solidFill>
                        <a:srgbClr val="00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110" name="Object 14">
            <a:extLst>
              <a:ext uri="{FF2B5EF4-FFF2-40B4-BE49-F238E27FC236}">
                <a16:creationId xmlns:a16="http://schemas.microsoft.com/office/drawing/2014/main" id="{EAED0827-B1F8-4A14-AA7C-197C1CB2656A}"/>
              </a:ext>
            </a:extLst>
          </p:cNvPr>
          <p:cNvGraphicFramePr>
            <a:graphicFrameLocks noChangeAspect="1"/>
          </p:cNvGraphicFramePr>
          <p:nvPr>
            <p:extLst>
              <p:ext uri="{D42A27DB-BD31-4B8C-83A1-F6EECF244321}">
                <p14:modId xmlns:p14="http://schemas.microsoft.com/office/powerpoint/2010/main" val="3822691159"/>
              </p:ext>
            </p:extLst>
          </p:nvPr>
        </p:nvGraphicFramePr>
        <p:xfrm>
          <a:off x="4495800" y="5181600"/>
          <a:ext cx="1303337" cy="504825"/>
        </p:xfrm>
        <a:graphic>
          <a:graphicData uri="http://schemas.openxmlformats.org/presentationml/2006/ole">
            <mc:AlternateContent xmlns:mc="http://schemas.openxmlformats.org/markup-compatibility/2006">
              <mc:Choice xmlns:v="urn:schemas-microsoft-com:vml" Requires="v">
                <p:oleObj spid="_x0000_s4160" name="Equation" r:id="rId18" imgW="622080" imgH="241200" progId="Equation.3">
                  <p:embed/>
                </p:oleObj>
              </mc:Choice>
              <mc:Fallback>
                <p:oleObj name="Equation" r:id="rId18" imgW="622080" imgH="241200" progId="Equation.3">
                  <p:embed/>
                  <p:pic>
                    <p:nvPicPr>
                      <p:cNvPr id="0" name="Object 1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495800" y="5181600"/>
                        <a:ext cx="1303337" cy="504825"/>
                      </a:xfrm>
                      <a:prstGeom prst="rect">
                        <a:avLst/>
                      </a:prstGeom>
                      <a:solidFill>
                        <a:srgbClr val="00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5124" name="Text Box 4">
                <a:extLst>
                  <a:ext uri="{FF2B5EF4-FFF2-40B4-BE49-F238E27FC236}">
                    <a16:creationId xmlns:a16="http://schemas.microsoft.com/office/drawing/2014/main" id="{4FD89733-C9EB-4FD7-B53B-9273F28F566C}"/>
                  </a:ext>
                </a:extLst>
              </p:cNvPr>
              <p:cNvSpPr txBox="1">
                <a:spLocks noChangeArrowheads="1"/>
              </p:cNvSpPr>
              <p:nvPr/>
            </p:nvSpPr>
            <p:spPr bwMode="auto">
              <a:xfrm>
                <a:off x="152400" y="457116"/>
                <a:ext cx="8686799" cy="5814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r>
                  <a:rPr lang="sl-SI" altLang="en-US" sz="2000" b="1"/>
                  <a:t>	</a:t>
                </a:r>
                <a:r>
                  <a:rPr lang="sl-SI" altLang="en-US" sz="2000" b="1">
                    <a:latin typeface="Tahoma" panose="020B0604030504040204" pitchFamily="34" charset="0"/>
                    <a:ea typeface="Tahoma" panose="020B0604030504040204" pitchFamily="34" charset="0"/>
                    <a:cs typeface="Tahoma" panose="020B0604030504040204" pitchFamily="34" charset="0"/>
                  </a:rPr>
                  <a:t>1.2.</a:t>
                </a:r>
                <a:r>
                  <a:rPr lang="en-US" altLang="en-US" sz="2000" b="1">
                    <a:latin typeface="Tahoma" panose="020B0604030504040204" pitchFamily="34" charset="0"/>
                    <a:ea typeface="Tahoma" panose="020B0604030504040204" pitchFamily="34" charset="0"/>
                    <a:cs typeface="Tahoma" panose="020B0604030504040204" pitchFamily="34" charset="0"/>
                  </a:rPr>
                  <a:t>4</a:t>
                </a:r>
                <a:r>
                  <a:rPr lang="sl-SI" altLang="en-US" sz="2000" b="1">
                    <a:latin typeface="Tahoma" panose="020B0604030504040204" pitchFamily="34" charset="0"/>
                    <a:ea typeface="Tahoma" panose="020B0604030504040204" pitchFamily="34" charset="0"/>
                    <a:cs typeface="Tahoma" panose="020B0604030504040204" pitchFamily="34" charset="0"/>
                  </a:rPr>
                  <a:t> Sile inercije</a:t>
                </a:r>
              </a:p>
              <a:p>
                <a:endParaRPr lang="sl-SI" altLang="en-US" sz="2000" b="1"/>
              </a:p>
              <a:p>
                <a:pPr algn="just"/>
                <a:r>
                  <a:rPr lang="sl-SI" sz="1600"/>
                  <a:t>	</a:t>
                </a:r>
                <a:r>
                  <a:rPr lang="sl-SI" sz="1600">
                    <a:latin typeface="Tahoma" panose="020B0604030504040204" pitchFamily="34" charset="0"/>
                    <a:ea typeface="Tahoma" panose="020B0604030504040204" pitchFamily="34" charset="0"/>
                    <a:cs typeface="Tahoma" panose="020B0604030504040204" pitchFamily="34" charset="0"/>
                  </a:rPr>
                  <a:t>Ako posmatramo fizičke pojave iz sistema reference koji se kreće ubrzano, biće potrebno uvesti korekciju u izraz kojim smo formulisali II Njutnov zakon. U ubrzanom, </a:t>
                </a:r>
                <a:r>
                  <a:rPr lang="sl-SI" sz="1600" b="1">
                    <a:latin typeface="Tahoma" panose="020B0604030504040204" pitchFamily="34" charset="0"/>
                    <a:ea typeface="Tahoma" panose="020B0604030504040204" pitchFamily="34" charset="0"/>
                    <a:cs typeface="Tahoma" panose="020B0604030504040204" pitchFamily="34" charset="0"/>
                  </a:rPr>
                  <a:t>neinercijalnom </a:t>
                </a:r>
                <a:r>
                  <a:rPr lang="sl-SI" sz="1600">
                    <a:latin typeface="Tahoma" panose="020B0604030504040204" pitchFamily="34" charset="0"/>
                    <a:ea typeface="Tahoma" panose="020B0604030504040204" pitchFamily="34" charset="0"/>
                    <a:cs typeface="Tahoma" panose="020B0604030504040204" pitchFamily="34" charset="0"/>
                  </a:rPr>
                  <a:t>sistemu referencije pojavljuju se sile čije poreklo nije izazvano interakcijom između tela, već ubrzanim kretanjem jednog referentnog sistema u odnosu ne drugi. Te sile nazivamo </a:t>
                </a:r>
                <a:r>
                  <a:rPr lang="sl-SI" sz="1600" b="1">
                    <a:latin typeface="Tahoma" panose="020B0604030504040204" pitchFamily="34" charset="0"/>
                    <a:ea typeface="Tahoma" panose="020B0604030504040204" pitchFamily="34" charset="0"/>
                    <a:cs typeface="Tahoma" panose="020B0604030504040204" pitchFamily="34" charset="0"/>
                  </a:rPr>
                  <a:t>inercijalnim silama</a:t>
                </a:r>
                <a:r>
                  <a:rPr lang="sl-SI" sz="1600">
                    <a:latin typeface="Tahoma" panose="020B0604030504040204" pitchFamily="34" charset="0"/>
                    <a:ea typeface="Tahoma" panose="020B0604030504040204" pitchFamily="34" charset="0"/>
                    <a:cs typeface="Tahoma" panose="020B0604030504040204" pitchFamily="34" charset="0"/>
                  </a:rPr>
                  <a:t>, a nastaju usled inercije tela, odnosno težnje tela da zadrži prethodno stanje kretanja (mirovanja). Osnovna jednačina dinamike u neinercijalnom sistemu reference ima sledeći oblik:</a:t>
                </a:r>
              </a:p>
              <a:p>
                <a:pPr algn="just"/>
                <a:endParaRPr lang="sl-SI" sz="1600"/>
              </a:p>
              <a:p>
                <a:pPr algn="just"/>
                <a:endParaRPr lang="sl-SI" sz="1600"/>
              </a:p>
              <a:p>
                <a:pPr algn="just"/>
                <a:endParaRPr lang="sl-SI" sz="1600"/>
              </a:p>
              <a:p>
                <a:pPr algn="just"/>
                <a:r>
                  <a:rPr lang="sl-SI" sz="1600">
                    <a:latin typeface="Tahoma" panose="020B0604030504040204" pitchFamily="34" charset="0"/>
                    <a:ea typeface="Tahoma" panose="020B0604030504040204" pitchFamily="34" charset="0"/>
                    <a:cs typeface="Tahoma" panose="020B0604030504040204" pitchFamily="34" charset="0"/>
                  </a:rPr>
                  <a:t>	gde je sa </a:t>
                </a:r>
                <a14:m>
                  <m:oMath xmlns:m="http://schemas.openxmlformats.org/officeDocument/2006/math">
                    <m:acc>
                      <m:accPr>
                        <m:chr m:val="⃗"/>
                        <m:ctrlPr>
                          <a:rPr lang="sr-Latn-RS" sz="2000" b="0" i="1" smtClean="0">
                            <a:latin typeface="Cambria Math" panose="02040503050406030204" pitchFamily="18" charset="0"/>
                            <a:ea typeface="Tahoma" panose="020B0604030504040204" pitchFamily="34" charset="0"/>
                            <a:cs typeface="Tahoma" panose="020B0604030504040204" pitchFamily="34" charset="0"/>
                          </a:rPr>
                        </m:ctrlPr>
                      </m:accPr>
                      <m:e>
                        <m:r>
                          <a:rPr lang="sr-Latn-RS" sz="2000" b="0" i="1" smtClean="0">
                            <a:latin typeface="Cambria Math" panose="02040503050406030204" pitchFamily="18" charset="0"/>
                            <a:ea typeface="Tahoma" panose="020B0604030504040204" pitchFamily="34" charset="0"/>
                            <a:cs typeface="Tahoma" panose="020B0604030504040204" pitchFamily="34" charset="0"/>
                          </a:rPr>
                          <m:t>𝑎</m:t>
                        </m:r>
                      </m:e>
                    </m:acc>
                  </m:oMath>
                </a14:m>
                <a:r>
                  <a:rPr lang="sl-SI" sz="1600">
                    <a:latin typeface="Tahoma" panose="020B0604030504040204" pitchFamily="34" charset="0"/>
                    <a:ea typeface="Tahoma" panose="020B0604030504040204" pitchFamily="34" charset="0"/>
                    <a:cs typeface="Tahoma" panose="020B0604030504040204" pitchFamily="34" charset="0"/>
                  </a:rPr>
                  <a:t> predstavljeno ubrzanje tela u odnosu na neinercijalni sistem reference, dok je </a:t>
                </a:r>
                <a14:m>
                  <m:oMath xmlns:m="http://schemas.openxmlformats.org/officeDocument/2006/math">
                    <m:sSub>
                      <m:sSubPr>
                        <m:ctrlPr>
                          <a:rPr lang="sl-SI" sz="2000" i="1" smtClean="0">
                            <a:latin typeface="Cambria Math" panose="02040503050406030204" pitchFamily="18" charset="0"/>
                            <a:ea typeface="Tahoma" panose="020B0604030504040204" pitchFamily="34" charset="0"/>
                            <a:cs typeface="Tahoma" panose="020B0604030504040204" pitchFamily="34" charset="0"/>
                          </a:rPr>
                        </m:ctrlPr>
                      </m:sSubPr>
                      <m:e>
                        <m:acc>
                          <m:accPr>
                            <m:chr m:val="⃗"/>
                            <m:ctrlPr>
                              <a:rPr lang="sl-SI" sz="2000" i="1" smtClean="0">
                                <a:latin typeface="Cambria Math" panose="02040503050406030204" pitchFamily="18" charset="0"/>
                                <a:ea typeface="Tahoma" panose="020B0604030504040204" pitchFamily="34" charset="0"/>
                                <a:cs typeface="Tahoma" panose="020B0604030504040204" pitchFamily="34" charset="0"/>
                              </a:rPr>
                            </m:ctrlPr>
                          </m:accPr>
                          <m:e>
                            <m:r>
                              <a:rPr lang="sr-Latn-RS" sz="2000" b="0" i="1" smtClean="0">
                                <a:latin typeface="Cambria Math" panose="02040503050406030204" pitchFamily="18" charset="0"/>
                                <a:ea typeface="Tahoma" panose="020B0604030504040204" pitchFamily="34" charset="0"/>
                                <a:cs typeface="Tahoma" panose="020B0604030504040204" pitchFamily="34" charset="0"/>
                              </a:rPr>
                              <m:t>𝐹</m:t>
                            </m:r>
                          </m:e>
                        </m:acc>
                      </m:e>
                      <m:sub>
                        <m:r>
                          <a:rPr lang="sr-Latn-RS" sz="2000" b="0" i="1" smtClean="0">
                            <a:latin typeface="Cambria Math" panose="02040503050406030204" pitchFamily="18" charset="0"/>
                            <a:ea typeface="Tahoma" panose="020B0604030504040204" pitchFamily="34" charset="0"/>
                            <a:cs typeface="Tahoma" panose="020B0604030504040204" pitchFamily="34" charset="0"/>
                          </a:rPr>
                          <m:t>0</m:t>
                        </m:r>
                      </m:sub>
                    </m:sSub>
                  </m:oMath>
                </a14:m>
                <a:r>
                  <a:rPr lang="sl-SI" sz="1600">
                    <a:latin typeface="Tahoma" panose="020B0604030504040204" pitchFamily="34" charset="0"/>
                    <a:ea typeface="Tahoma" panose="020B0604030504040204" pitchFamily="34" charset="0"/>
                    <a:cs typeface="Tahoma" panose="020B0604030504040204" pitchFamily="34" charset="0"/>
                  </a:rPr>
                  <a:t>  sila inercije koja je povezana sa ubrzanjem neinercijalnog sistema </a:t>
                </a:r>
                <a14:m>
                  <m:oMath xmlns:m="http://schemas.openxmlformats.org/officeDocument/2006/math">
                    <m:sSub>
                      <m:sSubPr>
                        <m:ctrlPr>
                          <a:rPr lang="sl-SI" sz="2000" i="1" smtClean="0">
                            <a:latin typeface="Cambria Math" panose="02040503050406030204" pitchFamily="18" charset="0"/>
                            <a:ea typeface="Tahoma" panose="020B0604030504040204" pitchFamily="34" charset="0"/>
                            <a:cs typeface="Tahoma" panose="020B0604030504040204" pitchFamily="34" charset="0"/>
                          </a:rPr>
                        </m:ctrlPr>
                      </m:sSubPr>
                      <m:e>
                        <m:acc>
                          <m:accPr>
                            <m:chr m:val="⃗"/>
                            <m:ctrlPr>
                              <a:rPr lang="sl-SI" sz="2000" i="1" smtClean="0">
                                <a:latin typeface="Cambria Math" panose="02040503050406030204" pitchFamily="18" charset="0"/>
                                <a:ea typeface="Tahoma" panose="020B0604030504040204" pitchFamily="34" charset="0"/>
                                <a:cs typeface="Tahoma" panose="020B0604030504040204" pitchFamily="34" charset="0"/>
                              </a:rPr>
                            </m:ctrlPr>
                          </m:accPr>
                          <m:e>
                            <m:r>
                              <a:rPr lang="sr-Latn-RS" sz="2000" b="0" i="1" smtClean="0">
                                <a:latin typeface="Cambria Math" panose="02040503050406030204" pitchFamily="18" charset="0"/>
                                <a:ea typeface="Tahoma" panose="020B0604030504040204" pitchFamily="34" charset="0"/>
                                <a:cs typeface="Tahoma" panose="020B0604030504040204" pitchFamily="34" charset="0"/>
                              </a:rPr>
                              <m:t>𝑎</m:t>
                            </m:r>
                          </m:e>
                        </m:acc>
                      </m:e>
                      <m:sub>
                        <m:r>
                          <a:rPr lang="sr-Latn-RS" sz="2000" b="0" i="1" smtClean="0">
                            <a:latin typeface="Cambria Math" panose="02040503050406030204" pitchFamily="18" charset="0"/>
                            <a:ea typeface="Tahoma" panose="020B0604030504040204" pitchFamily="34" charset="0"/>
                            <a:cs typeface="Tahoma" panose="020B0604030504040204" pitchFamily="34" charset="0"/>
                          </a:rPr>
                          <m:t>0</m:t>
                        </m:r>
                      </m:sub>
                    </m:sSub>
                  </m:oMath>
                </a14:m>
                <a:r>
                  <a:rPr lang="sl-SI" sz="1600">
                    <a:latin typeface="Tahoma" panose="020B0604030504040204" pitchFamily="34" charset="0"/>
                    <a:ea typeface="Tahoma" panose="020B0604030504040204" pitchFamily="34" charset="0"/>
                    <a:cs typeface="Tahoma" panose="020B0604030504040204" pitchFamily="34" charset="0"/>
                  </a:rPr>
                  <a:t>  izrazom:</a:t>
                </a:r>
                <a:endParaRPr lang="en-US" sz="1600">
                  <a:latin typeface="Tahoma" panose="020B0604030504040204" pitchFamily="34" charset="0"/>
                  <a:ea typeface="Tahoma" panose="020B0604030504040204" pitchFamily="34" charset="0"/>
                  <a:cs typeface="Tahoma" panose="020B0604030504040204" pitchFamily="34" charset="0"/>
                </a:endParaRPr>
              </a:p>
              <a:p>
                <a:pPr algn="just"/>
                <a:endParaRPr lang="sl-SI" sz="1600"/>
              </a:p>
              <a:p>
                <a:pPr algn="just"/>
                <a:endParaRPr lang="sl-SI" sz="1600"/>
              </a:p>
              <a:p>
                <a:pPr algn="just"/>
                <a:r>
                  <a:rPr lang="sl-SI" sz="1600">
                    <a:latin typeface="Tahoma" panose="020B0604030504040204" pitchFamily="34" charset="0"/>
                    <a:ea typeface="Tahoma" panose="020B0604030504040204" pitchFamily="34" charset="0"/>
                    <a:cs typeface="Tahoma" panose="020B0604030504040204" pitchFamily="34" charset="0"/>
                  </a:rPr>
                  <a:t>	</a:t>
                </a:r>
              </a:p>
              <a:p>
                <a:pPr algn="just"/>
                <a:r>
                  <a:rPr lang="sl-SI" sz="1600">
                    <a:latin typeface="Tahoma" panose="020B0604030504040204" pitchFamily="34" charset="0"/>
                    <a:ea typeface="Tahoma" panose="020B0604030504040204" pitchFamily="34" charset="0"/>
                    <a:cs typeface="Tahoma" panose="020B0604030504040204" pitchFamily="34" charset="0"/>
                  </a:rPr>
                  <a:t>	Vidimo da je smer sile inercije </a:t>
                </a:r>
                <a:r>
                  <a:rPr lang="sl-SI" sz="1600" b="1">
                    <a:latin typeface="Tahoma" panose="020B0604030504040204" pitchFamily="34" charset="0"/>
                    <a:ea typeface="Tahoma" panose="020B0604030504040204" pitchFamily="34" charset="0"/>
                    <a:cs typeface="Tahoma" panose="020B0604030504040204" pitchFamily="34" charset="0"/>
                  </a:rPr>
                  <a:t>suprotan</a:t>
                </a:r>
                <a:r>
                  <a:rPr lang="sl-SI" sz="1600">
                    <a:latin typeface="Tahoma" panose="020B0604030504040204" pitchFamily="34" charset="0"/>
                    <a:ea typeface="Tahoma" panose="020B0604030504040204" pitchFamily="34" charset="0"/>
                    <a:cs typeface="Tahoma" panose="020B0604030504040204" pitchFamily="34" charset="0"/>
                  </a:rPr>
                  <a:t> u odnosu na smer vektora ubrzanja neinercijalnog sistema referencije.</a:t>
                </a:r>
                <a:endParaRPr lang="en-US" sz="1600">
                  <a:latin typeface="Tahoma" panose="020B0604030504040204" pitchFamily="34" charset="0"/>
                  <a:ea typeface="Tahoma" panose="020B0604030504040204" pitchFamily="34" charset="0"/>
                  <a:cs typeface="Tahoma" panose="020B0604030504040204" pitchFamily="34" charset="0"/>
                </a:endParaRPr>
              </a:p>
              <a:p>
                <a:pPr algn="just"/>
                <a:r>
                  <a:rPr lang="sl-SI" sz="1600">
                    <a:latin typeface="Tahoma" panose="020B0604030504040204" pitchFamily="34" charset="0"/>
                    <a:ea typeface="Tahoma" panose="020B0604030504040204" pitchFamily="34" charset="0"/>
                    <a:cs typeface="Tahoma" panose="020B0604030504040204" pitchFamily="34" charset="0"/>
                  </a:rPr>
                  <a:t>	Sa silama inercije srećemo se uvek kada posmatramo fizičke pojave iz ubrzanog sistema referencije. Osećaj delovanja sile prilikom polaska i prilikom kočenja vozila izazvan je delovanjem sile inercije.</a:t>
                </a:r>
                <a:endParaRPr lang="en-US" altLang="en-US"/>
              </a:p>
            </p:txBody>
          </p:sp>
        </mc:Choice>
        <mc:Fallback>
          <p:sp>
            <p:nvSpPr>
              <p:cNvPr id="5124" name="Text Box 4">
                <a:extLst>
                  <a:ext uri="{FF2B5EF4-FFF2-40B4-BE49-F238E27FC236}">
                    <a16:creationId xmlns:a16="http://schemas.microsoft.com/office/drawing/2014/main" id="{4FD89733-C9EB-4FD7-B53B-9273F28F566C}"/>
                  </a:ext>
                </a:extLst>
              </p:cNvPr>
              <p:cNvSpPr txBox="1">
                <a:spLocks noRot="1" noChangeAspect="1" noMove="1" noResize="1" noEditPoints="1" noAdjustHandles="1" noChangeArrowheads="1" noChangeShapeType="1" noTextEdit="1"/>
              </p:cNvSpPr>
              <p:nvPr/>
            </p:nvSpPr>
            <p:spPr bwMode="auto">
              <a:xfrm>
                <a:off x="152400" y="457116"/>
                <a:ext cx="8686799" cy="5814220"/>
              </a:xfrm>
              <a:prstGeom prst="rect">
                <a:avLst/>
              </a:prstGeom>
              <a:blipFill>
                <a:blip r:embed="rId4"/>
                <a:stretch>
                  <a:fillRect t="-734" r="-35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5127" name="Rectangle 7">
            <a:extLst>
              <a:ext uri="{FF2B5EF4-FFF2-40B4-BE49-F238E27FC236}">
                <a16:creationId xmlns:a16="http://schemas.microsoft.com/office/drawing/2014/main" id="{5E9CC7DD-EB72-45D6-A659-C426D9290B65}"/>
              </a:ext>
            </a:extLst>
          </p:cNvPr>
          <p:cNvSpPr>
            <a:spLocks noChangeArrowheads="1"/>
          </p:cNvSpPr>
          <p:nvPr/>
        </p:nvSpPr>
        <p:spPr bwMode="auto">
          <a:xfrm>
            <a:off x="0" y="33004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aphicFrame>
        <p:nvGraphicFramePr>
          <p:cNvPr id="5126" name="Object 6">
            <a:extLst>
              <a:ext uri="{FF2B5EF4-FFF2-40B4-BE49-F238E27FC236}">
                <a16:creationId xmlns:a16="http://schemas.microsoft.com/office/drawing/2014/main" id="{D601C073-482C-4BEB-99DF-A75662C6D579}"/>
              </a:ext>
            </a:extLst>
          </p:cNvPr>
          <p:cNvGraphicFramePr>
            <a:graphicFrameLocks noChangeAspect="1"/>
          </p:cNvGraphicFramePr>
          <p:nvPr>
            <p:extLst>
              <p:ext uri="{D42A27DB-BD31-4B8C-83A1-F6EECF244321}">
                <p14:modId xmlns:p14="http://schemas.microsoft.com/office/powerpoint/2010/main" val="500383043"/>
              </p:ext>
            </p:extLst>
          </p:nvPr>
        </p:nvGraphicFramePr>
        <p:xfrm>
          <a:off x="3332163" y="2971800"/>
          <a:ext cx="1697037" cy="573088"/>
        </p:xfrm>
        <a:graphic>
          <a:graphicData uri="http://schemas.openxmlformats.org/presentationml/2006/ole">
            <mc:AlternateContent xmlns:mc="http://schemas.openxmlformats.org/markup-compatibility/2006">
              <mc:Choice xmlns:v="urn:schemas-microsoft-com:vml" Requires="v">
                <p:oleObj spid="_x0000_s5150" name="Equation" r:id="rId5" imgW="761669" imgH="253890" progId="Equation.3">
                  <p:embed/>
                </p:oleObj>
              </mc:Choice>
              <mc:Fallback>
                <p:oleObj name="Equation" r:id="rId5" imgW="761669" imgH="25389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32163" y="2971800"/>
                        <a:ext cx="1697037" cy="573088"/>
                      </a:xfrm>
                      <a:prstGeom prst="rect">
                        <a:avLst/>
                      </a:prstGeom>
                      <a:solidFill>
                        <a:srgbClr val="00FFFF"/>
                      </a:solidFill>
                    </p:spPr>
                  </p:pic>
                </p:oleObj>
              </mc:Fallback>
            </mc:AlternateContent>
          </a:graphicData>
        </a:graphic>
      </p:graphicFrame>
      <p:sp>
        <p:nvSpPr>
          <p:cNvPr id="5134" name="Rectangle 14">
            <a:extLst>
              <a:ext uri="{FF2B5EF4-FFF2-40B4-BE49-F238E27FC236}">
                <a16:creationId xmlns:a16="http://schemas.microsoft.com/office/drawing/2014/main" id="{8C378204-2CD0-4C95-9E5E-7246D8C5C0DE}"/>
              </a:ext>
            </a:extLst>
          </p:cNvPr>
          <p:cNvSpPr>
            <a:spLocks noChangeArrowheads="1"/>
          </p:cNvSpPr>
          <p:nvPr/>
        </p:nvSpPr>
        <p:spPr bwMode="auto">
          <a:xfrm>
            <a:off x="0" y="33004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aphicFrame>
        <p:nvGraphicFramePr>
          <p:cNvPr id="5133" name="Object 13">
            <a:extLst>
              <a:ext uri="{FF2B5EF4-FFF2-40B4-BE49-F238E27FC236}">
                <a16:creationId xmlns:a16="http://schemas.microsoft.com/office/drawing/2014/main" id="{057CA9BA-C898-4765-B138-3533A4EEE9F6}"/>
              </a:ext>
            </a:extLst>
          </p:cNvPr>
          <p:cNvGraphicFramePr>
            <a:graphicFrameLocks noChangeAspect="1"/>
          </p:cNvGraphicFramePr>
          <p:nvPr>
            <p:extLst>
              <p:ext uri="{D42A27DB-BD31-4B8C-83A1-F6EECF244321}">
                <p14:modId xmlns:p14="http://schemas.microsoft.com/office/powerpoint/2010/main" val="2131392112"/>
              </p:ext>
            </p:extLst>
          </p:nvPr>
        </p:nvGraphicFramePr>
        <p:xfrm>
          <a:off x="3228975" y="4303498"/>
          <a:ext cx="1800225" cy="573302"/>
        </p:xfrm>
        <a:graphic>
          <a:graphicData uri="http://schemas.openxmlformats.org/presentationml/2006/ole">
            <mc:AlternateContent xmlns:mc="http://schemas.openxmlformats.org/markup-compatibility/2006">
              <mc:Choice xmlns:v="urn:schemas-microsoft-com:vml" Requires="v">
                <p:oleObj spid="_x0000_s5151" name="Equation" r:id="rId7" imgW="685800" imgH="254000" progId="Equation.3">
                  <p:embed/>
                </p:oleObj>
              </mc:Choice>
              <mc:Fallback>
                <p:oleObj name="Equation" r:id="rId7" imgW="685800" imgH="254000" progId="Equation.3">
                  <p:embed/>
                  <p:pic>
                    <p:nvPicPr>
                      <p:cNvPr id="0" name="Object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28975" y="4303498"/>
                        <a:ext cx="1800225" cy="573302"/>
                      </a:xfrm>
                      <a:prstGeom prst="rect">
                        <a:avLst/>
                      </a:prstGeom>
                      <a:solidFill>
                        <a:srgbClr val="00FFFF"/>
                      </a:solidFill>
                    </p:spPr>
                  </p:pic>
                </p:oleObj>
              </mc:Fallback>
            </mc:AlternateContent>
          </a:graphicData>
        </a:graphic>
      </p:graphicFrame>
      <p:sp>
        <p:nvSpPr>
          <p:cNvPr id="2" name="Rectangle 24">
            <a:extLst>
              <a:ext uri="{FF2B5EF4-FFF2-40B4-BE49-F238E27FC236}">
                <a16:creationId xmlns:a16="http://schemas.microsoft.com/office/drawing/2014/main" id="{D8DE4DD0-6775-4627-A47F-00CAE6FE8D39}"/>
              </a:ext>
            </a:extLst>
          </p:cNvPr>
          <p:cNvSpPr>
            <a:spLocks noChangeArrowheads="1"/>
          </p:cNvSpPr>
          <p:nvPr/>
        </p:nvSpPr>
        <p:spPr bwMode="auto">
          <a:xfrm>
            <a:off x="0" y="-1"/>
            <a:ext cx="22508308"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Text Box 15">
                <a:extLst>
                  <a:ext uri="{FF2B5EF4-FFF2-40B4-BE49-F238E27FC236}">
                    <a16:creationId xmlns:a16="http://schemas.microsoft.com/office/drawing/2014/main" id="{39028D1C-BE0F-49C9-AC75-1F4C82053FE4}"/>
                  </a:ext>
                </a:extLst>
              </p:cNvPr>
              <p:cNvSpPr txBox="1">
                <a:spLocks noChangeArrowheads="1"/>
              </p:cNvSpPr>
              <p:nvPr/>
            </p:nvSpPr>
            <p:spPr bwMode="auto">
              <a:xfrm>
                <a:off x="381000" y="381000"/>
                <a:ext cx="8077200" cy="9104415"/>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r>
                  <a:rPr lang="sl-SI" altLang="en-US" sz="2000" b="1">
                    <a:latin typeface="Tahoma" panose="020B0604030504040204" pitchFamily="34" charset="0"/>
                    <a:ea typeface="Tahoma" panose="020B0604030504040204" pitchFamily="34" charset="0"/>
                    <a:cs typeface="Tahoma" panose="020B0604030504040204" pitchFamily="34" charset="0"/>
                  </a:rPr>
                  <a:t>1.2.</a:t>
                </a:r>
                <a:r>
                  <a:rPr lang="en-US" altLang="en-US" sz="2000" b="1">
                    <a:latin typeface="Tahoma" panose="020B0604030504040204" pitchFamily="34" charset="0"/>
                    <a:ea typeface="Tahoma" panose="020B0604030504040204" pitchFamily="34" charset="0"/>
                    <a:cs typeface="Tahoma" panose="020B0604030504040204" pitchFamily="34" charset="0"/>
                  </a:rPr>
                  <a:t>5</a:t>
                </a:r>
                <a:r>
                  <a:rPr lang="sl-SI" altLang="en-US" sz="2000" b="1">
                    <a:latin typeface="Tahoma" panose="020B0604030504040204" pitchFamily="34" charset="0"/>
                    <a:ea typeface="Tahoma" panose="020B0604030504040204" pitchFamily="34" charset="0"/>
                    <a:cs typeface="Tahoma" panose="020B0604030504040204" pitchFamily="34" charset="0"/>
                  </a:rPr>
                  <a:t> </a:t>
                </a:r>
                <a:r>
                  <a:rPr lang="en-US" altLang="en-US" sz="2000" b="1">
                    <a:latin typeface="Tahoma" panose="020B0604030504040204" pitchFamily="34" charset="0"/>
                    <a:ea typeface="Tahoma" panose="020B0604030504040204" pitchFamily="34" charset="0"/>
                    <a:cs typeface="Tahoma" panose="020B0604030504040204" pitchFamily="34" charset="0"/>
                  </a:rPr>
                  <a:t>Te</a:t>
                </a:r>
                <a:r>
                  <a:rPr lang="sr-Latn-CS" altLang="en-US" sz="2000" b="1">
                    <a:latin typeface="Tahoma" panose="020B0604030504040204" pitchFamily="34" charset="0"/>
                    <a:ea typeface="Tahoma" panose="020B0604030504040204" pitchFamily="34" charset="0"/>
                    <a:cs typeface="Tahoma" panose="020B0604030504040204" pitchFamily="34" charset="0"/>
                  </a:rPr>
                  <a:t>žina tela</a:t>
                </a:r>
              </a:p>
              <a:p>
                <a:endParaRPr lang="sr-Latn-CS" altLang="en-US" sz="2000" b="1">
                  <a:latin typeface="Tahoma" panose="020B0604030504040204" pitchFamily="34" charset="0"/>
                  <a:ea typeface="Tahoma" panose="020B0604030504040204" pitchFamily="34" charset="0"/>
                  <a:cs typeface="Tahoma" panose="020B0604030504040204" pitchFamily="34" charset="0"/>
                </a:endParaRPr>
              </a:p>
              <a:p>
                <a:pPr marL="285750" indent="-285750" algn="just">
                  <a:buClr>
                    <a:srgbClr val="FF0000"/>
                  </a:buClr>
                  <a:buFont typeface="Wingdings" panose="05000000000000000000" pitchFamily="2" charset="2"/>
                  <a:buChar char="Ø"/>
                </a:pPr>
                <a:r>
                  <a:rPr lang="sl-SI" sz="1600" b="1">
                    <a:solidFill>
                      <a:schemeClr val="accent6"/>
                    </a:solidFill>
                    <a:latin typeface="Tahoma" panose="020B0604030504040204" pitchFamily="34" charset="0"/>
                    <a:ea typeface="Tahoma" panose="020B0604030504040204" pitchFamily="34" charset="0"/>
                    <a:cs typeface="Tahoma" panose="020B0604030504040204" pitchFamily="34" charset="0"/>
                  </a:rPr>
                  <a:t>Težina tela </a:t>
                </a:r>
                <a14:m>
                  <m:oMath xmlns:m="http://schemas.openxmlformats.org/officeDocument/2006/math">
                    <m:acc>
                      <m:accPr>
                        <m:chr m:val="⃗"/>
                        <m:ctrlPr>
                          <a:rPr lang="sl-SI" sz="2000" b="1" i="1" smtClean="0">
                            <a:solidFill>
                              <a:schemeClr val="accent6"/>
                            </a:solidFill>
                            <a:latin typeface="Cambria Math" panose="02040503050406030204" pitchFamily="18" charset="0"/>
                            <a:ea typeface="Tahoma" panose="020B0604030504040204" pitchFamily="34" charset="0"/>
                            <a:cs typeface="Tahoma" panose="020B0604030504040204" pitchFamily="34" charset="0"/>
                          </a:rPr>
                        </m:ctrlPr>
                      </m:accPr>
                      <m:e>
                        <m:r>
                          <a:rPr lang="sr-Latn-RS" sz="2000" b="1" i="1" smtClean="0">
                            <a:solidFill>
                              <a:schemeClr val="accent6"/>
                            </a:solidFill>
                            <a:latin typeface="Cambria Math" panose="02040503050406030204" pitchFamily="18" charset="0"/>
                            <a:ea typeface="Tahoma" panose="020B0604030504040204" pitchFamily="34" charset="0"/>
                            <a:cs typeface="Tahoma" panose="020B0604030504040204" pitchFamily="34" charset="0"/>
                          </a:rPr>
                          <m:t>𝑸</m:t>
                        </m:r>
                      </m:e>
                    </m:acc>
                  </m:oMath>
                </a14:m>
                <a:r>
                  <a:rPr lang="sl-SI" sz="1600" b="1">
                    <a:solidFill>
                      <a:schemeClr val="accent6"/>
                    </a:solidFill>
                    <a:latin typeface="Tahoma" panose="020B0604030504040204" pitchFamily="34" charset="0"/>
                    <a:ea typeface="Tahoma" panose="020B0604030504040204" pitchFamily="34" charset="0"/>
                    <a:cs typeface="Tahoma" panose="020B0604030504040204" pitchFamily="34" charset="0"/>
                  </a:rPr>
                  <a:t> </a:t>
                </a:r>
                <a:r>
                  <a:rPr lang="sl-SI" sz="1600">
                    <a:solidFill>
                      <a:schemeClr val="accent6"/>
                    </a:solidFill>
                    <a:latin typeface="Tahoma" panose="020B0604030504040204" pitchFamily="34" charset="0"/>
                    <a:ea typeface="Tahoma" panose="020B0604030504040204" pitchFamily="34" charset="0"/>
                    <a:cs typeface="Tahoma" panose="020B0604030504040204" pitchFamily="34" charset="0"/>
                  </a:rPr>
                  <a:t>predstavlja silu kojom telo deluje na horizontalnu površinu na koju je postavljeno, odnosno silu kojom telo zateže konac o koji je okačeno.</a:t>
                </a:r>
              </a:p>
              <a:p>
                <a:pPr marL="0" indent="0" algn="just"/>
                <a:endParaRPr lang="sl-SI" sz="1600">
                  <a:solidFill>
                    <a:schemeClr val="accent6"/>
                  </a:solidFill>
                  <a:latin typeface="Tahoma" panose="020B0604030504040204" pitchFamily="34" charset="0"/>
                  <a:ea typeface="Tahoma" panose="020B0604030504040204" pitchFamily="34" charset="0"/>
                  <a:cs typeface="Tahoma" panose="020B0604030504040204" pitchFamily="34" charset="0"/>
                </a:endParaRPr>
              </a:p>
              <a:p>
                <a:pPr marL="0" indent="0" algn="just"/>
                <a:r>
                  <a:rPr lang="sl-SI" sz="1600">
                    <a:latin typeface="Tahoma" panose="020B0604030504040204" pitchFamily="34" charset="0"/>
                    <a:ea typeface="Tahoma" panose="020B0604030504040204" pitchFamily="34" charset="0"/>
                    <a:cs typeface="Tahoma" panose="020B0604030504040204" pitchFamily="34" charset="0"/>
                  </a:rPr>
                  <a:t>Iz prethodne definicije jasno je da se moraju jasno razdvojiti pojmovi mase tela i težine tela. </a:t>
                </a:r>
              </a:p>
              <a:p>
                <a:pPr marL="91440" indent="0" algn="just"/>
                <a:endParaRPr lang="sl-SI" sz="1600">
                  <a:latin typeface="Tahoma" panose="020B0604030504040204" pitchFamily="34" charset="0"/>
                  <a:ea typeface="Tahoma" panose="020B0604030504040204" pitchFamily="34" charset="0"/>
                  <a:cs typeface="Tahoma" panose="020B0604030504040204" pitchFamily="34" charset="0"/>
                </a:endParaRPr>
              </a:p>
              <a:p>
                <a:pPr marL="0" indent="0" algn="just"/>
                <a:r>
                  <a:rPr lang="sl-SI" sz="1600">
                    <a:latin typeface="Tahoma" panose="020B0604030504040204" pitchFamily="34" charset="0"/>
                    <a:ea typeface="Tahoma" panose="020B0604030504040204" pitchFamily="34" charset="0"/>
                    <a:cs typeface="Tahoma" panose="020B0604030504040204" pitchFamily="34" charset="0"/>
                  </a:rPr>
                  <a:t>U slučaju kada je fizički sistem u stanju relativnog mirovanja, težina tela proporcionalna je njegovoj masi,</a:t>
                </a:r>
                <a:r>
                  <a:rPr lang="sl-SI"/>
                  <a:t> </a:t>
                </a:r>
                <a14:m>
                  <m:oMath xmlns:m="http://schemas.openxmlformats.org/officeDocument/2006/math">
                    <m:acc>
                      <m:accPr>
                        <m:chr m:val="⃗"/>
                        <m:ctrlPr>
                          <a:rPr lang="sl-SI" b="1" i="1" smtClean="0">
                            <a:solidFill>
                              <a:schemeClr val="accent6"/>
                            </a:solidFill>
                            <a:latin typeface="Cambria Math" panose="02040503050406030204" pitchFamily="18" charset="0"/>
                          </a:rPr>
                        </m:ctrlPr>
                      </m:accPr>
                      <m:e>
                        <m:r>
                          <a:rPr lang="sr-Latn-RS" b="1" i="1" smtClean="0">
                            <a:solidFill>
                              <a:schemeClr val="accent6"/>
                            </a:solidFill>
                            <a:latin typeface="Cambria Math" panose="02040503050406030204" pitchFamily="18" charset="0"/>
                          </a:rPr>
                          <m:t>𝑸</m:t>
                        </m:r>
                      </m:e>
                    </m:acc>
                    <m:r>
                      <a:rPr lang="sr-Latn-RS" b="1" i="1" smtClean="0">
                        <a:solidFill>
                          <a:schemeClr val="accent6"/>
                        </a:solidFill>
                        <a:latin typeface="Cambria Math" panose="02040503050406030204" pitchFamily="18" charset="0"/>
                      </a:rPr>
                      <m:t>=</m:t>
                    </m:r>
                    <m:r>
                      <a:rPr lang="sr-Latn-RS" b="1" i="1" smtClean="0">
                        <a:solidFill>
                          <a:schemeClr val="accent6"/>
                        </a:solidFill>
                        <a:latin typeface="Cambria Math" panose="02040503050406030204" pitchFamily="18" charset="0"/>
                      </a:rPr>
                      <m:t>𝒎</m:t>
                    </m:r>
                    <m:acc>
                      <m:accPr>
                        <m:chr m:val="⃗"/>
                        <m:ctrlPr>
                          <a:rPr lang="sr-Latn-RS" b="1" i="1" smtClean="0">
                            <a:solidFill>
                              <a:schemeClr val="accent6"/>
                            </a:solidFill>
                            <a:latin typeface="Cambria Math" panose="02040503050406030204" pitchFamily="18" charset="0"/>
                          </a:rPr>
                        </m:ctrlPr>
                      </m:accPr>
                      <m:e>
                        <m:r>
                          <a:rPr lang="sr-Latn-RS" b="1" i="1" smtClean="0">
                            <a:solidFill>
                              <a:schemeClr val="accent6"/>
                            </a:solidFill>
                            <a:latin typeface="Cambria Math" panose="02040503050406030204" pitchFamily="18" charset="0"/>
                          </a:rPr>
                          <m:t>𝒈</m:t>
                        </m:r>
                      </m:e>
                    </m:acc>
                  </m:oMath>
                </a14:m>
                <a:r>
                  <a:rPr lang="sl-SI" altLang="en-US" sz="1600" b="1">
                    <a:latin typeface="Tahoma" panose="020B0604030504040204" pitchFamily="34" charset="0"/>
                    <a:ea typeface="Tahoma" panose="020B0604030504040204" pitchFamily="34" charset="0"/>
                    <a:cs typeface="Tahoma" panose="020B0604030504040204" pitchFamily="34" charset="0"/>
                  </a:rPr>
                  <a:t>.</a:t>
                </a:r>
              </a:p>
              <a:p>
                <a:pPr algn="just"/>
                <a:endParaRPr lang="sl-SI" altLang="en-US" sz="1600" b="1">
                  <a:latin typeface="Tahoma" panose="020B0604030504040204" pitchFamily="34" charset="0"/>
                  <a:ea typeface="Tahoma" panose="020B0604030504040204" pitchFamily="34" charset="0"/>
                  <a:cs typeface="Tahoma" panose="020B0604030504040204" pitchFamily="34" charset="0"/>
                </a:endParaRPr>
              </a:p>
              <a:p>
                <a:pPr marL="0" indent="0" algn="just"/>
                <a:r>
                  <a:rPr lang="sl-SI" altLang="en-US" sz="1600">
                    <a:latin typeface="Tahoma" panose="020B0604030504040204" pitchFamily="34" charset="0"/>
                    <a:ea typeface="Tahoma" panose="020B0604030504040204" pitchFamily="34" charset="0"/>
                    <a:cs typeface="Tahoma" panose="020B0604030504040204" pitchFamily="34" charset="0"/>
                  </a:rPr>
                  <a:t>U</a:t>
                </a:r>
                <a:r>
                  <a:rPr lang="sl-SI" sz="1600">
                    <a:latin typeface="Tahoma" panose="020B0604030504040204" pitchFamily="34" charset="0"/>
                    <a:ea typeface="Tahoma" panose="020B0604030504040204" pitchFamily="34" charset="0"/>
                    <a:cs typeface="Tahoma" panose="020B0604030504040204" pitchFamily="34" charset="0"/>
                  </a:rPr>
                  <a:t> slučaju kada telo ima nenultu komponentu ubrzanja duž nekog pravca, na telo deluju i sile inercije što dovodi do promene težine tela. Pri tome je masa tela, kao veličina koja predstavlja unutrašnje svojstvo tela (u slučaju malih brzina), ostala nepromenjena. </a:t>
                </a:r>
                <a:endParaRPr lang="sr-Latn-CS" altLang="en-US" sz="1600" b="1">
                  <a:latin typeface="Tahoma" panose="020B0604030504040204" pitchFamily="34" charset="0"/>
                  <a:ea typeface="Tahoma" panose="020B0604030504040204" pitchFamily="34" charset="0"/>
                  <a:cs typeface="Tahoma" panose="020B0604030504040204" pitchFamily="34" charset="0"/>
                </a:endParaRPr>
              </a:p>
              <a:p>
                <a:endParaRPr lang="sr-Latn-CS" altLang="en-US" sz="2000" b="1">
                  <a:latin typeface="Tahoma" panose="020B0604030504040204" pitchFamily="34" charset="0"/>
                  <a:ea typeface="Tahoma" panose="020B0604030504040204" pitchFamily="34" charset="0"/>
                  <a:cs typeface="Tahoma" panose="020B0604030504040204" pitchFamily="34" charset="0"/>
                </a:endParaRPr>
              </a:p>
              <a:p>
                <a:endParaRPr lang="sr-Latn-CS" altLang="en-US" sz="2000" b="1">
                  <a:latin typeface="Tahoma" panose="020B0604030504040204" pitchFamily="34" charset="0"/>
                  <a:ea typeface="Tahoma" panose="020B0604030504040204" pitchFamily="34" charset="0"/>
                  <a:cs typeface="Tahoma" panose="020B0604030504040204" pitchFamily="34" charset="0"/>
                </a:endParaRPr>
              </a:p>
              <a:p>
                <a:endParaRPr lang="sr-Latn-CS" altLang="en-US" sz="2000" b="1">
                  <a:latin typeface="Tahoma" panose="020B0604030504040204" pitchFamily="34" charset="0"/>
                  <a:ea typeface="Tahoma" panose="020B0604030504040204" pitchFamily="34" charset="0"/>
                  <a:cs typeface="Tahoma" panose="020B0604030504040204" pitchFamily="34" charset="0"/>
                </a:endParaRPr>
              </a:p>
              <a:p>
                <a:endParaRPr lang="sr-Latn-CS" altLang="en-US" sz="2000" b="1">
                  <a:latin typeface="Tahoma" panose="020B0604030504040204" pitchFamily="34" charset="0"/>
                  <a:ea typeface="Tahoma" panose="020B0604030504040204" pitchFamily="34" charset="0"/>
                  <a:cs typeface="Tahoma" panose="020B0604030504040204" pitchFamily="34" charset="0"/>
                </a:endParaRPr>
              </a:p>
              <a:p>
                <a:endParaRPr lang="sr-Latn-CS" altLang="en-US" sz="2000" b="1">
                  <a:latin typeface="Tahoma" panose="020B0604030504040204" pitchFamily="34" charset="0"/>
                  <a:ea typeface="Tahoma" panose="020B0604030504040204" pitchFamily="34" charset="0"/>
                  <a:cs typeface="Tahoma" panose="020B0604030504040204" pitchFamily="34" charset="0"/>
                </a:endParaRPr>
              </a:p>
              <a:p>
                <a:endParaRPr lang="sr-Latn-CS" altLang="en-US" sz="2000" b="1">
                  <a:latin typeface="Tahoma" panose="020B0604030504040204" pitchFamily="34" charset="0"/>
                  <a:ea typeface="Tahoma" panose="020B0604030504040204" pitchFamily="34" charset="0"/>
                  <a:cs typeface="Tahoma" panose="020B0604030504040204" pitchFamily="34" charset="0"/>
                </a:endParaRPr>
              </a:p>
              <a:p>
                <a:endParaRPr lang="sr-Latn-CS" altLang="en-US" sz="2000" b="1">
                  <a:latin typeface="Tahoma" panose="020B0604030504040204" pitchFamily="34" charset="0"/>
                  <a:ea typeface="Tahoma" panose="020B0604030504040204" pitchFamily="34" charset="0"/>
                  <a:cs typeface="Tahoma" panose="020B0604030504040204" pitchFamily="34" charset="0"/>
                </a:endParaRPr>
              </a:p>
              <a:p>
                <a:endParaRPr lang="sr-Latn-CS" altLang="en-US" sz="2000" b="1">
                  <a:latin typeface="Tahoma" panose="020B0604030504040204" pitchFamily="34" charset="0"/>
                  <a:ea typeface="Tahoma" panose="020B0604030504040204" pitchFamily="34" charset="0"/>
                  <a:cs typeface="Tahoma" panose="020B0604030504040204" pitchFamily="34" charset="0"/>
                </a:endParaRPr>
              </a:p>
              <a:p>
                <a:endParaRPr lang="sr-Latn-CS" altLang="en-US" sz="2000" b="1">
                  <a:latin typeface="Tahoma" panose="020B0604030504040204" pitchFamily="34" charset="0"/>
                  <a:ea typeface="Tahoma" panose="020B0604030504040204" pitchFamily="34" charset="0"/>
                  <a:cs typeface="Tahoma" panose="020B0604030504040204" pitchFamily="34" charset="0"/>
                </a:endParaRPr>
              </a:p>
              <a:p>
                <a:endParaRPr lang="sr-Latn-CS" altLang="en-US" sz="2000" b="1">
                  <a:latin typeface="Tahoma" panose="020B0604030504040204" pitchFamily="34" charset="0"/>
                  <a:ea typeface="Tahoma" panose="020B0604030504040204" pitchFamily="34" charset="0"/>
                  <a:cs typeface="Tahoma" panose="020B0604030504040204" pitchFamily="34" charset="0"/>
                </a:endParaRPr>
              </a:p>
              <a:p>
                <a:endParaRPr lang="sr-Latn-CS" altLang="en-US" sz="2000" b="1">
                  <a:latin typeface="Tahoma" panose="020B0604030504040204" pitchFamily="34" charset="0"/>
                  <a:ea typeface="Tahoma" panose="020B0604030504040204" pitchFamily="34" charset="0"/>
                  <a:cs typeface="Tahoma" panose="020B0604030504040204" pitchFamily="34" charset="0"/>
                </a:endParaRPr>
              </a:p>
              <a:p>
                <a:endParaRPr lang="sr-Latn-CS" altLang="en-US" sz="2000" b="1">
                  <a:latin typeface="Tahoma" panose="020B0604030504040204" pitchFamily="34" charset="0"/>
                  <a:ea typeface="Tahoma" panose="020B0604030504040204" pitchFamily="34" charset="0"/>
                  <a:cs typeface="Tahoma" panose="020B0604030504040204" pitchFamily="34" charset="0"/>
                </a:endParaRPr>
              </a:p>
              <a:p>
                <a:endParaRPr lang="sr-Latn-CS" altLang="en-US" sz="2000" b="1">
                  <a:latin typeface="Tahoma" panose="020B0604030504040204" pitchFamily="34" charset="0"/>
                  <a:ea typeface="Tahoma" panose="020B0604030504040204" pitchFamily="34" charset="0"/>
                  <a:cs typeface="Tahoma" panose="020B0604030504040204" pitchFamily="34" charset="0"/>
                </a:endParaRPr>
              </a:p>
              <a:p>
                <a:endParaRPr lang="sr-Latn-CS" altLang="en-US" sz="2000" b="1">
                  <a:latin typeface="Tahoma" panose="020B0604030504040204" pitchFamily="34" charset="0"/>
                  <a:ea typeface="Tahoma" panose="020B0604030504040204" pitchFamily="34" charset="0"/>
                  <a:cs typeface="Tahoma" panose="020B0604030504040204" pitchFamily="34" charset="0"/>
                </a:endParaRPr>
              </a:p>
              <a:p>
                <a:endParaRPr lang="sr-Latn-CS" altLang="en-US" sz="2000" b="1">
                  <a:latin typeface="Tahoma" panose="020B0604030504040204" pitchFamily="34" charset="0"/>
                  <a:ea typeface="Tahoma" panose="020B0604030504040204" pitchFamily="34" charset="0"/>
                  <a:cs typeface="Tahoma" panose="020B0604030504040204" pitchFamily="34" charset="0"/>
                </a:endParaRPr>
              </a:p>
              <a:p>
                <a:r>
                  <a:rPr lang="en-US" altLang="en-US" sz="2000" b="1">
                    <a:latin typeface="Tahoma" panose="020B0604030504040204" pitchFamily="34" charset="0"/>
                    <a:ea typeface="Tahoma" panose="020B0604030504040204" pitchFamily="34" charset="0"/>
                    <a:cs typeface="Tahoma" panose="020B0604030504040204" pitchFamily="34" charset="0"/>
                  </a:rPr>
                  <a:t> </a:t>
                </a:r>
                <a:endParaRPr lang="en-US" altLang="en-US" sz="2000">
                  <a:latin typeface="Tahoma" panose="020B0604030504040204" pitchFamily="34" charset="0"/>
                  <a:ea typeface="Tahoma" panose="020B0604030504040204" pitchFamily="34" charset="0"/>
                  <a:cs typeface="Tahoma" panose="020B0604030504040204" pitchFamily="34" charset="0"/>
                </a:endParaRPr>
              </a:p>
            </p:txBody>
          </p:sp>
        </mc:Choice>
        <mc:Fallback>
          <p:sp>
            <p:nvSpPr>
              <p:cNvPr id="3" name="Text Box 15">
                <a:extLst>
                  <a:ext uri="{FF2B5EF4-FFF2-40B4-BE49-F238E27FC236}">
                    <a16:creationId xmlns:a16="http://schemas.microsoft.com/office/drawing/2014/main" id="{39028D1C-BE0F-49C9-AC75-1F4C82053FE4}"/>
                  </a:ext>
                </a:extLst>
              </p:cNvPr>
              <p:cNvSpPr txBox="1">
                <a:spLocks noRot="1" noChangeAspect="1" noMove="1" noResize="1" noEditPoints="1" noAdjustHandles="1" noChangeArrowheads="1" noChangeShapeType="1" noTextEdit="1"/>
              </p:cNvSpPr>
              <p:nvPr/>
            </p:nvSpPr>
            <p:spPr bwMode="auto">
              <a:xfrm>
                <a:off x="381000" y="381000"/>
                <a:ext cx="8077200" cy="9104415"/>
              </a:xfrm>
              <a:prstGeom prst="rect">
                <a:avLst/>
              </a:prstGeom>
              <a:blipFill>
                <a:blip r:embed="rId2"/>
                <a:stretch>
                  <a:fillRect l="-830" t="-402" r="-377"/>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Tree>
    <p:extLst>
      <p:ext uri="{BB962C8B-B14F-4D97-AF65-F5344CB8AC3E}">
        <p14:creationId xmlns:p14="http://schemas.microsoft.com/office/powerpoint/2010/main" val="2467081282"/>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456</TotalTime>
  <Words>667</Words>
  <Application>Microsoft Office PowerPoint</Application>
  <PresentationFormat>On-screen Show (4:3)</PresentationFormat>
  <Paragraphs>117</Paragraphs>
  <Slides>7</Slides>
  <Notes>4</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3</vt:i4>
      </vt:variant>
      <vt:variant>
        <vt:lpstr>Slide Titles</vt:lpstr>
      </vt:variant>
      <vt:variant>
        <vt:i4>7</vt:i4>
      </vt:variant>
    </vt:vector>
  </HeadingPairs>
  <TitlesOfParts>
    <vt:vector size="16" baseType="lpstr">
      <vt:lpstr>Arial</vt:lpstr>
      <vt:lpstr>Cambria Math</vt:lpstr>
      <vt:lpstr>Tahoma</vt:lpstr>
      <vt:lpstr>Times New Roman</vt:lpstr>
      <vt:lpstr>Wingdings</vt:lpstr>
      <vt:lpstr>Default Design</vt:lpstr>
      <vt:lpstr>Equation</vt:lpstr>
      <vt:lpstr>CorelDRAW</vt:lpstr>
      <vt:lpstr>Equation.3</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vggs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Marko Mirkovic</dc:creator>
  <cp:lastModifiedBy>Marko</cp:lastModifiedBy>
  <cp:revision>17</cp:revision>
  <dcterms:created xsi:type="dcterms:W3CDTF">2004-10-18T21:01:25Z</dcterms:created>
  <dcterms:modified xsi:type="dcterms:W3CDTF">2020-10-13T23:05:43Z</dcterms:modified>
</cp:coreProperties>
</file>