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2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306" r:id="rId27"/>
    <p:sldId id="307" r:id="rId28"/>
    <p:sldId id="283" r:id="rId29"/>
    <p:sldId id="284" r:id="rId30"/>
    <p:sldId id="285" r:id="rId31"/>
    <p:sldId id="287" r:id="rId32"/>
    <p:sldId id="288" r:id="rId33"/>
    <p:sldId id="289" r:id="rId34"/>
    <p:sldId id="290" r:id="rId35"/>
    <p:sldId id="297" r:id="rId36"/>
    <p:sldId id="291" r:id="rId37"/>
    <p:sldId id="292" r:id="rId38"/>
    <p:sldId id="293" r:id="rId39"/>
    <p:sldId id="294" r:id="rId40"/>
    <p:sldId id="295" r:id="rId41"/>
    <p:sldId id="308" r:id="rId42"/>
    <p:sldId id="309" r:id="rId43"/>
    <p:sldId id="310" r:id="rId44"/>
    <p:sldId id="311" r:id="rId45"/>
    <p:sldId id="296" r:id="rId46"/>
    <p:sldId id="298" r:id="rId47"/>
    <p:sldId id="301" r:id="rId48"/>
    <p:sldId id="299" r:id="rId49"/>
    <p:sldId id="305" r:id="rId50"/>
    <p:sldId id="304" r:id="rId51"/>
    <p:sldId id="303" r:id="rId52"/>
    <p:sldId id="312" r:id="rId53"/>
    <p:sldId id="320" r:id="rId54"/>
    <p:sldId id="313" r:id="rId55"/>
    <p:sldId id="314" r:id="rId56"/>
    <p:sldId id="315" r:id="rId57"/>
    <p:sldId id="316" r:id="rId58"/>
    <p:sldId id="321" r:id="rId59"/>
    <p:sldId id="322" r:id="rId60"/>
    <p:sldId id="317" r:id="rId61"/>
    <p:sldId id="318" r:id="rId62"/>
    <p:sldId id="319" r:id="rId6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AEFC-9678-454D-BA90-1BC90901837F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587FB0E-2A98-494B-999C-43C885AAFA0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568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AEFC-9678-454D-BA90-1BC90901837F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FB0E-2A98-494B-999C-43C885AAFA07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692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AEFC-9678-454D-BA90-1BC90901837F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FB0E-2A98-494B-999C-43C885AAFA0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418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AEFC-9678-454D-BA90-1BC90901837F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FB0E-2A98-494B-999C-43C885AAFA07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211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AEFC-9678-454D-BA90-1BC90901837F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FB0E-2A98-494B-999C-43C885AAFA0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606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AEFC-9678-454D-BA90-1BC90901837F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FB0E-2A98-494B-999C-43C885AAFA07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122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AEFC-9678-454D-BA90-1BC90901837F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FB0E-2A98-494B-999C-43C885AAFA07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8036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AEFC-9678-454D-BA90-1BC90901837F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FB0E-2A98-494B-999C-43C885AAFA07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0744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AEFC-9678-454D-BA90-1BC90901837F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FB0E-2A98-494B-999C-43C885AAF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58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AEFC-9678-454D-BA90-1BC90901837F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FB0E-2A98-494B-999C-43C885AAFA07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213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ADFAEFC-9678-454D-BA90-1BC90901837F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FB0E-2A98-494B-999C-43C885AAFA07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973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FAEFC-9678-454D-BA90-1BC90901837F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87FB0E-2A98-494B-999C-43C885AAFA0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9060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3714AE-563D-47E0-8A34-3B28C2B137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RS" sz="3200" dirty="0"/>
              <a:t>Evropska tehnička regulativa u građevinarstvu</a:t>
            </a:r>
            <a:endParaRPr lang="en-US" sz="32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6CFED39-3B5B-4E88-BC5E-4DF8948929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Dr iva despotović, dipl.građ.inž.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613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72EF-7C0D-42C1-A075-2D798C9FC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Dejstva – komisija u250-1,8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424D0-E75D-4084-BACA-587821F67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SRPS EN 1990: </a:t>
            </a:r>
            <a:r>
              <a:rPr lang="en-US" dirty="0" err="1"/>
              <a:t>Osnove</a:t>
            </a:r>
            <a:r>
              <a:rPr lang="en-US" dirty="0"/>
              <a:t> </a:t>
            </a:r>
            <a:r>
              <a:rPr lang="en-US" dirty="0" err="1"/>
              <a:t>projektovanja</a:t>
            </a:r>
            <a:r>
              <a:rPr lang="en-US" dirty="0"/>
              <a:t> </a:t>
            </a:r>
            <a:endParaRPr lang="sr-Latn-RS" dirty="0"/>
          </a:p>
          <a:p>
            <a:r>
              <a:rPr lang="en-US" dirty="0" err="1"/>
              <a:t>Usvojen</a:t>
            </a:r>
            <a:r>
              <a:rPr lang="en-US" dirty="0"/>
              <a:t> standard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srpskom</a:t>
            </a:r>
            <a:r>
              <a:rPr lang="en-US" dirty="0"/>
              <a:t> </a:t>
            </a:r>
            <a:r>
              <a:rPr lang="en-US" dirty="0" err="1"/>
              <a:t>jeziku</a:t>
            </a:r>
            <a:endParaRPr lang="sr-Latn-RS" dirty="0"/>
          </a:p>
          <a:p>
            <a:r>
              <a:rPr lang="en-US" dirty="0" err="1"/>
              <a:t>Usvojen</a:t>
            </a:r>
            <a:r>
              <a:rPr lang="en-US" dirty="0"/>
              <a:t> </a:t>
            </a:r>
            <a:r>
              <a:rPr lang="en-US" dirty="0" err="1"/>
              <a:t>nacionalni</a:t>
            </a:r>
            <a:r>
              <a:rPr lang="en-US" dirty="0"/>
              <a:t> </a:t>
            </a:r>
            <a:r>
              <a:rPr lang="en-US" dirty="0" err="1"/>
              <a:t>prilog</a:t>
            </a:r>
            <a:r>
              <a:rPr lang="en-US" dirty="0"/>
              <a:t> SRPS EN 1990/NA za </a:t>
            </a:r>
            <a:r>
              <a:rPr lang="en-US" dirty="0" err="1"/>
              <a:t>primenu</a:t>
            </a:r>
            <a:r>
              <a:rPr lang="en-US" dirty="0"/>
              <a:t> u </a:t>
            </a:r>
            <a:r>
              <a:rPr lang="en-US" dirty="0" err="1"/>
              <a:t>zgradarstvu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mostogradnj</a:t>
            </a:r>
            <a:r>
              <a:rPr lang="sr-Latn-RS" dirty="0"/>
              <a:t>i</a:t>
            </a:r>
          </a:p>
          <a:p>
            <a:pPr marL="0" indent="0">
              <a:buNone/>
            </a:pPr>
            <a:r>
              <a:rPr lang="en-US" dirty="0"/>
              <a:t>SRPS EN 1991: </a:t>
            </a:r>
            <a:r>
              <a:rPr lang="en-US" dirty="0" err="1"/>
              <a:t>Dejstva</a:t>
            </a:r>
            <a:r>
              <a:rPr lang="en-US" dirty="0"/>
              <a:t> </a:t>
            </a:r>
            <a:endParaRPr lang="sr-Latn-RS" dirty="0"/>
          </a:p>
          <a:p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delovi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usvojeni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srpskom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engleskom</a:t>
            </a:r>
            <a:r>
              <a:rPr lang="en-US" dirty="0"/>
              <a:t> </a:t>
            </a:r>
            <a:r>
              <a:rPr lang="en-US" dirty="0" err="1"/>
              <a:t>jeziku</a:t>
            </a:r>
            <a:endParaRPr lang="sr-Latn-RS" dirty="0"/>
          </a:p>
          <a:p>
            <a:r>
              <a:rPr lang="sr-Latn-RS" dirty="0"/>
              <a:t>Usvojeni su nacionalni prilozi za svaki deo</a:t>
            </a:r>
          </a:p>
          <a:p>
            <a:pPr marL="0" indent="0">
              <a:buNone/>
            </a:pPr>
            <a:r>
              <a:rPr lang="en-US" dirty="0"/>
              <a:t>SRPS EN 1998: </a:t>
            </a:r>
            <a:r>
              <a:rPr lang="en-US" dirty="0" err="1"/>
              <a:t>Seizmika</a:t>
            </a:r>
            <a:r>
              <a:rPr lang="en-US" dirty="0"/>
              <a:t>  </a:t>
            </a:r>
            <a:endParaRPr lang="sr-Latn-RS" dirty="0"/>
          </a:p>
          <a:p>
            <a:r>
              <a:rPr lang="en-US" dirty="0"/>
              <a:t>Svi </a:t>
            </a:r>
            <a:r>
              <a:rPr lang="en-US" dirty="0" err="1"/>
              <a:t>delovi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usvojeni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RS" dirty="0"/>
              <a:t>srpskom ili </a:t>
            </a:r>
            <a:r>
              <a:rPr lang="en-US" dirty="0" err="1"/>
              <a:t>engleskom</a:t>
            </a:r>
            <a:r>
              <a:rPr lang="en-US" dirty="0"/>
              <a:t> </a:t>
            </a:r>
            <a:r>
              <a:rPr lang="en-US" dirty="0" err="1"/>
              <a:t>jeziku</a:t>
            </a:r>
            <a:endParaRPr lang="sr-Latn-RS" dirty="0"/>
          </a:p>
          <a:p>
            <a:r>
              <a:rPr lang="sr-Latn-RS" dirty="0"/>
              <a:t>Usvojeni su nacionalni prilozi za svaki deo</a:t>
            </a:r>
          </a:p>
        </p:txBody>
      </p:sp>
    </p:spTree>
    <p:extLst>
      <p:ext uri="{BB962C8B-B14F-4D97-AF65-F5344CB8AC3E}">
        <p14:creationId xmlns:p14="http://schemas.microsoft.com/office/powerpoint/2010/main" val="191813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B12B84-1FF3-48BF-AEB7-668EDEDD8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273" y="1240076"/>
            <a:ext cx="3089224" cy="458452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SRPS EN 1991: </a:t>
            </a:r>
            <a:r>
              <a:rPr lang="en-US" dirty="0" err="1">
                <a:solidFill>
                  <a:srgbClr val="FFFFFF"/>
                </a:solidFill>
              </a:rPr>
              <a:t>Dejstva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na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konstrukcije</a:t>
            </a:r>
            <a:r>
              <a:rPr lang="en-US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C38804A-D750-4406-80A1-8028159F9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6877" y="743578"/>
            <a:ext cx="6915440" cy="5596931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700" dirty="0"/>
              <a:t>SRPS EN 1991: Deo 1-1: </a:t>
            </a:r>
            <a:r>
              <a:rPr lang="en-US" sz="1700" dirty="0" err="1"/>
              <a:t>Zapreminske</a:t>
            </a:r>
            <a:r>
              <a:rPr lang="en-US" sz="1700" dirty="0"/>
              <a:t> </a:t>
            </a:r>
            <a:r>
              <a:rPr lang="en-US" sz="1700" dirty="0" err="1"/>
              <a:t>težine</a:t>
            </a:r>
            <a:r>
              <a:rPr lang="en-US" sz="1700" dirty="0"/>
              <a:t>, </a:t>
            </a:r>
            <a:r>
              <a:rPr lang="en-US" sz="1700" dirty="0" err="1"/>
              <a:t>sopstvena</a:t>
            </a:r>
            <a:r>
              <a:rPr lang="en-US" sz="1700" dirty="0"/>
              <a:t> </a:t>
            </a:r>
            <a:r>
              <a:rPr lang="en-US" sz="1700" dirty="0" err="1"/>
              <a:t>težina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korisna</a:t>
            </a:r>
            <a:r>
              <a:rPr lang="en-US" sz="1700" dirty="0"/>
              <a:t> </a:t>
            </a:r>
            <a:r>
              <a:rPr lang="en-US" sz="1700" dirty="0" err="1"/>
              <a:t>opterećenja</a:t>
            </a:r>
            <a:r>
              <a:rPr lang="en-US" sz="1700" dirty="0"/>
              <a:t> u </a:t>
            </a:r>
            <a:r>
              <a:rPr lang="en-US" sz="1700" dirty="0" err="1"/>
              <a:t>zgradama</a:t>
            </a:r>
            <a:r>
              <a:rPr lang="en-US" sz="1700" dirty="0"/>
              <a:t> </a:t>
            </a:r>
            <a:endParaRPr lang="sr-Latn-RS" sz="1700" dirty="0"/>
          </a:p>
          <a:p>
            <a:pPr>
              <a:lnSpc>
                <a:spcPct val="110000"/>
              </a:lnSpc>
            </a:pPr>
            <a:r>
              <a:rPr lang="en-US" sz="1700" dirty="0"/>
              <a:t>SRPS EN 1991: Deo 1-2: </a:t>
            </a:r>
            <a:r>
              <a:rPr lang="en-US" sz="1700" dirty="0" err="1"/>
              <a:t>Dejstva</a:t>
            </a:r>
            <a:r>
              <a:rPr lang="en-US" sz="1700" dirty="0"/>
              <a:t> </a:t>
            </a:r>
            <a:r>
              <a:rPr lang="en-US" sz="1700" dirty="0" err="1"/>
              <a:t>na</a:t>
            </a:r>
            <a:r>
              <a:rPr lang="en-US" sz="1700" dirty="0"/>
              <a:t> </a:t>
            </a:r>
            <a:r>
              <a:rPr lang="en-US" sz="1700" dirty="0" err="1"/>
              <a:t>konstrukcije</a:t>
            </a:r>
            <a:r>
              <a:rPr lang="en-US" sz="1700" dirty="0"/>
              <a:t> </a:t>
            </a:r>
            <a:r>
              <a:rPr lang="en-US" sz="1700" dirty="0" err="1"/>
              <a:t>izložene</a:t>
            </a:r>
            <a:r>
              <a:rPr lang="en-US" sz="1700" dirty="0"/>
              <a:t> </a:t>
            </a:r>
            <a:r>
              <a:rPr lang="en-US" sz="1700" dirty="0" err="1"/>
              <a:t>požaru</a:t>
            </a:r>
            <a:r>
              <a:rPr lang="en-US" sz="1700" dirty="0"/>
              <a:t>  </a:t>
            </a:r>
            <a:r>
              <a:rPr lang="sr-Latn-RS" sz="1700" dirty="0"/>
              <a:t>(engl.)</a:t>
            </a:r>
          </a:p>
          <a:p>
            <a:pPr>
              <a:lnSpc>
                <a:spcPct val="110000"/>
              </a:lnSpc>
            </a:pPr>
            <a:r>
              <a:rPr lang="en-US" sz="1700" dirty="0"/>
              <a:t>SRPS EN 1991: Deo 1-3: </a:t>
            </a:r>
            <a:r>
              <a:rPr lang="en-US" sz="1700" dirty="0" err="1"/>
              <a:t>Opterećenje</a:t>
            </a:r>
            <a:r>
              <a:rPr lang="en-US" sz="1700" dirty="0"/>
              <a:t> </a:t>
            </a:r>
            <a:r>
              <a:rPr lang="en-US" sz="1700" dirty="0" err="1"/>
              <a:t>snegom</a:t>
            </a:r>
            <a:r>
              <a:rPr lang="en-US" sz="1700" dirty="0"/>
              <a:t> </a:t>
            </a:r>
            <a:endParaRPr lang="sr-Latn-RS" sz="1700" dirty="0"/>
          </a:p>
          <a:p>
            <a:pPr>
              <a:lnSpc>
                <a:spcPct val="110000"/>
              </a:lnSpc>
            </a:pPr>
            <a:r>
              <a:rPr lang="en-US" sz="1700" dirty="0"/>
              <a:t>SRPS EN 1991: Deo 1-4: </a:t>
            </a:r>
            <a:r>
              <a:rPr lang="en-US" sz="1700" dirty="0" err="1"/>
              <a:t>Dejstva</a:t>
            </a:r>
            <a:r>
              <a:rPr lang="en-US" sz="1700" dirty="0"/>
              <a:t> </a:t>
            </a:r>
            <a:r>
              <a:rPr lang="en-US" sz="1700" dirty="0" err="1"/>
              <a:t>vetra</a:t>
            </a:r>
            <a:r>
              <a:rPr lang="en-US" sz="1700" dirty="0"/>
              <a:t> </a:t>
            </a:r>
            <a:endParaRPr lang="sr-Latn-RS" sz="1700" dirty="0"/>
          </a:p>
          <a:p>
            <a:pPr>
              <a:lnSpc>
                <a:spcPct val="110000"/>
              </a:lnSpc>
            </a:pPr>
            <a:r>
              <a:rPr lang="en-US" sz="1700" dirty="0"/>
              <a:t>SRPS EN 1991: Deo 1-5: </a:t>
            </a:r>
            <a:r>
              <a:rPr lang="en-US" sz="1700" dirty="0" err="1"/>
              <a:t>Toplotni</a:t>
            </a:r>
            <a:r>
              <a:rPr lang="en-US" sz="1700" dirty="0"/>
              <a:t> </a:t>
            </a:r>
            <a:r>
              <a:rPr lang="en-US" sz="1700" dirty="0" err="1"/>
              <a:t>uticaji</a:t>
            </a:r>
            <a:r>
              <a:rPr lang="en-US" sz="1700" dirty="0"/>
              <a:t> </a:t>
            </a:r>
            <a:endParaRPr lang="sr-Latn-RS" sz="1700" dirty="0"/>
          </a:p>
          <a:p>
            <a:pPr>
              <a:lnSpc>
                <a:spcPct val="110000"/>
              </a:lnSpc>
            </a:pPr>
            <a:r>
              <a:rPr lang="en-US" sz="1700" dirty="0"/>
              <a:t>SRPS EN 1991: Deo 1-6: </a:t>
            </a:r>
            <a:r>
              <a:rPr lang="en-US" sz="1700" dirty="0" err="1"/>
              <a:t>Dejstva</a:t>
            </a:r>
            <a:r>
              <a:rPr lang="en-US" sz="1700" dirty="0"/>
              <a:t> </a:t>
            </a:r>
            <a:r>
              <a:rPr lang="en-US" sz="1700" dirty="0" err="1"/>
              <a:t>tokom</a:t>
            </a:r>
            <a:r>
              <a:rPr lang="en-US" sz="1700" dirty="0"/>
              <a:t> </a:t>
            </a:r>
            <a:r>
              <a:rPr lang="en-US" sz="1700" dirty="0" err="1"/>
              <a:t>izvođenja</a:t>
            </a:r>
            <a:r>
              <a:rPr lang="en-US" sz="1700" dirty="0"/>
              <a:t>  </a:t>
            </a:r>
            <a:r>
              <a:rPr lang="sr-Latn-RS" sz="1700" dirty="0"/>
              <a:t>(engl.)</a:t>
            </a:r>
          </a:p>
          <a:p>
            <a:pPr>
              <a:lnSpc>
                <a:spcPct val="110000"/>
              </a:lnSpc>
            </a:pPr>
            <a:r>
              <a:rPr lang="en-US" sz="1700" dirty="0"/>
              <a:t>SRPS EN 1991: Deo 1-7: </a:t>
            </a:r>
            <a:r>
              <a:rPr lang="en-US" sz="1700" dirty="0" err="1"/>
              <a:t>Incidentna</a:t>
            </a:r>
            <a:r>
              <a:rPr lang="en-US" sz="1700" dirty="0"/>
              <a:t> </a:t>
            </a:r>
            <a:r>
              <a:rPr lang="en-US" sz="1700" dirty="0" err="1"/>
              <a:t>dejstva</a:t>
            </a:r>
            <a:r>
              <a:rPr lang="en-US" sz="1700" dirty="0"/>
              <a:t> </a:t>
            </a:r>
            <a:r>
              <a:rPr lang="sr-Latn-RS" sz="1700" dirty="0"/>
              <a:t>(engl.)</a:t>
            </a:r>
          </a:p>
          <a:p>
            <a:pPr>
              <a:lnSpc>
                <a:spcPct val="110000"/>
              </a:lnSpc>
            </a:pPr>
            <a:r>
              <a:rPr lang="en-US" sz="1700" dirty="0"/>
              <a:t>SRPS EN 1991: Deo 2: </a:t>
            </a:r>
            <a:r>
              <a:rPr lang="en-US" sz="1700" dirty="0" err="1"/>
              <a:t>Saobraćajna</a:t>
            </a:r>
            <a:r>
              <a:rPr lang="en-US" sz="1700" dirty="0"/>
              <a:t> </a:t>
            </a:r>
            <a:r>
              <a:rPr lang="en-US" sz="1700" dirty="0" err="1"/>
              <a:t>opterećenja</a:t>
            </a:r>
            <a:r>
              <a:rPr lang="en-US" sz="1700" dirty="0"/>
              <a:t> </a:t>
            </a:r>
            <a:r>
              <a:rPr lang="en-US" sz="1700" dirty="0" err="1"/>
              <a:t>na</a:t>
            </a:r>
            <a:r>
              <a:rPr lang="en-US" sz="1700" dirty="0"/>
              <a:t> </a:t>
            </a:r>
            <a:r>
              <a:rPr lang="en-US" sz="1700" dirty="0" err="1"/>
              <a:t>mostovima</a:t>
            </a:r>
            <a:r>
              <a:rPr lang="en-US" sz="1700" dirty="0"/>
              <a:t> </a:t>
            </a:r>
            <a:r>
              <a:rPr lang="sr-Latn-RS" sz="1700" dirty="0"/>
              <a:t>(engl.)</a:t>
            </a:r>
          </a:p>
          <a:p>
            <a:pPr>
              <a:lnSpc>
                <a:spcPct val="110000"/>
              </a:lnSpc>
            </a:pPr>
            <a:r>
              <a:rPr lang="en-US" sz="1700" dirty="0"/>
              <a:t>SRPS EN 1991: Deo 3: </a:t>
            </a:r>
            <a:r>
              <a:rPr lang="en-US" sz="1700" dirty="0" err="1"/>
              <a:t>Dejstva</a:t>
            </a:r>
            <a:r>
              <a:rPr lang="en-US" sz="1700" dirty="0"/>
              <a:t> </a:t>
            </a:r>
            <a:r>
              <a:rPr lang="en-US" sz="1700" dirty="0" err="1"/>
              <a:t>usled</a:t>
            </a:r>
            <a:r>
              <a:rPr lang="en-US" sz="1700" dirty="0"/>
              <a:t> </a:t>
            </a:r>
            <a:r>
              <a:rPr lang="en-US" sz="1700" dirty="0" err="1"/>
              <a:t>kranova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mašina</a:t>
            </a:r>
            <a:r>
              <a:rPr lang="en-US" sz="1700" dirty="0"/>
              <a:t> </a:t>
            </a:r>
            <a:r>
              <a:rPr lang="sr-Latn-RS" sz="1700" dirty="0"/>
              <a:t>(engl.)</a:t>
            </a:r>
            <a:r>
              <a:rPr lang="en-US" sz="1700" dirty="0"/>
              <a:t> </a:t>
            </a:r>
            <a:endParaRPr lang="sr-Latn-RS" sz="1700" dirty="0"/>
          </a:p>
          <a:p>
            <a:pPr>
              <a:lnSpc>
                <a:spcPct val="110000"/>
              </a:lnSpc>
            </a:pPr>
            <a:r>
              <a:rPr lang="en-US" sz="1700" dirty="0"/>
              <a:t>SRPS EN 1991: Deo 4: </a:t>
            </a:r>
            <a:r>
              <a:rPr lang="en-US" sz="1700" dirty="0" err="1"/>
              <a:t>Silosi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rezervoari</a:t>
            </a:r>
            <a:r>
              <a:rPr lang="en-US" sz="1700" dirty="0"/>
              <a:t> </a:t>
            </a:r>
            <a:r>
              <a:rPr lang="sr-Latn-RS" sz="1700" dirty="0"/>
              <a:t>(engl.)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261244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6BEAFF-6B20-46CF-9A3B-C253F5C5A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1" y="1240076"/>
            <a:ext cx="2893915" cy="458452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SRPS EN 1998</a:t>
            </a:r>
            <a:r>
              <a:rPr lang="sr-Latn-RS" dirty="0">
                <a:solidFill>
                  <a:srgbClr val="FFFFFF"/>
                </a:solidFill>
              </a:rPr>
              <a:t>: seizmika</a:t>
            </a:r>
            <a:r>
              <a:rPr lang="en-US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2E0A6-4D87-4973-BFF5-CA6341EB5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94" y="1240077"/>
            <a:ext cx="6034827" cy="4916465"/>
          </a:xfrm>
        </p:spPr>
        <p:txBody>
          <a:bodyPr anchor="t">
            <a:normAutofit lnSpcReduction="10000"/>
          </a:bodyPr>
          <a:lstStyle/>
          <a:p>
            <a:r>
              <a:rPr lang="en-US" dirty="0"/>
              <a:t>SRPS EN 1998-1: </a:t>
            </a:r>
            <a:r>
              <a:rPr lang="en-US" dirty="0" err="1"/>
              <a:t>Opšta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, </a:t>
            </a:r>
            <a:r>
              <a:rPr lang="en-US" dirty="0" err="1"/>
              <a:t>seizmička</a:t>
            </a:r>
            <a:r>
              <a:rPr lang="en-US" dirty="0"/>
              <a:t> </a:t>
            </a:r>
            <a:r>
              <a:rPr lang="en-US" dirty="0" err="1"/>
              <a:t>dejstva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za </a:t>
            </a:r>
            <a:r>
              <a:rPr lang="en-US" dirty="0" err="1"/>
              <a:t>zgrade</a:t>
            </a:r>
            <a:r>
              <a:rPr lang="sr-Latn-RS" dirty="0"/>
              <a:t> (srpski)</a:t>
            </a:r>
          </a:p>
          <a:p>
            <a:r>
              <a:rPr lang="en-US" dirty="0"/>
              <a:t>SRPS EN 1998-2: </a:t>
            </a:r>
            <a:r>
              <a:rPr lang="en-US" dirty="0" err="1"/>
              <a:t>Mostovi</a:t>
            </a:r>
            <a:endParaRPr lang="sr-Latn-RS" dirty="0"/>
          </a:p>
          <a:p>
            <a:r>
              <a:rPr lang="en-US" dirty="0"/>
              <a:t>SRPS EN 1998-3: </a:t>
            </a:r>
            <a:r>
              <a:rPr lang="en-US" dirty="0" err="1"/>
              <a:t>Procena</a:t>
            </a:r>
            <a:r>
              <a:rPr lang="en-US" dirty="0"/>
              <a:t> </a:t>
            </a:r>
            <a:r>
              <a:rPr lang="en-US" dirty="0" err="1"/>
              <a:t>stanja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ojačanja</a:t>
            </a:r>
            <a:r>
              <a:rPr lang="en-US" dirty="0"/>
              <a:t> </a:t>
            </a:r>
            <a:r>
              <a:rPr lang="en-US" dirty="0" err="1"/>
              <a:t>zgrada</a:t>
            </a:r>
            <a:endParaRPr lang="sr-Latn-RS" dirty="0"/>
          </a:p>
          <a:p>
            <a:r>
              <a:rPr lang="en-US" dirty="0"/>
              <a:t>SRPS EN 1998-4: </a:t>
            </a:r>
            <a:r>
              <a:rPr lang="en-US" dirty="0" err="1"/>
              <a:t>Silosi</a:t>
            </a:r>
            <a:r>
              <a:rPr lang="en-US" dirty="0"/>
              <a:t> </a:t>
            </a:r>
            <a:r>
              <a:rPr lang="en-US" dirty="0" err="1"/>
              <a:t>rezervoari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cevovodi</a:t>
            </a:r>
            <a:endParaRPr lang="sr-Latn-RS" dirty="0"/>
          </a:p>
          <a:p>
            <a:r>
              <a:rPr lang="en-US" dirty="0"/>
              <a:t>SRPS EN 1998-5: </a:t>
            </a:r>
            <a:r>
              <a:rPr lang="en-US" dirty="0" err="1"/>
              <a:t>Fundiranje</a:t>
            </a:r>
            <a:r>
              <a:rPr lang="en-US" dirty="0"/>
              <a:t>, </a:t>
            </a:r>
            <a:r>
              <a:rPr lang="en-US" dirty="0" err="1"/>
              <a:t>potporne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...</a:t>
            </a:r>
            <a:endParaRPr lang="sr-Latn-RS" dirty="0"/>
          </a:p>
          <a:p>
            <a:r>
              <a:rPr lang="en-US" dirty="0"/>
              <a:t>SRPS EN 1998-6: </a:t>
            </a:r>
            <a:r>
              <a:rPr lang="en-US" dirty="0" err="1"/>
              <a:t>Tornjevi</a:t>
            </a:r>
            <a:r>
              <a:rPr lang="en-US" dirty="0"/>
              <a:t>, </a:t>
            </a:r>
            <a:r>
              <a:rPr lang="en-US" dirty="0" err="1"/>
              <a:t>jarboli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dimnjaci</a:t>
            </a:r>
            <a:endParaRPr lang="sr-Latn-RS" dirty="0"/>
          </a:p>
          <a:p>
            <a:pPr algn="just"/>
            <a:r>
              <a:rPr lang="en-US" dirty="0" err="1"/>
              <a:t>Karte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proračunskim</a:t>
            </a:r>
            <a:r>
              <a:rPr lang="en-US" dirty="0"/>
              <a:t> </a:t>
            </a:r>
            <a:r>
              <a:rPr lang="en-US" dirty="0" err="1"/>
              <a:t>ubrzanjem</a:t>
            </a:r>
            <a:r>
              <a:rPr lang="en-US" dirty="0"/>
              <a:t> </a:t>
            </a:r>
            <a:r>
              <a:rPr lang="en-US" dirty="0" err="1"/>
              <a:t>tla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osnovnoj</a:t>
            </a:r>
            <a:r>
              <a:rPr lang="en-US" dirty="0"/>
              <a:t> </a:t>
            </a:r>
            <a:r>
              <a:rPr lang="en-US" dirty="0" err="1"/>
              <a:t>steni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povratnim</a:t>
            </a:r>
            <a:r>
              <a:rPr lang="en-US" dirty="0"/>
              <a:t> </a:t>
            </a:r>
            <a:r>
              <a:rPr lang="en-US" dirty="0" err="1"/>
              <a:t>periodom</a:t>
            </a:r>
            <a:r>
              <a:rPr lang="en-US" dirty="0"/>
              <a:t> od 475 </a:t>
            </a:r>
            <a:r>
              <a:rPr lang="en-US" dirty="0" err="1"/>
              <a:t>i</a:t>
            </a:r>
            <a:r>
              <a:rPr lang="en-US" dirty="0"/>
              <a:t> 95 </a:t>
            </a:r>
            <a:r>
              <a:rPr lang="en-US" dirty="0" err="1"/>
              <a:t>godina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urađene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dostupne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sajtu</a:t>
            </a:r>
            <a:r>
              <a:rPr lang="en-US" dirty="0"/>
              <a:t> RSZ</a:t>
            </a:r>
            <a:r>
              <a:rPr lang="sr-Latn-RS" dirty="0"/>
              <a:t>.</a:t>
            </a:r>
            <a:r>
              <a:rPr lang="en-US" dirty="0"/>
              <a:t> </a:t>
            </a:r>
            <a:endParaRPr lang="sr-Latn-RS" dirty="0"/>
          </a:p>
          <a:p>
            <a:r>
              <a:rPr lang="pl-PL" dirty="0"/>
              <a:t>Izrađeni su Nacionalni prilozi za svih 6 delova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307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6DE7-A237-4527-9800-ED85F10D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Betonske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sr-Latn-RS" dirty="0"/>
              <a:t>-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U250-2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0132D-987A-4AF7-9400-61606BEC2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SRPS EN 1992: </a:t>
            </a:r>
            <a:r>
              <a:rPr lang="en-US" dirty="0" err="1"/>
              <a:t>Projektovanje</a:t>
            </a:r>
            <a:r>
              <a:rPr lang="en-US" dirty="0"/>
              <a:t> </a:t>
            </a:r>
            <a:r>
              <a:rPr lang="en-US" dirty="0" err="1"/>
              <a:t>betonskih</a:t>
            </a:r>
            <a:r>
              <a:rPr lang="en-US" dirty="0"/>
              <a:t> </a:t>
            </a:r>
            <a:r>
              <a:rPr lang="en-US" dirty="0" err="1"/>
              <a:t>konstrukcija</a:t>
            </a:r>
            <a:r>
              <a:rPr lang="en-US" dirty="0"/>
              <a:t> </a:t>
            </a:r>
            <a:endParaRPr lang="sr-Latn-RS" dirty="0"/>
          </a:p>
          <a:p>
            <a:r>
              <a:rPr lang="en-US" dirty="0"/>
              <a:t> </a:t>
            </a:r>
            <a:r>
              <a:rPr lang="en-US" dirty="0" err="1"/>
              <a:t>Usvojeni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sr-Latn-RS" dirty="0"/>
              <a:t>na srpskom ili engleskom jeziku</a:t>
            </a:r>
          </a:p>
          <a:p>
            <a:r>
              <a:rPr lang="sr-Latn-RS" dirty="0"/>
              <a:t>Izrađeni su </a:t>
            </a:r>
            <a:r>
              <a:rPr lang="en-US" dirty="0" err="1"/>
              <a:t>Nacionalni</a:t>
            </a:r>
            <a:r>
              <a:rPr lang="en-US" dirty="0"/>
              <a:t> </a:t>
            </a:r>
            <a:r>
              <a:rPr lang="en-US" dirty="0" err="1"/>
              <a:t>prilo</a:t>
            </a:r>
            <a:r>
              <a:rPr lang="sr-Latn-RS" dirty="0"/>
              <a:t>zi</a:t>
            </a:r>
            <a:r>
              <a:rPr lang="en-US" dirty="0"/>
              <a:t> za </a:t>
            </a:r>
            <a:r>
              <a:rPr lang="sr-Latn-RS" dirty="0"/>
              <a:t>sve delove</a:t>
            </a:r>
          </a:p>
          <a:p>
            <a:r>
              <a:rPr lang="en-US" dirty="0" err="1"/>
              <a:t>Naredni</a:t>
            </a:r>
            <a:r>
              <a:rPr lang="en-US" dirty="0"/>
              <a:t> </a:t>
            </a:r>
            <a:r>
              <a:rPr lang="en-US" dirty="0" err="1"/>
              <a:t>korak</a:t>
            </a:r>
            <a:r>
              <a:rPr lang="en-US" dirty="0"/>
              <a:t> je </a:t>
            </a:r>
            <a:r>
              <a:rPr lang="en-US" dirty="0" err="1"/>
              <a:t>izrada</a:t>
            </a:r>
            <a:r>
              <a:rPr lang="en-US" dirty="0"/>
              <a:t> </a:t>
            </a:r>
            <a:r>
              <a:rPr lang="en-US" dirty="0" err="1"/>
              <a:t>novog</a:t>
            </a:r>
            <a:r>
              <a:rPr lang="en-US" dirty="0"/>
              <a:t> </a:t>
            </a:r>
            <a:r>
              <a:rPr lang="en-US" dirty="0" err="1"/>
              <a:t>pravilnika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257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AFDDAE-9B9D-4B54-9470-DF90DCBF2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309" y="1240076"/>
            <a:ext cx="3382187" cy="458452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SRPS EN 199</a:t>
            </a:r>
            <a:r>
              <a:rPr lang="sr-Latn-RS" dirty="0">
                <a:solidFill>
                  <a:srgbClr val="FFFFFF"/>
                </a:solidFill>
              </a:rPr>
              <a:t>2</a:t>
            </a:r>
            <a:r>
              <a:rPr lang="en-US" dirty="0">
                <a:solidFill>
                  <a:srgbClr val="FFFFFF"/>
                </a:solidFill>
              </a:rPr>
              <a:t>: </a:t>
            </a:r>
            <a:r>
              <a:rPr lang="sr-Latn-RS" dirty="0">
                <a:solidFill>
                  <a:srgbClr val="FFFFFF"/>
                </a:solidFill>
              </a:rPr>
              <a:t>betonske </a:t>
            </a:r>
            <a:r>
              <a:rPr lang="en-US" dirty="0" err="1">
                <a:solidFill>
                  <a:srgbClr val="FFFFFF"/>
                </a:solidFill>
              </a:rPr>
              <a:t>konstrukcije</a:t>
            </a:r>
            <a:r>
              <a:rPr lang="en-US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3AC76-CB68-430A-837B-69A3FBCA0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94" y="1240077"/>
            <a:ext cx="6034827" cy="4916465"/>
          </a:xfrm>
        </p:spPr>
        <p:txBody>
          <a:bodyPr anchor="t">
            <a:normAutofit/>
          </a:bodyPr>
          <a:lstStyle/>
          <a:p>
            <a:r>
              <a:rPr lang="en-US" dirty="0"/>
              <a:t>SRPS EN 199</a:t>
            </a:r>
            <a:r>
              <a:rPr lang="sr-Latn-RS" dirty="0"/>
              <a:t>2</a:t>
            </a:r>
            <a:r>
              <a:rPr lang="en-US" dirty="0"/>
              <a:t>: Deo 1-1: </a:t>
            </a:r>
            <a:r>
              <a:rPr lang="sr-Latn-RS" dirty="0"/>
              <a:t>Opšta pravila i pravila za zgrade (srpski)</a:t>
            </a:r>
          </a:p>
          <a:p>
            <a:r>
              <a:rPr lang="en-US" dirty="0"/>
              <a:t>SRPS EN 199</a:t>
            </a:r>
            <a:r>
              <a:rPr lang="sr-Latn-RS" dirty="0"/>
              <a:t>2</a:t>
            </a:r>
            <a:r>
              <a:rPr lang="en-US" dirty="0"/>
              <a:t>: Deo 1-2: </a:t>
            </a:r>
            <a:r>
              <a:rPr lang="sr-Latn-RS" dirty="0"/>
              <a:t>Opšta pravila – Projektovanje konstrukcija na dejstvo požara </a:t>
            </a:r>
          </a:p>
          <a:p>
            <a:r>
              <a:rPr lang="en-US" dirty="0"/>
              <a:t>SRPS EN 199</a:t>
            </a:r>
            <a:r>
              <a:rPr lang="sr-Latn-RS" dirty="0"/>
              <a:t>2</a:t>
            </a:r>
            <a:r>
              <a:rPr lang="en-US" dirty="0"/>
              <a:t>: Deo </a:t>
            </a:r>
            <a:r>
              <a:rPr lang="sr-Latn-RS" dirty="0"/>
              <a:t>2</a:t>
            </a:r>
            <a:r>
              <a:rPr lang="en-US" dirty="0"/>
              <a:t>: </a:t>
            </a:r>
            <a:r>
              <a:rPr lang="sr-Latn-RS" dirty="0"/>
              <a:t>Betonski mostovi – Pravila projektovanja i konstruisanja</a:t>
            </a:r>
            <a:r>
              <a:rPr lang="en-US" dirty="0"/>
              <a:t> </a:t>
            </a:r>
            <a:r>
              <a:rPr lang="sr-Latn-RS" dirty="0"/>
              <a:t>(srpski)</a:t>
            </a:r>
          </a:p>
          <a:p>
            <a:r>
              <a:rPr lang="en-US" dirty="0"/>
              <a:t>SRPS EN 199</a:t>
            </a:r>
            <a:r>
              <a:rPr lang="sr-Latn-RS" dirty="0"/>
              <a:t>2</a:t>
            </a:r>
            <a:r>
              <a:rPr lang="en-US" dirty="0"/>
              <a:t>: Deo </a:t>
            </a:r>
            <a:r>
              <a:rPr lang="sr-Latn-RS" dirty="0"/>
              <a:t>3</a:t>
            </a:r>
            <a:r>
              <a:rPr lang="en-US" dirty="0"/>
              <a:t>: </a:t>
            </a:r>
            <a:r>
              <a:rPr lang="sr-Latn-RS" dirty="0"/>
              <a:t>Konstrukcije rezervoara i silosa</a:t>
            </a:r>
          </a:p>
          <a:p>
            <a:r>
              <a:rPr lang="en-US" dirty="0"/>
              <a:t>SRPS EN 199</a:t>
            </a:r>
            <a:r>
              <a:rPr lang="sr-Latn-RS" dirty="0"/>
              <a:t>2</a:t>
            </a:r>
            <a:r>
              <a:rPr lang="en-US" dirty="0"/>
              <a:t>: Deo </a:t>
            </a:r>
            <a:r>
              <a:rPr lang="sr-Latn-RS" dirty="0"/>
              <a:t>4</a:t>
            </a:r>
            <a:r>
              <a:rPr lang="en-US" dirty="0"/>
              <a:t>: </a:t>
            </a:r>
            <a:r>
              <a:rPr lang="sr-Latn-RS" dirty="0"/>
              <a:t>Projektovanje spojnih sredstava za betonske konstrukcije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931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297DE-DF15-45CD-BED5-CF4CE3303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Konstituisana</a:t>
            </a:r>
            <a:r>
              <a:rPr lang="en-US" dirty="0"/>
              <a:t> 24. </a:t>
            </a:r>
            <a:r>
              <a:rPr lang="en-US" dirty="0" err="1"/>
              <a:t>maja</a:t>
            </a:r>
            <a:r>
              <a:rPr lang="en-US" dirty="0"/>
              <a:t> 2012. </a:t>
            </a:r>
            <a:r>
              <a:rPr lang="en-US" dirty="0" err="1"/>
              <a:t>godine</a:t>
            </a:r>
            <a:r>
              <a:rPr lang="en-US" dirty="0"/>
              <a:t>. </a:t>
            </a:r>
            <a:endParaRPr lang="sr-Latn-RS" dirty="0"/>
          </a:p>
          <a:p>
            <a:pPr marL="0" indent="0">
              <a:buNone/>
            </a:pPr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Evrokodovi</a:t>
            </a:r>
            <a:r>
              <a:rPr lang="en-US" dirty="0"/>
              <a:t> za </a:t>
            </a:r>
            <a:r>
              <a:rPr lang="en-US" dirty="0" err="1"/>
              <a:t>metalne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: </a:t>
            </a:r>
            <a:endParaRPr lang="sr-Latn-RS" dirty="0"/>
          </a:p>
          <a:p>
            <a:pPr marL="0" indent="0">
              <a:buNone/>
            </a:pPr>
            <a:r>
              <a:rPr lang="en-US" dirty="0" err="1"/>
              <a:t>Evrokod</a:t>
            </a:r>
            <a:r>
              <a:rPr lang="en-US" dirty="0"/>
              <a:t> 3 SRPS EN 1993: </a:t>
            </a:r>
            <a:r>
              <a:rPr lang="en-US" dirty="0" err="1"/>
              <a:t>Projektovanje</a:t>
            </a:r>
            <a:r>
              <a:rPr lang="en-US" dirty="0"/>
              <a:t> </a:t>
            </a:r>
            <a:r>
              <a:rPr lang="en-US" dirty="0" err="1"/>
              <a:t>čeličnih</a:t>
            </a:r>
            <a:r>
              <a:rPr lang="en-US" dirty="0"/>
              <a:t> </a:t>
            </a:r>
            <a:r>
              <a:rPr lang="en-US" dirty="0" err="1"/>
              <a:t>konstrukcija</a:t>
            </a:r>
            <a:r>
              <a:rPr lang="en-US" dirty="0"/>
              <a:t> (20 </a:t>
            </a:r>
            <a:r>
              <a:rPr lang="en-US" dirty="0" err="1"/>
              <a:t>delova</a:t>
            </a:r>
            <a:r>
              <a:rPr lang="en-US" dirty="0"/>
              <a:t>)</a:t>
            </a:r>
            <a:endParaRPr lang="sr-Latn-RS" dirty="0"/>
          </a:p>
          <a:p>
            <a:pPr marL="0" indent="0">
              <a:buNone/>
            </a:pPr>
            <a:r>
              <a:rPr lang="en-US" dirty="0" err="1"/>
              <a:t>Evrokod</a:t>
            </a:r>
            <a:r>
              <a:rPr lang="en-US" dirty="0"/>
              <a:t> 4 SRPS EN 1994: </a:t>
            </a:r>
            <a:r>
              <a:rPr lang="en-US" dirty="0" err="1"/>
              <a:t>Projektovanje</a:t>
            </a:r>
            <a:r>
              <a:rPr lang="en-US" dirty="0"/>
              <a:t> </a:t>
            </a:r>
            <a:r>
              <a:rPr lang="en-US" dirty="0" err="1"/>
              <a:t>spregnutih</a:t>
            </a:r>
            <a:r>
              <a:rPr lang="en-US" dirty="0"/>
              <a:t> </a:t>
            </a:r>
            <a:r>
              <a:rPr lang="en-US" dirty="0" err="1"/>
              <a:t>konstrukcija</a:t>
            </a:r>
            <a:r>
              <a:rPr lang="en-US" dirty="0"/>
              <a:t> od </a:t>
            </a:r>
            <a:r>
              <a:rPr lang="en-US" dirty="0" err="1"/>
              <a:t>čelika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betona</a:t>
            </a:r>
            <a:r>
              <a:rPr lang="en-US" dirty="0"/>
              <a:t> (3 </a:t>
            </a:r>
            <a:r>
              <a:rPr lang="en-US" dirty="0" err="1"/>
              <a:t>dela</a:t>
            </a:r>
            <a:r>
              <a:rPr lang="en-US" dirty="0"/>
              <a:t>)</a:t>
            </a:r>
            <a:endParaRPr lang="sr-Latn-RS" dirty="0"/>
          </a:p>
          <a:p>
            <a:pPr marL="0" indent="0">
              <a:buNone/>
            </a:pPr>
            <a:r>
              <a:rPr lang="en-US" dirty="0" err="1"/>
              <a:t>Evrokod</a:t>
            </a:r>
            <a:r>
              <a:rPr lang="en-US" dirty="0"/>
              <a:t> 9 SRPS EN 1999: </a:t>
            </a:r>
            <a:r>
              <a:rPr lang="en-US" dirty="0" err="1"/>
              <a:t>Projektovanje</a:t>
            </a:r>
            <a:r>
              <a:rPr lang="en-US" dirty="0"/>
              <a:t> </a:t>
            </a:r>
            <a:r>
              <a:rPr lang="sr-Latn-RS" dirty="0"/>
              <a:t>aluminijumskih konstrukcija </a:t>
            </a:r>
            <a:r>
              <a:rPr lang="en-US" dirty="0"/>
              <a:t>(5 </a:t>
            </a:r>
            <a:r>
              <a:rPr lang="en-US" dirty="0" err="1"/>
              <a:t>delova</a:t>
            </a:r>
            <a:r>
              <a:rPr lang="en-US" dirty="0"/>
              <a:t>)</a:t>
            </a:r>
            <a:endParaRPr lang="sr-Latn-RS" dirty="0"/>
          </a:p>
          <a:p>
            <a:pPr marL="0" indent="0">
              <a:buNone/>
            </a:pPr>
            <a:r>
              <a:rPr lang="en-US" dirty="0" err="1"/>
              <a:t>Prateći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SRPS EN 1090: </a:t>
            </a:r>
            <a:r>
              <a:rPr lang="en-US" dirty="0" err="1"/>
              <a:t>Izvođenje</a:t>
            </a:r>
            <a:r>
              <a:rPr lang="en-US" dirty="0"/>
              <a:t> </a:t>
            </a:r>
            <a:r>
              <a:rPr lang="en-US" dirty="0" err="1"/>
              <a:t>čeličnih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aluminijumskih</a:t>
            </a:r>
            <a:r>
              <a:rPr lang="en-US" dirty="0"/>
              <a:t> </a:t>
            </a:r>
            <a:r>
              <a:rPr lang="en-US" dirty="0" err="1"/>
              <a:t>konstrukcija</a:t>
            </a:r>
            <a:r>
              <a:rPr lang="en-US" dirty="0"/>
              <a:t>)</a:t>
            </a:r>
            <a:endParaRPr lang="sr-Latn-RS" dirty="0"/>
          </a:p>
          <a:p>
            <a:pPr marL="0" indent="0">
              <a:buNone/>
            </a:pPr>
            <a:r>
              <a:rPr lang="sr-Latn-RS" dirty="0"/>
              <a:t>Usvojeni Nacionalni prilozi za svaki deo (ukupno 28).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CD092BF-4008-4402-B423-BE506803A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5" y="804863"/>
            <a:ext cx="9604375" cy="1049337"/>
          </a:xfrm>
        </p:spPr>
        <p:txBody>
          <a:bodyPr/>
          <a:lstStyle/>
          <a:p>
            <a:r>
              <a:rPr lang="sr-Latn-RS" dirty="0"/>
              <a:t>metalne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sr-Latn-RS" dirty="0"/>
              <a:t>-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U250-</a:t>
            </a:r>
            <a:r>
              <a:rPr lang="sr-Latn-RS" dirty="0"/>
              <a:t>3,4,9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4951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6B4321-3194-4454-A579-549B23666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495" y="1240076"/>
            <a:ext cx="3178001" cy="458452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SRPS EN 199</a:t>
            </a:r>
            <a:r>
              <a:rPr lang="sr-Latn-RS" dirty="0">
                <a:solidFill>
                  <a:srgbClr val="FFFFFF"/>
                </a:solidFill>
              </a:rPr>
              <a:t>3</a:t>
            </a:r>
            <a:r>
              <a:rPr lang="en-US" dirty="0">
                <a:solidFill>
                  <a:srgbClr val="FFFFFF"/>
                </a:solidFill>
              </a:rPr>
              <a:t>: </a:t>
            </a:r>
            <a:r>
              <a:rPr lang="sr-Latn-RS" dirty="0">
                <a:solidFill>
                  <a:srgbClr val="FFFFFF"/>
                </a:solidFill>
              </a:rPr>
              <a:t>Čelične </a:t>
            </a:r>
            <a:r>
              <a:rPr lang="en-US" dirty="0" err="1">
                <a:solidFill>
                  <a:srgbClr val="FFFFFF"/>
                </a:solidFill>
              </a:rPr>
              <a:t>konstrukcije</a:t>
            </a:r>
            <a:r>
              <a:rPr lang="en-US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D0C8F-9C98-4463-9552-DBEEA9909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94" y="1240077"/>
            <a:ext cx="6034827" cy="4916465"/>
          </a:xfrm>
        </p:spPr>
        <p:txBody>
          <a:bodyPr anchor="t">
            <a:normAutofit/>
          </a:bodyPr>
          <a:lstStyle/>
          <a:p>
            <a:r>
              <a:rPr lang="en-US" dirty="0"/>
              <a:t>SRPS EN 1993-1:  Deo 1: </a:t>
            </a:r>
            <a:r>
              <a:rPr lang="en-US" dirty="0" err="1"/>
              <a:t>Opšta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sr-Latn-RS" dirty="0"/>
              <a:t> (12 delova, 6 na engleskom jeziku)</a:t>
            </a:r>
          </a:p>
          <a:p>
            <a:r>
              <a:rPr lang="en-US" dirty="0"/>
              <a:t>SRPS EN 1993-2:  Deo 2: </a:t>
            </a:r>
            <a:r>
              <a:rPr lang="en-US" dirty="0" err="1"/>
              <a:t>Čelični</a:t>
            </a:r>
            <a:r>
              <a:rPr lang="en-US" dirty="0"/>
              <a:t> </a:t>
            </a:r>
            <a:r>
              <a:rPr lang="en-US" dirty="0" err="1"/>
              <a:t>mostovi</a:t>
            </a:r>
            <a:r>
              <a:rPr lang="sr-Latn-RS" dirty="0"/>
              <a:t> (engl.)</a:t>
            </a:r>
          </a:p>
          <a:p>
            <a:r>
              <a:rPr lang="en-US" dirty="0"/>
              <a:t>SRPS EN 1993-3:  Deo 3: </a:t>
            </a:r>
            <a:r>
              <a:rPr lang="en-US" dirty="0" err="1"/>
              <a:t>Tornjevi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jarboli</a:t>
            </a:r>
            <a:r>
              <a:rPr lang="en-US" dirty="0"/>
              <a:t> (3-1)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Dimnjaci</a:t>
            </a:r>
            <a:r>
              <a:rPr lang="en-US" dirty="0"/>
              <a:t>  (3-2)</a:t>
            </a:r>
            <a:r>
              <a:rPr lang="sr-Latn-RS" dirty="0"/>
              <a:t> – sve na engl.jeziku</a:t>
            </a:r>
          </a:p>
          <a:p>
            <a:r>
              <a:rPr lang="en-US" dirty="0"/>
              <a:t>SRPS EN 1993-4: Deo 4: </a:t>
            </a:r>
            <a:r>
              <a:rPr lang="en-US" dirty="0" err="1"/>
              <a:t>Silosi</a:t>
            </a:r>
            <a:r>
              <a:rPr lang="en-US" dirty="0"/>
              <a:t> (4-1), </a:t>
            </a:r>
            <a:r>
              <a:rPr lang="en-US" dirty="0" err="1"/>
              <a:t>Rezervoari</a:t>
            </a:r>
            <a:r>
              <a:rPr lang="en-US" dirty="0"/>
              <a:t> (4-2)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Cevovodi</a:t>
            </a:r>
            <a:r>
              <a:rPr lang="en-US" dirty="0"/>
              <a:t> (4-3)</a:t>
            </a:r>
            <a:r>
              <a:rPr lang="sr-Latn-RS" dirty="0"/>
              <a:t> – trenutno povučen, sve na engl.jeziku</a:t>
            </a:r>
          </a:p>
          <a:p>
            <a:r>
              <a:rPr lang="en-US" dirty="0"/>
              <a:t>SRPS EN 1993-5: Deo 5: </a:t>
            </a:r>
            <a:r>
              <a:rPr lang="en-US" dirty="0" err="1"/>
              <a:t>Šipovi</a:t>
            </a:r>
            <a:r>
              <a:rPr lang="sr-Latn-RS" dirty="0"/>
              <a:t> (engl.)</a:t>
            </a:r>
            <a:r>
              <a:rPr lang="en-US" dirty="0"/>
              <a:t> </a:t>
            </a:r>
            <a:endParaRPr lang="sr-Latn-RS" dirty="0"/>
          </a:p>
          <a:p>
            <a:r>
              <a:rPr lang="en-US" dirty="0"/>
              <a:t>SRPS EN 1993-6: Deo 6: </a:t>
            </a:r>
            <a:r>
              <a:rPr lang="en-US" dirty="0" err="1"/>
              <a:t>Nosači</a:t>
            </a:r>
            <a:r>
              <a:rPr lang="en-US" dirty="0"/>
              <a:t> </a:t>
            </a:r>
            <a:r>
              <a:rPr lang="en-US" dirty="0" err="1"/>
              <a:t>kranskih</a:t>
            </a:r>
            <a:r>
              <a:rPr lang="en-US" dirty="0"/>
              <a:t> </a:t>
            </a:r>
            <a:r>
              <a:rPr lang="en-US" dirty="0" err="1"/>
              <a:t>staza</a:t>
            </a:r>
            <a:r>
              <a:rPr lang="sr-Latn-RS" dirty="0"/>
              <a:t> (engl.)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693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4C7003-52AF-4D7D-8834-FE763B50F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467" y="1240076"/>
            <a:ext cx="3135086" cy="458452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SRPS EN 199</a:t>
            </a:r>
            <a:r>
              <a:rPr lang="sr-Latn-RS" dirty="0">
                <a:solidFill>
                  <a:srgbClr val="FFFFFF"/>
                </a:solidFill>
              </a:rPr>
              <a:t>4</a:t>
            </a:r>
            <a:r>
              <a:rPr lang="en-US" dirty="0">
                <a:solidFill>
                  <a:srgbClr val="FFFFFF"/>
                </a:solidFill>
              </a:rPr>
              <a:t>: </a:t>
            </a:r>
            <a:r>
              <a:rPr lang="sr-Latn-RS" dirty="0">
                <a:solidFill>
                  <a:srgbClr val="FFFFFF"/>
                </a:solidFill>
              </a:rPr>
              <a:t>Spregnute </a:t>
            </a:r>
            <a:r>
              <a:rPr lang="en-US" dirty="0" err="1">
                <a:solidFill>
                  <a:srgbClr val="FFFFFF"/>
                </a:solidFill>
              </a:rPr>
              <a:t>konstrukcije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sr-Latn-RS" dirty="0">
                <a:solidFill>
                  <a:srgbClr val="FFFFFF"/>
                </a:solidFill>
              </a:rPr>
              <a:t>od čelika i betona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F7038-9DD9-4AF6-B3F1-1CC9380BE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94" y="1240077"/>
            <a:ext cx="6034827" cy="4916465"/>
          </a:xfrm>
        </p:spPr>
        <p:txBody>
          <a:bodyPr anchor="t">
            <a:normAutofit/>
          </a:bodyPr>
          <a:lstStyle/>
          <a:p>
            <a:r>
              <a:rPr lang="en-US" dirty="0"/>
              <a:t>SRPS EN 199</a:t>
            </a:r>
            <a:r>
              <a:rPr lang="sr-Latn-RS" dirty="0"/>
              <a:t>4</a:t>
            </a:r>
            <a:r>
              <a:rPr lang="en-US" dirty="0"/>
              <a:t>-1:  Deo 1: </a:t>
            </a:r>
            <a:r>
              <a:rPr lang="en-US" dirty="0" err="1"/>
              <a:t>Opšta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sr-Latn-RS" dirty="0"/>
              <a:t> i pravila za zgrade </a:t>
            </a:r>
          </a:p>
          <a:p>
            <a:r>
              <a:rPr lang="en-US" dirty="0"/>
              <a:t>SRPS EN 199</a:t>
            </a:r>
            <a:r>
              <a:rPr lang="sr-Latn-RS" dirty="0"/>
              <a:t>4</a:t>
            </a:r>
            <a:r>
              <a:rPr lang="en-US" dirty="0"/>
              <a:t>-</a:t>
            </a:r>
            <a:r>
              <a:rPr lang="sr-Latn-RS" dirty="0"/>
              <a:t>1</a:t>
            </a:r>
            <a:r>
              <a:rPr lang="en-US" dirty="0"/>
              <a:t>:  Deo 2: </a:t>
            </a:r>
            <a:r>
              <a:rPr lang="sr-Latn-RS" dirty="0"/>
              <a:t>Projektovanje konstrukcija na dejstvo požara (engl.)</a:t>
            </a:r>
          </a:p>
          <a:p>
            <a:r>
              <a:rPr lang="en-US" dirty="0"/>
              <a:t>SRPS EN 199</a:t>
            </a:r>
            <a:r>
              <a:rPr lang="sr-Latn-RS" dirty="0"/>
              <a:t>4</a:t>
            </a:r>
            <a:r>
              <a:rPr lang="en-US" dirty="0"/>
              <a:t>-</a:t>
            </a:r>
            <a:r>
              <a:rPr lang="sr-Latn-RS" dirty="0"/>
              <a:t>2</a:t>
            </a:r>
            <a:r>
              <a:rPr lang="en-US" dirty="0"/>
              <a:t>:  </a:t>
            </a:r>
            <a:r>
              <a:rPr lang="sr-Latn-RS" dirty="0"/>
              <a:t>Opšta pravila i pravila za mostove (engl.)</a:t>
            </a:r>
          </a:p>
        </p:txBody>
      </p:sp>
    </p:spTree>
    <p:extLst>
      <p:ext uri="{BB962C8B-B14F-4D97-AF65-F5344CB8AC3E}">
        <p14:creationId xmlns:p14="http://schemas.microsoft.com/office/powerpoint/2010/main" val="1817384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DAB0FF-C97A-4B84-88FC-E07076E26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1240076"/>
            <a:ext cx="3316239" cy="458452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SRPS EN 199</a:t>
            </a:r>
            <a:r>
              <a:rPr lang="sr-Latn-RS" dirty="0">
                <a:solidFill>
                  <a:srgbClr val="FFFFFF"/>
                </a:solidFill>
              </a:rPr>
              <a:t>9</a:t>
            </a:r>
            <a:r>
              <a:rPr lang="en-US" dirty="0">
                <a:solidFill>
                  <a:srgbClr val="FFFFFF"/>
                </a:solidFill>
              </a:rPr>
              <a:t>: </a:t>
            </a:r>
            <a:r>
              <a:rPr lang="sr-Latn-RS" dirty="0">
                <a:solidFill>
                  <a:srgbClr val="FFFFFF"/>
                </a:solidFill>
              </a:rPr>
              <a:t>aluminijumske </a:t>
            </a:r>
            <a:r>
              <a:rPr lang="en-US" dirty="0" err="1">
                <a:solidFill>
                  <a:srgbClr val="FFFFFF"/>
                </a:solidFill>
              </a:rPr>
              <a:t>konstrukcije</a:t>
            </a:r>
            <a:r>
              <a:rPr lang="en-US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24D74-0DC3-408B-A5BB-591FEE5D4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94" y="1240077"/>
            <a:ext cx="6438028" cy="4916465"/>
          </a:xfrm>
        </p:spPr>
        <p:txBody>
          <a:bodyPr anchor="t">
            <a:normAutofit/>
          </a:bodyPr>
          <a:lstStyle/>
          <a:p>
            <a:r>
              <a:rPr lang="en-US" dirty="0"/>
              <a:t>SRPS EN 199</a:t>
            </a:r>
            <a:r>
              <a:rPr lang="sr-Latn-RS" dirty="0"/>
              <a:t>9</a:t>
            </a:r>
            <a:r>
              <a:rPr lang="en-US" dirty="0"/>
              <a:t>-1:  Deo 1: </a:t>
            </a:r>
            <a:r>
              <a:rPr lang="en-US" dirty="0" err="1"/>
              <a:t>Opšta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sr-Latn-RS" dirty="0"/>
              <a:t> (engl.)</a:t>
            </a:r>
          </a:p>
          <a:p>
            <a:r>
              <a:rPr lang="en-US" dirty="0"/>
              <a:t>SRPS EN 199</a:t>
            </a:r>
            <a:r>
              <a:rPr lang="sr-Latn-RS" dirty="0"/>
              <a:t>9</a:t>
            </a:r>
            <a:r>
              <a:rPr lang="en-US" dirty="0"/>
              <a:t>-</a:t>
            </a:r>
            <a:r>
              <a:rPr lang="sr-Latn-RS" dirty="0"/>
              <a:t>1</a:t>
            </a:r>
            <a:r>
              <a:rPr lang="en-US" dirty="0"/>
              <a:t>:  Deo 2: </a:t>
            </a:r>
            <a:r>
              <a:rPr lang="sr-Latn-RS" dirty="0"/>
              <a:t>Projektovanje konstrukcija na dejstvo požara (engl.)</a:t>
            </a:r>
          </a:p>
          <a:p>
            <a:r>
              <a:rPr lang="en-US" dirty="0"/>
              <a:t>SRPS EN 199</a:t>
            </a:r>
            <a:r>
              <a:rPr lang="sr-Latn-RS" dirty="0"/>
              <a:t>9</a:t>
            </a:r>
            <a:r>
              <a:rPr lang="en-US" dirty="0"/>
              <a:t>-</a:t>
            </a:r>
            <a:r>
              <a:rPr lang="sr-Latn-RS" dirty="0"/>
              <a:t>1</a:t>
            </a:r>
            <a:r>
              <a:rPr lang="en-US" dirty="0"/>
              <a:t>: Deo </a:t>
            </a:r>
            <a:r>
              <a:rPr lang="sr-Latn-RS" dirty="0"/>
              <a:t>3:</a:t>
            </a:r>
            <a:r>
              <a:rPr lang="en-US" dirty="0"/>
              <a:t> </a:t>
            </a:r>
            <a:r>
              <a:rPr lang="sr-Latn-RS" dirty="0"/>
              <a:t>Konstrukcije osetljive na zamor (engl.)</a:t>
            </a:r>
          </a:p>
          <a:p>
            <a:r>
              <a:rPr lang="en-US" dirty="0"/>
              <a:t>SRPS EN 199</a:t>
            </a:r>
            <a:r>
              <a:rPr lang="sr-Latn-RS" dirty="0"/>
              <a:t>9</a:t>
            </a:r>
            <a:r>
              <a:rPr lang="en-US" dirty="0"/>
              <a:t>-</a:t>
            </a:r>
            <a:r>
              <a:rPr lang="sr-Latn-RS" dirty="0"/>
              <a:t>1</a:t>
            </a:r>
            <a:r>
              <a:rPr lang="en-US" dirty="0"/>
              <a:t>: Deo </a:t>
            </a:r>
            <a:r>
              <a:rPr lang="sr-Latn-RS" dirty="0"/>
              <a:t>4: Hladno profilisani limovi za konstrukcije (engl.)</a:t>
            </a:r>
          </a:p>
          <a:p>
            <a:r>
              <a:rPr lang="en-US" dirty="0"/>
              <a:t>SRPS EN 199</a:t>
            </a:r>
            <a:r>
              <a:rPr lang="sr-Latn-RS" dirty="0"/>
              <a:t>9</a:t>
            </a:r>
            <a:r>
              <a:rPr lang="en-US" dirty="0"/>
              <a:t>-</a:t>
            </a:r>
            <a:r>
              <a:rPr lang="sr-Latn-RS" dirty="0"/>
              <a:t>1</a:t>
            </a:r>
            <a:r>
              <a:rPr lang="en-US" dirty="0"/>
              <a:t>: Deo </a:t>
            </a:r>
            <a:r>
              <a:rPr lang="sr-Latn-RS" dirty="0"/>
              <a:t>5: Ljuske (engl.)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938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4023D-0059-4FD6-8BE4-75445C58E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Drvene i zidane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sr-Latn-RS" dirty="0"/>
              <a:t>-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U250-</a:t>
            </a:r>
            <a:r>
              <a:rPr lang="sr-Latn-RS" dirty="0"/>
              <a:t>5,6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A754C-96A3-4D19-BA2A-EDDD5BC34E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SRPS EN 1995: </a:t>
            </a:r>
            <a:r>
              <a:rPr lang="en-US" dirty="0" err="1"/>
              <a:t>Projektovanje</a:t>
            </a:r>
            <a:r>
              <a:rPr lang="en-US" dirty="0"/>
              <a:t> </a:t>
            </a:r>
            <a:r>
              <a:rPr lang="en-US" dirty="0" err="1"/>
              <a:t>drvenih</a:t>
            </a:r>
            <a:r>
              <a:rPr lang="en-US" dirty="0"/>
              <a:t> </a:t>
            </a:r>
            <a:r>
              <a:rPr lang="en-US" dirty="0" err="1"/>
              <a:t>konstrukcija</a:t>
            </a:r>
            <a:r>
              <a:rPr lang="en-US" dirty="0"/>
              <a:t> </a:t>
            </a:r>
            <a:endParaRPr lang="sr-Latn-RS" dirty="0"/>
          </a:p>
          <a:p>
            <a:pPr marL="0" indent="0" algn="just">
              <a:buNone/>
            </a:pPr>
            <a:r>
              <a:rPr lang="sr-Latn-RS" dirty="0"/>
              <a:t>Opšta pravila i pravila za zgrade (srpski jezik), Projektovanje konstrukcija na dejstvo požara, Mostovi – usvojeni svi Nacionalni prilozi.</a:t>
            </a:r>
          </a:p>
          <a:p>
            <a:pPr marL="0" indent="0">
              <a:buNone/>
            </a:pPr>
            <a:r>
              <a:rPr lang="en-US" dirty="0"/>
              <a:t>SRPS EN 1996: </a:t>
            </a:r>
            <a:r>
              <a:rPr lang="en-US" dirty="0" err="1"/>
              <a:t>Projektovanje</a:t>
            </a:r>
            <a:r>
              <a:rPr lang="en-US" dirty="0"/>
              <a:t> </a:t>
            </a:r>
            <a:r>
              <a:rPr lang="en-US" dirty="0" err="1"/>
              <a:t>zidanih</a:t>
            </a:r>
            <a:r>
              <a:rPr lang="en-US" dirty="0"/>
              <a:t> </a:t>
            </a:r>
            <a:r>
              <a:rPr lang="en-US" dirty="0" err="1"/>
              <a:t>konstrukcija</a:t>
            </a:r>
            <a:r>
              <a:rPr lang="en-US" dirty="0"/>
              <a:t> </a:t>
            </a:r>
            <a:endParaRPr lang="sr-Latn-RS" dirty="0"/>
          </a:p>
          <a:p>
            <a:pPr marL="0" indent="0" algn="just">
              <a:buNone/>
            </a:pPr>
            <a:r>
              <a:rPr lang="sr-Latn-RS" dirty="0"/>
              <a:t>Opšta pravila za armirane i nearmirane zidane konstrukcije (srpski jezik), Projektovanje konstrukcija na dejstvo požara, </a:t>
            </a:r>
            <a:r>
              <a:rPr lang="en-US" dirty="0" err="1"/>
              <a:t>Razmatranja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projektovanja</a:t>
            </a:r>
            <a:r>
              <a:rPr lang="en-US" dirty="0"/>
              <a:t>,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materijala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izvođenje</a:t>
            </a:r>
            <a:r>
              <a:rPr lang="en-US" dirty="0"/>
              <a:t> </a:t>
            </a:r>
            <a:r>
              <a:rPr lang="en-US" dirty="0" err="1"/>
              <a:t>zidanih</a:t>
            </a:r>
            <a:r>
              <a:rPr lang="en-US" dirty="0"/>
              <a:t> </a:t>
            </a:r>
            <a:r>
              <a:rPr lang="en-US" dirty="0" err="1"/>
              <a:t>konstrukcija</a:t>
            </a:r>
            <a:r>
              <a:rPr lang="sr-Latn-RS" dirty="0"/>
              <a:t>, </a:t>
            </a:r>
            <a:r>
              <a:rPr lang="pl-PL" dirty="0"/>
              <a:t>Pojednostavljene metode proračuna za nearmirane zidane konstrukcije - </a:t>
            </a:r>
            <a:r>
              <a:rPr lang="sr-Latn-RS" dirty="0"/>
              <a:t>usvojeni svi Nacionalni prilozi.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876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3EE957-93ED-4FFE-870C-033900A13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Istorijat evrokodova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2165D-63B6-41B7-A5E3-16C65F9B9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sr-Latn-RS" sz="1700" dirty="0"/>
              <a:t>Decembra </a:t>
            </a:r>
            <a:r>
              <a:rPr lang="en-US" sz="1700" dirty="0"/>
              <a:t>1988. </a:t>
            </a:r>
            <a:r>
              <a:rPr lang="en-US" sz="1700" dirty="0" err="1"/>
              <a:t>godine</a:t>
            </a:r>
            <a:r>
              <a:rPr lang="en-US" sz="1700" dirty="0"/>
              <a:t> </a:t>
            </a:r>
            <a:r>
              <a:rPr lang="en-US" sz="1700" dirty="0" err="1"/>
              <a:t>Komisija</a:t>
            </a:r>
            <a:r>
              <a:rPr lang="en-US" sz="1700" dirty="0"/>
              <a:t> EU </a:t>
            </a:r>
            <a:r>
              <a:rPr lang="sr-Latn-RS" sz="1700" dirty="0"/>
              <a:t>je donela </a:t>
            </a:r>
            <a:r>
              <a:rPr lang="en-US" sz="1700" dirty="0" err="1"/>
              <a:t>zajedničku</a:t>
            </a:r>
            <a:r>
              <a:rPr lang="en-US" sz="1700" dirty="0"/>
              <a:t> </a:t>
            </a:r>
            <a:r>
              <a:rPr lang="en-US" sz="1700" dirty="0" err="1"/>
              <a:t>direktivu</a:t>
            </a:r>
            <a:r>
              <a:rPr lang="en-US" sz="1700" dirty="0"/>
              <a:t> 89/106/EEC (Construction Products Directive) </a:t>
            </a:r>
            <a:r>
              <a:rPr lang="en-US" sz="1700" dirty="0" err="1"/>
              <a:t>kojom</a:t>
            </a:r>
            <a:r>
              <a:rPr lang="en-US" sz="1700" dirty="0"/>
              <a:t> </a:t>
            </a:r>
            <a:r>
              <a:rPr lang="en-US" sz="1700" dirty="0" err="1"/>
              <a:t>su</a:t>
            </a:r>
            <a:r>
              <a:rPr lang="en-US" sz="1700" dirty="0"/>
              <a:t> </a:t>
            </a:r>
            <a:r>
              <a:rPr lang="en-US" sz="1700" dirty="0" err="1"/>
              <a:t>postavljeni</a:t>
            </a:r>
            <a:r>
              <a:rPr lang="en-US" sz="1700" dirty="0"/>
              <a:t> </a:t>
            </a:r>
            <a:r>
              <a:rPr lang="en-US" sz="1700" dirty="0" err="1"/>
              <a:t>osnovni</a:t>
            </a:r>
            <a:r>
              <a:rPr lang="en-US" sz="1700" dirty="0"/>
              <a:t> </a:t>
            </a:r>
            <a:r>
              <a:rPr lang="sr-Latn-RS" sz="1700" dirty="0"/>
              <a:t>zahtevi za </a:t>
            </a:r>
            <a:r>
              <a:rPr lang="en-US" sz="1700" dirty="0" err="1"/>
              <a:t>konstrukcije</a:t>
            </a:r>
            <a:r>
              <a:rPr lang="en-US" sz="1700" dirty="0"/>
              <a:t>:</a:t>
            </a:r>
          </a:p>
          <a:p>
            <a:pPr algn="just">
              <a:lnSpc>
                <a:spcPct val="110000"/>
              </a:lnSpc>
            </a:pPr>
            <a:r>
              <a:rPr lang="en-US" sz="1700" dirty="0"/>
              <a:t>“... </a:t>
            </a:r>
            <a:r>
              <a:rPr lang="en-US" sz="1700" dirty="0" err="1"/>
              <a:t>proizvodi</a:t>
            </a:r>
            <a:r>
              <a:rPr lang="en-US" sz="1700" dirty="0"/>
              <a:t> </a:t>
            </a:r>
            <a:r>
              <a:rPr lang="en-US" sz="1700" dirty="0" err="1"/>
              <a:t>moraju</a:t>
            </a:r>
            <a:r>
              <a:rPr lang="en-US" sz="1700" dirty="0"/>
              <a:t> </a:t>
            </a:r>
            <a:r>
              <a:rPr lang="en-US" sz="1700" dirty="0" err="1"/>
              <a:t>biti</a:t>
            </a:r>
            <a:r>
              <a:rPr lang="en-US" sz="1700" dirty="0"/>
              <a:t> </a:t>
            </a:r>
            <a:r>
              <a:rPr lang="en-US" sz="1700" dirty="0" err="1"/>
              <a:t>prilagođeni</a:t>
            </a:r>
            <a:r>
              <a:rPr lang="en-US" sz="1700" dirty="0"/>
              <a:t> za </a:t>
            </a:r>
            <a:r>
              <a:rPr lang="en-US" sz="1700" dirty="0" err="1"/>
              <a:t>konstrukcije</a:t>
            </a:r>
            <a:r>
              <a:rPr lang="en-US" sz="1700" dirty="0"/>
              <a:t>,... u </a:t>
            </a:r>
            <a:r>
              <a:rPr lang="en-US" sz="1700" dirty="0" err="1"/>
              <a:t>potpunosti</a:t>
            </a:r>
            <a:r>
              <a:rPr lang="en-US" sz="1700" dirty="0"/>
              <a:t> </a:t>
            </a:r>
            <a:r>
              <a:rPr lang="en-US" sz="1700" dirty="0" err="1"/>
              <a:t>namenjeni</a:t>
            </a:r>
            <a:r>
              <a:rPr lang="en-US" sz="1700" dirty="0"/>
              <a:t> </a:t>
            </a:r>
            <a:r>
              <a:rPr lang="en-US" sz="1700" dirty="0" err="1"/>
              <a:t>svrsi</a:t>
            </a:r>
            <a:r>
              <a:rPr lang="en-US" sz="1700" dirty="0"/>
              <a:t> </a:t>
            </a:r>
            <a:r>
              <a:rPr lang="en-US" sz="1700" dirty="0" err="1"/>
              <a:t>građenja</a:t>
            </a:r>
            <a:r>
              <a:rPr lang="en-US" sz="1700" dirty="0"/>
              <a:t>... za </a:t>
            </a:r>
            <a:r>
              <a:rPr lang="en-US" sz="1700" dirty="0" err="1"/>
              <a:t>zadovoljenje</a:t>
            </a:r>
            <a:r>
              <a:rPr lang="en-US" sz="1700" dirty="0"/>
              <a:t> </a:t>
            </a:r>
            <a:r>
              <a:rPr lang="en-US" sz="1700" dirty="0" err="1"/>
              <a:t>sledećih</a:t>
            </a:r>
            <a:r>
              <a:rPr lang="en-US" sz="1700" dirty="0"/>
              <a:t> </a:t>
            </a:r>
            <a:r>
              <a:rPr lang="en-US" sz="1700" dirty="0" err="1"/>
              <a:t>osnovnih</a:t>
            </a:r>
            <a:r>
              <a:rPr lang="en-US" sz="1700" dirty="0"/>
              <a:t> </a:t>
            </a:r>
            <a:r>
              <a:rPr lang="en-US" sz="1700" dirty="0" err="1"/>
              <a:t>zahteva</a:t>
            </a:r>
            <a:r>
              <a:rPr lang="en-US" sz="1700" dirty="0"/>
              <a:t>... u </a:t>
            </a:r>
            <a:r>
              <a:rPr lang="en-US" sz="1700" dirty="0" err="1"/>
              <a:t>razumnom</a:t>
            </a:r>
            <a:r>
              <a:rPr lang="en-US" sz="1700" dirty="0"/>
              <a:t> </a:t>
            </a:r>
            <a:r>
              <a:rPr lang="en-US" sz="1700" dirty="0" err="1"/>
              <a:t>ekonomskom</a:t>
            </a:r>
            <a:r>
              <a:rPr lang="en-US" sz="1700" dirty="0"/>
              <a:t> </a:t>
            </a:r>
            <a:r>
              <a:rPr lang="en-US" sz="1700" dirty="0" err="1"/>
              <a:t>veku</a:t>
            </a:r>
            <a:r>
              <a:rPr lang="en-US" sz="1700" dirty="0"/>
              <a:t> </a:t>
            </a:r>
            <a:r>
              <a:rPr lang="en-US" sz="1700" dirty="0" err="1"/>
              <a:t>trajanja</a:t>
            </a:r>
            <a:r>
              <a:rPr lang="en-US" sz="1700" dirty="0"/>
              <a:t> </a:t>
            </a:r>
            <a:r>
              <a:rPr lang="en-US" sz="1700" dirty="0" err="1"/>
              <a:t>konstrukcije</a:t>
            </a:r>
            <a:r>
              <a:rPr lang="en-US" sz="1700" dirty="0"/>
              <a:t>: </a:t>
            </a:r>
            <a:endParaRPr lang="sr-Latn-RS" sz="1700" dirty="0"/>
          </a:p>
          <a:p>
            <a:pPr>
              <a:lnSpc>
                <a:spcPct val="110000"/>
              </a:lnSpc>
            </a:pPr>
            <a:r>
              <a:rPr lang="en-US" sz="1700" dirty="0" err="1"/>
              <a:t>Mehanička</a:t>
            </a:r>
            <a:r>
              <a:rPr lang="en-US" sz="1700" dirty="0"/>
              <a:t> </a:t>
            </a:r>
            <a:r>
              <a:rPr lang="en-US" sz="1700" dirty="0" err="1"/>
              <a:t>otpornost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stabilnost</a:t>
            </a:r>
            <a:r>
              <a:rPr lang="en-US" sz="1700" dirty="0"/>
              <a:t>, </a:t>
            </a:r>
            <a:endParaRPr lang="sr-Latn-RS" sz="1700" dirty="0"/>
          </a:p>
          <a:p>
            <a:pPr>
              <a:lnSpc>
                <a:spcPct val="110000"/>
              </a:lnSpc>
            </a:pPr>
            <a:r>
              <a:rPr lang="en-US" sz="1700" dirty="0" err="1"/>
              <a:t>Sigurnost</a:t>
            </a:r>
            <a:r>
              <a:rPr lang="en-US" sz="1700" dirty="0"/>
              <a:t> u </a:t>
            </a:r>
            <a:r>
              <a:rPr lang="en-US" sz="1700" dirty="0" err="1"/>
              <a:t>slučaju</a:t>
            </a:r>
            <a:r>
              <a:rPr lang="en-US" sz="1700" dirty="0"/>
              <a:t> </a:t>
            </a:r>
            <a:r>
              <a:rPr lang="en-US" sz="1700" dirty="0" err="1"/>
              <a:t>požara</a:t>
            </a:r>
            <a:r>
              <a:rPr lang="en-US" sz="1700" dirty="0"/>
              <a:t>, </a:t>
            </a:r>
            <a:endParaRPr lang="sr-Latn-RS" sz="1700" dirty="0"/>
          </a:p>
          <a:p>
            <a:pPr>
              <a:lnSpc>
                <a:spcPct val="110000"/>
              </a:lnSpc>
            </a:pPr>
            <a:r>
              <a:rPr lang="en-US" sz="1700" dirty="0" err="1"/>
              <a:t>Zadovoljenje</a:t>
            </a:r>
            <a:r>
              <a:rPr lang="en-US" sz="1700" dirty="0"/>
              <a:t> hi</a:t>
            </a:r>
            <a:r>
              <a:rPr lang="sr-Latn-RS" sz="1700" dirty="0"/>
              <a:t>gi</a:t>
            </a:r>
            <a:r>
              <a:rPr lang="en-US" sz="1700" dirty="0" err="1"/>
              <a:t>jenskih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zdrastvenih</a:t>
            </a:r>
            <a:r>
              <a:rPr lang="en-US" sz="1700" dirty="0"/>
              <a:t> u</a:t>
            </a:r>
            <a:r>
              <a:rPr lang="sr-Latn-RS" sz="1700" dirty="0"/>
              <a:t>slova</a:t>
            </a:r>
            <a:r>
              <a:rPr lang="en-US" sz="1700" dirty="0"/>
              <a:t> </a:t>
            </a:r>
            <a:r>
              <a:rPr lang="sr-Latn-RS" sz="1700" dirty="0"/>
              <a:t>kao i </a:t>
            </a:r>
            <a:r>
              <a:rPr lang="en-US" sz="1700" dirty="0" err="1"/>
              <a:t>zaštita</a:t>
            </a:r>
            <a:r>
              <a:rPr lang="en-US" sz="1700" dirty="0"/>
              <a:t> </a:t>
            </a:r>
            <a:r>
              <a:rPr lang="sr-Latn-RS" sz="1700" dirty="0"/>
              <a:t>životne sredine</a:t>
            </a:r>
            <a:r>
              <a:rPr lang="en-US" sz="1700" dirty="0"/>
              <a:t>, </a:t>
            </a:r>
            <a:endParaRPr lang="sr-Latn-RS" sz="1700" dirty="0"/>
          </a:p>
          <a:p>
            <a:pPr>
              <a:lnSpc>
                <a:spcPct val="110000"/>
              </a:lnSpc>
            </a:pPr>
            <a:r>
              <a:rPr lang="en-US" sz="1700" dirty="0" err="1"/>
              <a:t>Sigurnost</a:t>
            </a:r>
            <a:r>
              <a:rPr lang="en-US" sz="1700" dirty="0"/>
              <a:t> u </a:t>
            </a:r>
            <a:r>
              <a:rPr lang="en-US" sz="1700" dirty="0" err="1"/>
              <a:t>koriš</a:t>
            </a:r>
            <a:r>
              <a:rPr lang="sr-Latn-RS" sz="1700" dirty="0"/>
              <a:t>ć</a:t>
            </a:r>
            <a:r>
              <a:rPr lang="en-US" sz="1700" dirty="0" err="1"/>
              <a:t>enju</a:t>
            </a:r>
            <a:r>
              <a:rPr lang="en-US" sz="1700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217334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81FE0-17F8-4F74-AB23-9732A72AA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Geotehnika</a:t>
            </a:r>
            <a:r>
              <a:rPr lang="en-US" dirty="0"/>
              <a:t> - </a:t>
            </a:r>
            <a:r>
              <a:rPr lang="en-US" dirty="0" err="1"/>
              <a:t>Komisija</a:t>
            </a:r>
            <a:r>
              <a:rPr lang="en-US" dirty="0"/>
              <a:t> U250-7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73E18-9062-4312-8D7E-5A0BF85FA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SRPS EN 199</a:t>
            </a:r>
            <a:r>
              <a:rPr lang="sr-Latn-RS" dirty="0"/>
              <a:t>7</a:t>
            </a:r>
            <a:r>
              <a:rPr lang="en-US" dirty="0"/>
              <a:t>: </a:t>
            </a:r>
            <a:r>
              <a:rPr lang="sr-Latn-RS" dirty="0"/>
              <a:t>Geotehničko projektovanje</a:t>
            </a:r>
          </a:p>
          <a:p>
            <a:pPr marL="0" indent="0">
              <a:buNone/>
            </a:pPr>
            <a:r>
              <a:rPr lang="sr-Latn-RS" dirty="0"/>
              <a:t>Deo 1: </a:t>
            </a:r>
            <a:r>
              <a:rPr lang="en-US" dirty="0" err="1"/>
              <a:t>Opšta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sr-Latn-RS" dirty="0"/>
              <a:t> (srpski jezik) </a:t>
            </a:r>
          </a:p>
          <a:p>
            <a:pPr marL="0" indent="0">
              <a:buNone/>
            </a:pPr>
            <a:r>
              <a:rPr lang="sr-Latn-RS" dirty="0"/>
              <a:t>Deo 2: </a:t>
            </a:r>
            <a:r>
              <a:rPr lang="en-US" dirty="0" err="1"/>
              <a:t>Istraživanje</a:t>
            </a:r>
            <a:r>
              <a:rPr lang="en-US" dirty="0"/>
              <a:t> </a:t>
            </a:r>
            <a:r>
              <a:rPr lang="en-US" dirty="0" err="1"/>
              <a:t>tla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ispitivanje</a:t>
            </a: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24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30AB9-77EC-4332-AD18-EC98BBAB9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Sadržaj evrokoda 7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1A9D6F7-1915-48F6-8EA9-21C4508A0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411550"/>
            <a:ext cx="6130003" cy="4486329"/>
          </a:xfrm>
        </p:spPr>
        <p:txBody>
          <a:bodyPr anchor="ctr"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lang="en-US" sz="1700" dirty="0"/>
              <a:t>E</a:t>
            </a:r>
            <a:r>
              <a:rPr lang="sr-Latn-RS" sz="1700" dirty="0"/>
              <a:t>v</a:t>
            </a:r>
            <a:r>
              <a:rPr lang="en-US" sz="1700" dirty="0" err="1"/>
              <a:t>rokod</a:t>
            </a:r>
            <a:r>
              <a:rPr lang="sr-Latn-RS" sz="1700" dirty="0"/>
              <a:t> </a:t>
            </a:r>
            <a:r>
              <a:rPr lang="en-US" sz="1700" dirty="0"/>
              <a:t>7, </a:t>
            </a:r>
            <a:r>
              <a:rPr lang="en-US" sz="1700" dirty="0" err="1"/>
              <a:t>službenog</a:t>
            </a:r>
            <a:r>
              <a:rPr lang="en-US" sz="1700" dirty="0"/>
              <a:t> </a:t>
            </a:r>
            <a:r>
              <a:rPr lang="en-US" sz="1700" dirty="0" err="1"/>
              <a:t>naziva</a:t>
            </a:r>
            <a:r>
              <a:rPr lang="sr-Latn-RS" sz="1700" dirty="0"/>
              <a:t> SRPS</a:t>
            </a:r>
            <a:r>
              <a:rPr lang="en-US" sz="1700" dirty="0"/>
              <a:t> EN 1997-1, </a:t>
            </a:r>
            <a:r>
              <a:rPr lang="sr-Latn-RS" sz="1700" dirty="0"/>
              <a:t>SRPS</a:t>
            </a:r>
            <a:r>
              <a:rPr lang="en-US" sz="1700" dirty="0"/>
              <a:t> EN 1997-2 </a:t>
            </a:r>
            <a:r>
              <a:rPr lang="sr-Latn-RS" sz="1700" dirty="0"/>
              <a:t>se </a:t>
            </a:r>
            <a:r>
              <a:rPr lang="en-US" sz="1700" dirty="0" err="1"/>
              <a:t>sastoji</a:t>
            </a:r>
            <a:r>
              <a:rPr lang="en-US" sz="1700" dirty="0"/>
              <a:t> se </a:t>
            </a:r>
            <a:r>
              <a:rPr lang="en-US" sz="1700" dirty="0" err="1"/>
              <a:t>iz</a:t>
            </a:r>
            <a:r>
              <a:rPr lang="en-US" sz="1700" dirty="0"/>
              <a:t> </a:t>
            </a:r>
            <a:r>
              <a:rPr lang="en-US" sz="1700" dirty="0" err="1"/>
              <a:t>dva</a:t>
            </a:r>
            <a:r>
              <a:rPr lang="en-US" sz="1700" dirty="0"/>
              <a:t> </a:t>
            </a:r>
            <a:r>
              <a:rPr lang="en-US" sz="1700" dirty="0" err="1"/>
              <a:t>dela</a:t>
            </a:r>
            <a:r>
              <a:rPr lang="en-US" sz="1700" dirty="0"/>
              <a:t>: </a:t>
            </a:r>
            <a:r>
              <a:rPr lang="sr-Latn-RS" sz="1700" dirty="0"/>
              <a:t>SRPS</a:t>
            </a:r>
            <a:r>
              <a:rPr lang="en-US" sz="1700" dirty="0"/>
              <a:t> EN 1997-1 </a:t>
            </a:r>
            <a:r>
              <a:rPr lang="en-US" sz="1700" dirty="0" err="1"/>
              <a:t>Geotehničko</a:t>
            </a:r>
            <a:r>
              <a:rPr lang="en-US" sz="1700" dirty="0"/>
              <a:t> </a:t>
            </a:r>
            <a:r>
              <a:rPr lang="en-US" sz="1700" dirty="0" err="1"/>
              <a:t>projekt</a:t>
            </a:r>
            <a:r>
              <a:rPr lang="sr-Latn-RS" sz="1700" dirty="0"/>
              <a:t>ova</a:t>
            </a:r>
            <a:r>
              <a:rPr lang="en-US" sz="1700" dirty="0" err="1"/>
              <a:t>nje</a:t>
            </a:r>
            <a:r>
              <a:rPr lang="en-US" sz="1700" dirty="0"/>
              <a:t> –D</a:t>
            </a:r>
            <a:r>
              <a:rPr lang="sr-Latn-RS" sz="1700" dirty="0"/>
              <a:t>e</a:t>
            </a:r>
            <a:r>
              <a:rPr lang="en-US" sz="1700" dirty="0"/>
              <a:t>o 1: Op</a:t>
            </a:r>
            <a:r>
              <a:rPr lang="sr-Latn-RS" sz="1700" dirty="0"/>
              <a:t>šta</a:t>
            </a:r>
            <a:r>
              <a:rPr lang="en-US" sz="1700" dirty="0"/>
              <a:t> </a:t>
            </a:r>
            <a:r>
              <a:rPr lang="en-US" sz="1700" dirty="0" err="1"/>
              <a:t>pravila</a:t>
            </a:r>
            <a:r>
              <a:rPr lang="sr-Latn-RS" sz="1700" dirty="0"/>
              <a:t> i SRPS</a:t>
            </a:r>
            <a:r>
              <a:rPr lang="en-US" sz="1700" dirty="0"/>
              <a:t> EN 1997-2 </a:t>
            </a:r>
            <a:r>
              <a:rPr lang="en-US" sz="1700" dirty="0" err="1"/>
              <a:t>Geotehničko</a:t>
            </a:r>
            <a:r>
              <a:rPr lang="en-US" sz="1700" dirty="0"/>
              <a:t> </a:t>
            </a:r>
            <a:r>
              <a:rPr lang="en-US" sz="1700" dirty="0" err="1"/>
              <a:t>projekt</a:t>
            </a:r>
            <a:r>
              <a:rPr lang="sr-Latn-RS" sz="1700" dirty="0"/>
              <a:t>ovanje</a:t>
            </a:r>
            <a:r>
              <a:rPr lang="en-US" sz="1700" dirty="0"/>
              <a:t> –D</a:t>
            </a:r>
            <a:r>
              <a:rPr lang="sr-Latn-RS" sz="1700" dirty="0"/>
              <a:t>e</a:t>
            </a:r>
            <a:r>
              <a:rPr lang="en-US" sz="1700" dirty="0"/>
              <a:t>o 2: </a:t>
            </a:r>
            <a:r>
              <a:rPr lang="en-US" sz="1700" dirty="0" err="1"/>
              <a:t>Istraživanje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ispitivanje</a:t>
            </a:r>
            <a:r>
              <a:rPr lang="en-US" sz="1700" dirty="0"/>
              <a:t> </a:t>
            </a:r>
            <a:r>
              <a:rPr lang="en-US" sz="1700" dirty="0" err="1"/>
              <a:t>temeljnog</a:t>
            </a:r>
            <a:r>
              <a:rPr lang="en-US" sz="1700" dirty="0"/>
              <a:t> </a:t>
            </a:r>
            <a:r>
              <a:rPr lang="en-US" sz="1700" dirty="0" err="1"/>
              <a:t>tla</a:t>
            </a:r>
            <a:r>
              <a:rPr lang="sr-Latn-RS" sz="1700" dirty="0"/>
              <a:t>.</a:t>
            </a:r>
            <a:r>
              <a:rPr lang="en-US" sz="1700" dirty="0"/>
              <a:t> </a:t>
            </a:r>
          </a:p>
          <a:p>
            <a:pPr algn="just">
              <a:lnSpc>
                <a:spcPct val="110000"/>
              </a:lnSpc>
            </a:pPr>
            <a:r>
              <a:rPr lang="en-US" sz="1700" dirty="0"/>
              <a:t>Kao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drugi</a:t>
            </a:r>
            <a:r>
              <a:rPr lang="en-US" sz="1700" dirty="0"/>
              <a:t> e</a:t>
            </a:r>
            <a:r>
              <a:rPr lang="sr-Latn-RS" sz="1700" dirty="0"/>
              <a:t>v</a:t>
            </a:r>
            <a:r>
              <a:rPr lang="en-US" sz="1700" dirty="0" err="1"/>
              <a:t>rokodovi</a:t>
            </a:r>
            <a:r>
              <a:rPr lang="en-US" sz="1700" dirty="0"/>
              <a:t>, EC7 se </a:t>
            </a:r>
            <a:r>
              <a:rPr lang="en-US" sz="1700" dirty="0" err="1"/>
              <a:t>oslanja</a:t>
            </a:r>
            <a:r>
              <a:rPr lang="en-US" sz="1700" dirty="0"/>
              <a:t> </a:t>
            </a:r>
            <a:r>
              <a:rPr lang="en-US" sz="1700" dirty="0" err="1"/>
              <a:t>na</a:t>
            </a:r>
            <a:r>
              <a:rPr lang="en-US" sz="1700" dirty="0"/>
              <a:t> </a:t>
            </a:r>
            <a:r>
              <a:rPr lang="en-US" sz="1700" dirty="0" err="1"/>
              <a:t>niz</a:t>
            </a:r>
            <a:r>
              <a:rPr lang="en-US" sz="1700" dirty="0"/>
              <a:t> </a:t>
            </a:r>
            <a:r>
              <a:rPr lang="en-US" sz="1700" dirty="0" err="1"/>
              <a:t>pratećih</a:t>
            </a:r>
            <a:r>
              <a:rPr lang="en-US" sz="1700" dirty="0"/>
              <a:t> </a:t>
            </a:r>
            <a:r>
              <a:rPr lang="en-US" sz="1700" dirty="0" err="1"/>
              <a:t>normi</a:t>
            </a:r>
            <a:r>
              <a:rPr lang="en-US" sz="1700" dirty="0"/>
              <a:t>. To </a:t>
            </a:r>
            <a:r>
              <a:rPr lang="en-US" sz="1700" dirty="0" err="1"/>
              <a:t>su</a:t>
            </a:r>
            <a:r>
              <a:rPr lang="sr-Latn-RS" sz="1700" dirty="0"/>
              <a:t> </a:t>
            </a:r>
            <a:r>
              <a:rPr lang="en-US" sz="1700" dirty="0" err="1"/>
              <a:t>norme</a:t>
            </a:r>
            <a:r>
              <a:rPr lang="en-US" sz="1700" dirty="0"/>
              <a:t> za </a:t>
            </a:r>
            <a:r>
              <a:rPr lang="en-US" sz="1700" dirty="0" err="1"/>
              <a:t>izvođenje</a:t>
            </a:r>
            <a:r>
              <a:rPr lang="en-US" sz="1700" dirty="0"/>
              <a:t> </a:t>
            </a:r>
            <a:r>
              <a:rPr lang="en-US" sz="1700" dirty="0" err="1"/>
              <a:t>posebnih</a:t>
            </a:r>
            <a:r>
              <a:rPr lang="en-US" sz="1700" dirty="0"/>
              <a:t> </a:t>
            </a:r>
            <a:r>
              <a:rPr lang="en-US" sz="1700" dirty="0" err="1"/>
              <a:t>geotehničkih</a:t>
            </a:r>
            <a:r>
              <a:rPr lang="en-US" sz="1700" dirty="0"/>
              <a:t> </a:t>
            </a:r>
            <a:r>
              <a:rPr lang="en-US" sz="1700" dirty="0" err="1"/>
              <a:t>radova</a:t>
            </a:r>
            <a:r>
              <a:rPr lang="en-US" sz="1700" dirty="0"/>
              <a:t>, </a:t>
            </a:r>
            <a:r>
              <a:rPr lang="sr-Latn-RS" sz="1700" dirty="0"/>
              <a:t>poput:</a:t>
            </a:r>
            <a:endParaRPr lang="en-US" sz="1700" dirty="0"/>
          </a:p>
          <a:p>
            <a:pPr>
              <a:lnSpc>
                <a:spcPct val="110000"/>
              </a:lnSpc>
            </a:pPr>
            <a:r>
              <a:rPr lang="en-US" sz="1700" dirty="0"/>
              <a:t>EN 1536:</a:t>
            </a:r>
            <a:r>
              <a:rPr lang="sr-Latn-RS" sz="1700" dirty="0"/>
              <a:t>2011</a:t>
            </a:r>
            <a:r>
              <a:rPr lang="en-US" sz="1700" dirty="0"/>
              <a:t> </a:t>
            </a:r>
            <a:r>
              <a:rPr lang="en-US" sz="1700" dirty="0" err="1"/>
              <a:t>Bušeni</a:t>
            </a:r>
            <a:r>
              <a:rPr lang="en-US" sz="1700" dirty="0"/>
              <a:t> </a:t>
            </a:r>
            <a:r>
              <a:rPr lang="sr-Latn-RS" sz="1700" dirty="0"/>
              <a:t>šipovi</a:t>
            </a:r>
          </a:p>
          <a:p>
            <a:pPr>
              <a:lnSpc>
                <a:spcPct val="110000"/>
              </a:lnSpc>
            </a:pPr>
            <a:r>
              <a:rPr lang="en-US" sz="1700" dirty="0"/>
              <a:t>EN 1537:</a:t>
            </a:r>
            <a:r>
              <a:rPr lang="sr-Latn-RS" sz="1700" dirty="0"/>
              <a:t>2011</a:t>
            </a:r>
            <a:r>
              <a:rPr lang="en-US" sz="1700" dirty="0"/>
              <a:t> </a:t>
            </a:r>
            <a:r>
              <a:rPr lang="sr-Latn-RS" sz="1700" dirty="0"/>
              <a:t>Ankeri,</a:t>
            </a:r>
          </a:p>
          <a:p>
            <a:pPr>
              <a:lnSpc>
                <a:spcPct val="110000"/>
              </a:lnSpc>
            </a:pPr>
            <a:r>
              <a:rPr lang="en-US" sz="1700" dirty="0"/>
              <a:t>EN 12063:</a:t>
            </a:r>
            <a:r>
              <a:rPr lang="sr-Latn-RS" sz="1700" dirty="0"/>
              <a:t>2011</a:t>
            </a:r>
            <a:r>
              <a:rPr lang="en-US" sz="1700" dirty="0"/>
              <a:t> </a:t>
            </a:r>
            <a:r>
              <a:rPr lang="en-US" sz="1700" dirty="0" err="1"/>
              <a:t>Priboji</a:t>
            </a:r>
            <a:endParaRPr lang="sr-Latn-RS" sz="1700" dirty="0"/>
          </a:p>
          <a:p>
            <a:pPr>
              <a:lnSpc>
                <a:spcPct val="110000"/>
              </a:lnSpc>
            </a:pPr>
            <a:r>
              <a:rPr lang="en-US" sz="1700" dirty="0"/>
              <a:t>EN 12699:20</a:t>
            </a:r>
            <a:r>
              <a:rPr lang="sr-Latn-RS" sz="1700" dirty="0"/>
              <a:t>15</a:t>
            </a:r>
            <a:r>
              <a:rPr lang="en-US" sz="1700" dirty="0"/>
              <a:t>  </a:t>
            </a:r>
            <a:r>
              <a:rPr lang="en-US" sz="1700" dirty="0" err="1"/>
              <a:t>Šipovi</a:t>
            </a:r>
            <a:r>
              <a:rPr lang="en-US" sz="1700" dirty="0"/>
              <a:t> </a:t>
            </a:r>
            <a:r>
              <a:rPr lang="en-US" sz="1700" dirty="0" err="1"/>
              <a:t>izvedeni</a:t>
            </a:r>
            <a:r>
              <a:rPr lang="en-US" sz="1700" dirty="0"/>
              <a:t> </a:t>
            </a:r>
            <a:r>
              <a:rPr lang="en-US" sz="1700" dirty="0" err="1"/>
              <a:t>zbijanjem</a:t>
            </a:r>
            <a:r>
              <a:rPr lang="en-US" sz="1700" dirty="0"/>
              <a:t> </a:t>
            </a:r>
            <a:r>
              <a:rPr lang="en-US" sz="1700" dirty="0" err="1"/>
              <a:t>okolnog</a:t>
            </a:r>
            <a:r>
              <a:rPr lang="en-US" sz="1700" dirty="0"/>
              <a:t> </a:t>
            </a:r>
            <a:r>
              <a:rPr lang="en-US" sz="1700" dirty="0" err="1"/>
              <a:t>tla</a:t>
            </a:r>
            <a:r>
              <a:rPr lang="sr-Latn-RS" sz="1700" dirty="0"/>
              <a:t>,</a:t>
            </a:r>
          </a:p>
          <a:p>
            <a:pPr>
              <a:lnSpc>
                <a:spcPct val="110000"/>
              </a:lnSpc>
            </a:pPr>
            <a:r>
              <a:rPr lang="en-US" sz="1700" dirty="0"/>
              <a:t>EN 14199</a:t>
            </a:r>
            <a:r>
              <a:rPr lang="sr-Latn-RS" sz="1700" dirty="0"/>
              <a:t>:2015</a:t>
            </a:r>
            <a:r>
              <a:rPr lang="en-US" sz="1700" dirty="0"/>
              <a:t> </a:t>
            </a:r>
            <a:r>
              <a:rPr lang="en-US" sz="1700" dirty="0" err="1"/>
              <a:t>Mikro</a:t>
            </a:r>
            <a:r>
              <a:rPr lang="sr-Latn-RS" sz="1700" dirty="0"/>
              <a:t>šipov</a:t>
            </a:r>
            <a:r>
              <a:rPr lang="en-US" sz="1700" dirty="0" err="1"/>
              <a:t>i</a:t>
            </a:r>
            <a:endParaRPr lang="sr-Latn-RS" sz="1700" dirty="0"/>
          </a:p>
          <a:p>
            <a:pPr>
              <a:lnSpc>
                <a:spcPct val="110000"/>
              </a:lnSpc>
            </a:pPr>
            <a:r>
              <a:rPr lang="en-US" sz="1700" dirty="0"/>
              <a:t>EN-ISO 13793:200</a:t>
            </a:r>
            <a:r>
              <a:rPr lang="sr-Latn-RS" sz="1700" dirty="0"/>
              <a:t>8 </a:t>
            </a:r>
            <a:r>
              <a:rPr lang="en-US" sz="1700" dirty="0" err="1"/>
              <a:t>Toplotne</a:t>
            </a:r>
            <a:r>
              <a:rPr lang="en-US" sz="1700" dirty="0"/>
              <a:t> </a:t>
            </a:r>
            <a:r>
              <a:rPr lang="en-US" sz="1700" dirty="0" err="1"/>
              <a:t>performanse</a:t>
            </a:r>
            <a:r>
              <a:rPr lang="en-US" sz="1700" dirty="0"/>
              <a:t> </a:t>
            </a:r>
            <a:r>
              <a:rPr lang="en-US" sz="1700" dirty="0" err="1"/>
              <a:t>zgrada</a:t>
            </a:r>
            <a:r>
              <a:rPr lang="en-US" sz="1700" dirty="0"/>
              <a:t> - </a:t>
            </a:r>
            <a:r>
              <a:rPr lang="en-US" sz="1700" dirty="0" err="1"/>
              <a:t>Toplotno</a:t>
            </a:r>
            <a:r>
              <a:rPr lang="en-US" sz="1700" dirty="0"/>
              <a:t> </a:t>
            </a:r>
            <a:r>
              <a:rPr lang="en-US" sz="1700" dirty="0" err="1"/>
              <a:t>projektovanje</a:t>
            </a:r>
            <a:r>
              <a:rPr lang="en-US" sz="1700" dirty="0"/>
              <a:t> </a:t>
            </a:r>
            <a:r>
              <a:rPr lang="en-US" sz="1700" dirty="0" err="1"/>
              <a:t>temelja</a:t>
            </a:r>
            <a:r>
              <a:rPr lang="en-US" sz="1700" dirty="0"/>
              <a:t> u </a:t>
            </a:r>
            <a:r>
              <a:rPr lang="en-US" sz="1700" dirty="0" err="1"/>
              <a:t>cilju</a:t>
            </a:r>
            <a:r>
              <a:rPr lang="en-US" sz="1700" dirty="0"/>
              <a:t> </a:t>
            </a:r>
            <a:r>
              <a:rPr lang="en-US" sz="1700" dirty="0" err="1"/>
              <a:t>sprečavanja</a:t>
            </a:r>
            <a:r>
              <a:rPr lang="en-US" sz="1700" dirty="0"/>
              <a:t> </a:t>
            </a:r>
            <a:r>
              <a:rPr lang="en-US" sz="1700" dirty="0" err="1"/>
              <a:t>mržnjenja</a:t>
            </a:r>
            <a:endParaRPr lang="en-US" sz="1700" dirty="0"/>
          </a:p>
          <a:p>
            <a:pPr>
              <a:lnSpc>
                <a:spcPct val="110000"/>
              </a:lnSpc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356064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3CD966-DA7A-412D-9F1A-368AE9EC9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Sadržaj evrokoda 7 – deo I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C0600-D8D8-4FD2-99B7-BA98AFBBD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559837"/>
            <a:ext cx="6130003" cy="5617028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sr-Latn-RS" sz="1700" u="sng" dirty="0"/>
              <a:t>SRPS</a:t>
            </a:r>
            <a:r>
              <a:rPr lang="en-US" sz="1700" u="sng" dirty="0"/>
              <a:t> EN 1997-1</a:t>
            </a:r>
            <a:r>
              <a:rPr lang="sr-Latn-RS" sz="1700" u="sng" dirty="0"/>
              <a:t> </a:t>
            </a:r>
            <a:r>
              <a:rPr lang="en-US" sz="1700" u="sng" dirty="0" err="1"/>
              <a:t>Geotehničko</a:t>
            </a:r>
            <a:r>
              <a:rPr lang="en-US" sz="1700" u="sng" dirty="0"/>
              <a:t> </a:t>
            </a:r>
            <a:r>
              <a:rPr lang="en-US" sz="1700" u="sng" dirty="0" err="1"/>
              <a:t>projekt</a:t>
            </a:r>
            <a:r>
              <a:rPr lang="sr-Latn-RS" sz="1700" u="sng" dirty="0"/>
              <a:t>ovanje</a:t>
            </a:r>
            <a:r>
              <a:rPr lang="en-US" sz="1700" u="sng" dirty="0"/>
              <a:t> –D</a:t>
            </a:r>
            <a:r>
              <a:rPr lang="sr-Latn-RS" sz="1700" u="sng" dirty="0"/>
              <a:t>eo</a:t>
            </a:r>
            <a:r>
              <a:rPr lang="en-US" sz="1700" u="sng" dirty="0"/>
              <a:t> 1:</a:t>
            </a:r>
            <a:r>
              <a:rPr lang="sr-Latn-RS" sz="1700" u="sng" dirty="0"/>
              <a:t> </a:t>
            </a:r>
            <a:r>
              <a:rPr lang="en-US" sz="1700" u="sng" dirty="0"/>
              <a:t>Op</a:t>
            </a:r>
            <a:r>
              <a:rPr lang="sr-Latn-RS" sz="1700" u="sng" dirty="0"/>
              <a:t>šta</a:t>
            </a:r>
            <a:r>
              <a:rPr lang="en-US" sz="1700" u="sng" dirty="0"/>
              <a:t> </a:t>
            </a:r>
            <a:r>
              <a:rPr lang="en-US" sz="1700" u="sng" dirty="0" err="1"/>
              <a:t>pravil</a:t>
            </a:r>
            <a:r>
              <a:rPr lang="sr-Latn-RS" sz="1700" u="sng" dirty="0"/>
              <a:t>a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 err="1"/>
              <a:t>Planiranje</a:t>
            </a:r>
            <a:r>
              <a:rPr lang="en-US" sz="1400" dirty="0"/>
              <a:t> </a:t>
            </a:r>
            <a:r>
              <a:rPr lang="en-US" sz="1400" dirty="0" err="1"/>
              <a:t>terenskih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laboratorijskih</a:t>
            </a:r>
            <a:r>
              <a:rPr lang="en-US" sz="1400" dirty="0"/>
              <a:t> </a:t>
            </a:r>
            <a:r>
              <a:rPr lang="en-US" sz="1400" dirty="0" err="1"/>
              <a:t>geotehničkih</a:t>
            </a:r>
            <a:r>
              <a:rPr lang="en-US" sz="1400" dirty="0"/>
              <a:t> </a:t>
            </a:r>
            <a:r>
              <a:rPr lang="en-US" sz="1400" dirty="0" err="1"/>
              <a:t>istražnih</a:t>
            </a:r>
            <a:r>
              <a:rPr lang="en-US" sz="1400" dirty="0"/>
              <a:t> </a:t>
            </a:r>
            <a:r>
              <a:rPr lang="en-US" sz="1400" dirty="0" err="1"/>
              <a:t>radova</a:t>
            </a:r>
            <a:endParaRPr lang="sr-Latn-R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 err="1"/>
              <a:t>Geotehničko</a:t>
            </a:r>
            <a:r>
              <a:rPr lang="en-US" sz="1400" dirty="0"/>
              <a:t> </a:t>
            </a:r>
            <a:r>
              <a:rPr lang="en-US" sz="1400" dirty="0" err="1"/>
              <a:t>projekt</a:t>
            </a:r>
            <a:r>
              <a:rPr lang="sr-Latn-RS" sz="1400" dirty="0"/>
              <a:t>ov</a:t>
            </a:r>
            <a:r>
              <a:rPr lang="en-US" sz="1400" dirty="0" err="1"/>
              <a:t>anje</a:t>
            </a:r>
            <a:r>
              <a:rPr lang="en-US" sz="1400" dirty="0"/>
              <a:t> </a:t>
            </a:r>
            <a:r>
              <a:rPr lang="en-US" sz="1400" dirty="0" err="1"/>
              <a:t>različitih</a:t>
            </a:r>
            <a:r>
              <a:rPr lang="en-US" sz="1400" dirty="0"/>
              <a:t> </a:t>
            </a:r>
            <a:r>
              <a:rPr lang="en-US" sz="1400" dirty="0" err="1"/>
              <a:t>geotehničkih</a:t>
            </a:r>
            <a:r>
              <a:rPr lang="en-US" sz="1400" dirty="0"/>
              <a:t> </a:t>
            </a:r>
            <a:r>
              <a:rPr lang="en-US" sz="1400" dirty="0" err="1"/>
              <a:t>konstrukcija</a:t>
            </a:r>
            <a:r>
              <a:rPr lang="en-US" sz="1400" dirty="0"/>
              <a:t>: </a:t>
            </a:r>
            <a:endParaRPr lang="sr-Latn-R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 err="1"/>
              <a:t>Osnove</a:t>
            </a:r>
            <a:r>
              <a:rPr lang="en-US" sz="1400" dirty="0"/>
              <a:t> </a:t>
            </a:r>
            <a:r>
              <a:rPr lang="en-US" sz="1400" dirty="0" err="1"/>
              <a:t>geotehničkog</a:t>
            </a:r>
            <a:r>
              <a:rPr lang="en-US" sz="1400" dirty="0"/>
              <a:t> </a:t>
            </a:r>
            <a:r>
              <a:rPr lang="en-US" sz="1400" dirty="0" err="1"/>
              <a:t>projek</a:t>
            </a:r>
            <a:r>
              <a:rPr lang="sr-Latn-RS" sz="1400" dirty="0"/>
              <a:t>tovanja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 err="1"/>
              <a:t>Geotehnički</a:t>
            </a:r>
            <a:r>
              <a:rPr lang="en-US" sz="1400" dirty="0"/>
              <a:t> </a:t>
            </a:r>
            <a:r>
              <a:rPr lang="en-US" sz="1400" dirty="0" err="1"/>
              <a:t>podaci</a:t>
            </a:r>
            <a:endParaRPr lang="sr-Latn-R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 err="1"/>
              <a:t>Nadzor</a:t>
            </a:r>
            <a:r>
              <a:rPr lang="en-US" sz="1400" dirty="0"/>
              <a:t>, </a:t>
            </a:r>
            <a:r>
              <a:rPr lang="en-US" sz="1400" dirty="0" err="1"/>
              <a:t>opažanje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održavanje</a:t>
            </a:r>
            <a:endParaRPr lang="sr-Latn-R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 err="1"/>
              <a:t>Nasipanje</a:t>
            </a:r>
            <a:r>
              <a:rPr lang="en-US" sz="1400" dirty="0"/>
              <a:t>, </a:t>
            </a:r>
            <a:r>
              <a:rPr lang="en-US" sz="1400" dirty="0" err="1"/>
              <a:t>odvodnja</a:t>
            </a:r>
            <a:r>
              <a:rPr lang="sr-Latn-RS" sz="1400" dirty="0"/>
              <a:t>vanje</a:t>
            </a:r>
            <a:r>
              <a:rPr lang="en-US" sz="1400" dirty="0"/>
              <a:t>, </a:t>
            </a:r>
            <a:r>
              <a:rPr lang="en-US" sz="1400" dirty="0" err="1"/>
              <a:t>poboljšanje</a:t>
            </a:r>
            <a:r>
              <a:rPr lang="en-US" sz="1400" dirty="0"/>
              <a:t> </a:t>
            </a:r>
            <a:r>
              <a:rPr lang="en-US" sz="1400" dirty="0" err="1"/>
              <a:t>tla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armiranje</a:t>
            </a:r>
            <a:endParaRPr lang="sr-Latn-R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 err="1"/>
              <a:t>Plitki</a:t>
            </a:r>
            <a:r>
              <a:rPr lang="en-US" sz="1400" dirty="0"/>
              <a:t> </a:t>
            </a:r>
            <a:r>
              <a:rPr lang="en-US" sz="1400" dirty="0" err="1"/>
              <a:t>temelji</a:t>
            </a:r>
            <a:endParaRPr lang="sr-Latn-R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 err="1"/>
              <a:t>Temelji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sr-Latn-RS" sz="1400" dirty="0"/>
              <a:t>šipovima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sr-Latn-RS" sz="1400" dirty="0"/>
              <a:t>Ankeri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 err="1"/>
              <a:t>Potporne</a:t>
            </a:r>
            <a:r>
              <a:rPr lang="en-US" sz="1400" dirty="0"/>
              <a:t> </a:t>
            </a:r>
            <a:r>
              <a:rPr lang="en-US" sz="1400" dirty="0" err="1"/>
              <a:t>konstrukcije</a:t>
            </a:r>
            <a:endParaRPr lang="sr-Latn-R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 err="1"/>
              <a:t>Hidraulički</a:t>
            </a:r>
            <a:r>
              <a:rPr lang="en-US" sz="1400" dirty="0"/>
              <a:t> </a:t>
            </a:r>
            <a:r>
              <a:rPr lang="en-US" sz="1400" dirty="0" err="1"/>
              <a:t>slom</a:t>
            </a:r>
            <a:r>
              <a:rPr lang="en-US" sz="1400" dirty="0"/>
              <a:t> </a:t>
            </a:r>
            <a:endParaRPr lang="sr-Latn-R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/>
              <a:t>Op</a:t>
            </a:r>
            <a:r>
              <a:rPr lang="sr-Latn-RS" sz="1400" dirty="0"/>
              <a:t>šta</a:t>
            </a:r>
            <a:r>
              <a:rPr lang="en-US" sz="1400" dirty="0"/>
              <a:t> </a:t>
            </a:r>
            <a:r>
              <a:rPr lang="en-US" sz="1400" dirty="0" err="1"/>
              <a:t>stabilnost</a:t>
            </a:r>
            <a:r>
              <a:rPr lang="en-US" sz="1400" dirty="0"/>
              <a:t> </a:t>
            </a:r>
            <a:endParaRPr lang="sr-Latn-RS" sz="1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400" dirty="0" err="1"/>
              <a:t>Nasipi</a:t>
            </a:r>
            <a:endParaRPr lang="sr-Latn-RS" sz="1400" dirty="0"/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1400" dirty="0" err="1"/>
              <a:t>Dodaci</a:t>
            </a:r>
            <a:r>
              <a:rPr lang="en-US" sz="1400" dirty="0"/>
              <a:t> (</a:t>
            </a:r>
            <a:r>
              <a:rPr lang="en-US" sz="1400" dirty="0" err="1"/>
              <a:t>parcijalni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korelacijski</a:t>
            </a:r>
            <a:r>
              <a:rPr lang="en-US" sz="1400" dirty="0"/>
              <a:t> </a:t>
            </a:r>
            <a:r>
              <a:rPr lang="en-US" sz="1400" dirty="0" err="1"/>
              <a:t>faktori</a:t>
            </a:r>
            <a:r>
              <a:rPr lang="en-US" sz="1400" dirty="0"/>
              <a:t>, </a:t>
            </a:r>
            <a:r>
              <a:rPr lang="en-US" sz="1400" dirty="0" err="1"/>
              <a:t>pozadina</a:t>
            </a:r>
            <a:r>
              <a:rPr lang="en-US" sz="1400" dirty="0"/>
              <a:t> </a:t>
            </a:r>
            <a:r>
              <a:rPr lang="en-US" sz="1400" dirty="0" err="1"/>
              <a:t>proračunskih</a:t>
            </a:r>
            <a:r>
              <a:rPr lang="en-US" sz="1400" dirty="0"/>
              <a:t> </a:t>
            </a:r>
            <a:r>
              <a:rPr lang="en-US" sz="1400" dirty="0" err="1"/>
              <a:t>pristupa</a:t>
            </a:r>
            <a:r>
              <a:rPr lang="en-US" sz="1400" dirty="0"/>
              <a:t> 1, 2 </a:t>
            </a:r>
            <a:r>
              <a:rPr lang="en-US" sz="1400" dirty="0" err="1"/>
              <a:t>i</a:t>
            </a:r>
            <a:r>
              <a:rPr lang="en-US" sz="1400" dirty="0"/>
              <a:t> 3, </a:t>
            </a:r>
            <a:r>
              <a:rPr lang="en-US" sz="1400" dirty="0" err="1"/>
              <a:t>granične</a:t>
            </a:r>
            <a:r>
              <a:rPr lang="en-US" sz="1400" dirty="0"/>
              <a:t> </a:t>
            </a:r>
            <a:r>
              <a:rPr lang="en-US" sz="1400" dirty="0" err="1"/>
              <a:t>vrednosti</a:t>
            </a:r>
            <a:r>
              <a:rPr lang="en-US" sz="1400" dirty="0"/>
              <a:t> </a:t>
            </a:r>
            <a:r>
              <a:rPr lang="en-US" sz="1400" dirty="0" err="1"/>
              <a:t>pritiska</a:t>
            </a:r>
            <a:r>
              <a:rPr lang="en-US" sz="1400" dirty="0"/>
              <a:t> </a:t>
            </a:r>
            <a:r>
              <a:rPr lang="en-US" sz="1400" dirty="0" err="1"/>
              <a:t>tla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vertikalne</a:t>
            </a:r>
            <a:r>
              <a:rPr lang="en-US" sz="1400" dirty="0"/>
              <a:t> </a:t>
            </a:r>
            <a:r>
              <a:rPr lang="en-US" sz="1400" dirty="0" err="1"/>
              <a:t>zidove</a:t>
            </a:r>
            <a:r>
              <a:rPr lang="en-US" sz="1400" dirty="0"/>
              <a:t>, </a:t>
            </a:r>
            <a:r>
              <a:rPr lang="en-US" sz="1400" dirty="0" err="1"/>
              <a:t>analitička</a:t>
            </a:r>
            <a:r>
              <a:rPr lang="en-US" sz="1400" dirty="0"/>
              <a:t> </a:t>
            </a:r>
            <a:r>
              <a:rPr lang="en-US" sz="1400" dirty="0" err="1"/>
              <a:t>metoda</a:t>
            </a:r>
            <a:r>
              <a:rPr lang="en-US" sz="1400" dirty="0"/>
              <a:t> </a:t>
            </a:r>
            <a:r>
              <a:rPr lang="en-US" sz="1400" dirty="0" err="1"/>
              <a:t>proračuna</a:t>
            </a:r>
            <a:r>
              <a:rPr lang="en-US" sz="1400" dirty="0"/>
              <a:t> </a:t>
            </a:r>
            <a:r>
              <a:rPr lang="en-US" sz="1400" dirty="0" err="1"/>
              <a:t>nosivosti</a:t>
            </a:r>
            <a:r>
              <a:rPr lang="en-US" sz="1400" dirty="0"/>
              <a:t> </a:t>
            </a:r>
            <a:r>
              <a:rPr lang="en-US" sz="1400" dirty="0" err="1"/>
              <a:t>tla</a:t>
            </a:r>
            <a:r>
              <a:rPr lang="en-US" sz="1400" dirty="0"/>
              <a:t>, primer </a:t>
            </a:r>
            <a:r>
              <a:rPr lang="en-US" sz="1400" dirty="0" err="1"/>
              <a:t>proračuna</a:t>
            </a:r>
            <a:r>
              <a:rPr lang="en-US" sz="1400" dirty="0"/>
              <a:t> </a:t>
            </a:r>
            <a:r>
              <a:rPr lang="en-US" sz="1400" dirty="0" err="1"/>
              <a:t>sleganja</a:t>
            </a:r>
            <a:r>
              <a:rPr lang="en-US" sz="1400" dirty="0"/>
              <a:t>, </a:t>
            </a:r>
            <a:r>
              <a:rPr lang="en-US" sz="1400" dirty="0" err="1"/>
              <a:t>nosivost</a:t>
            </a:r>
            <a:r>
              <a:rPr lang="en-US" sz="1400" dirty="0"/>
              <a:t> </a:t>
            </a:r>
            <a:r>
              <a:rPr lang="en-US" sz="1400" dirty="0" err="1"/>
              <a:t>plitkih</a:t>
            </a:r>
            <a:r>
              <a:rPr lang="en-US" sz="1400" dirty="0"/>
              <a:t> </a:t>
            </a:r>
            <a:r>
              <a:rPr lang="en-US" sz="1400" dirty="0" err="1"/>
              <a:t>temelja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steni</a:t>
            </a:r>
            <a:r>
              <a:rPr lang="en-US" sz="1400" dirty="0"/>
              <a:t>, </a:t>
            </a:r>
            <a:r>
              <a:rPr lang="en-US" sz="1400" dirty="0" err="1"/>
              <a:t>granične</a:t>
            </a:r>
            <a:r>
              <a:rPr lang="en-US" sz="1400" dirty="0"/>
              <a:t> </a:t>
            </a:r>
            <a:r>
              <a:rPr lang="en-US" sz="1400" dirty="0" err="1"/>
              <a:t>vrednosti</a:t>
            </a:r>
            <a:r>
              <a:rPr lang="en-US" sz="1400" dirty="0"/>
              <a:t> </a:t>
            </a:r>
            <a:r>
              <a:rPr lang="en-US" sz="1400" dirty="0" err="1"/>
              <a:t>deformacija</a:t>
            </a:r>
            <a:r>
              <a:rPr lang="en-US" sz="1400" dirty="0"/>
              <a:t> </a:t>
            </a:r>
            <a:r>
              <a:rPr lang="en-US" sz="1400" dirty="0" err="1"/>
              <a:t>konstrukcija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temelja</a:t>
            </a:r>
            <a:r>
              <a:rPr lang="en-US" sz="1400" dirty="0"/>
              <a:t>, </a:t>
            </a:r>
            <a:r>
              <a:rPr lang="en-US" sz="1400" dirty="0" err="1"/>
              <a:t>podsetnik</a:t>
            </a:r>
            <a:r>
              <a:rPr lang="en-US" sz="1400" dirty="0"/>
              <a:t> za </a:t>
            </a:r>
            <a:r>
              <a:rPr lang="sr-Latn-RS" sz="1400" dirty="0"/>
              <a:t>s</a:t>
            </a:r>
            <a:r>
              <a:rPr lang="en-US" sz="1400" dirty="0" err="1"/>
              <a:t>provođenje</a:t>
            </a:r>
            <a:r>
              <a:rPr lang="en-US" sz="1400" dirty="0"/>
              <a:t> </a:t>
            </a:r>
            <a:r>
              <a:rPr lang="en-US" sz="1400" dirty="0" err="1"/>
              <a:t>nadzora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opažanja</a:t>
            </a:r>
            <a:r>
              <a:rPr lang="en-US" sz="1400" dirty="0"/>
              <a:t> </a:t>
            </a:r>
            <a:r>
              <a:rPr lang="en-US" sz="1400" dirty="0" err="1"/>
              <a:t>ponašanja</a:t>
            </a:r>
            <a:r>
              <a:rPr lang="en-US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2989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7F0B95-8F0D-497C-8E82-820B2C40A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Sadržaj evrokoda 7 – deo Ii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1A9B3-938A-4909-A2CC-D5E999FAE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597160"/>
            <a:ext cx="6422670" cy="583163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r-Latn-RS" sz="1800" u="sng" dirty="0"/>
              <a:t>SRPS</a:t>
            </a:r>
            <a:r>
              <a:rPr lang="en-US" sz="1800" u="sng" dirty="0"/>
              <a:t> EN 1997-2</a:t>
            </a:r>
            <a:r>
              <a:rPr lang="sr-Latn-RS" sz="1800" u="sng" dirty="0"/>
              <a:t> </a:t>
            </a:r>
            <a:r>
              <a:rPr lang="en-US" sz="1800" u="sng" dirty="0" err="1"/>
              <a:t>Geotehničko</a:t>
            </a:r>
            <a:r>
              <a:rPr lang="en-US" sz="1800" u="sng" dirty="0"/>
              <a:t> </a:t>
            </a:r>
            <a:r>
              <a:rPr lang="en-US" sz="1800" u="sng" dirty="0" err="1"/>
              <a:t>projekt</a:t>
            </a:r>
            <a:r>
              <a:rPr lang="sr-Latn-RS" sz="1800" u="sng" dirty="0"/>
              <a:t>ov</a:t>
            </a:r>
            <a:r>
              <a:rPr lang="en-US" sz="1800" u="sng" dirty="0" err="1"/>
              <a:t>anje</a:t>
            </a:r>
            <a:r>
              <a:rPr lang="en-US" sz="1800" u="sng" dirty="0"/>
              <a:t> –</a:t>
            </a:r>
            <a:r>
              <a:rPr lang="sr-Latn-RS" sz="1800" u="sng" dirty="0"/>
              <a:t> </a:t>
            </a:r>
            <a:r>
              <a:rPr lang="en-US" sz="1800" u="sng" dirty="0"/>
              <a:t>D</a:t>
            </a:r>
            <a:r>
              <a:rPr lang="sr-Latn-RS" sz="1800" u="sng" dirty="0"/>
              <a:t>e</a:t>
            </a:r>
            <a:r>
              <a:rPr lang="en-US" sz="1800" u="sng" dirty="0"/>
              <a:t>o 2:</a:t>
            </a:r>
            <a:r>
              <a:rPr lang="sr-Latn-RS" sz="1800" u="sng" dirty="0"/>
              <a:t> </a:t>
            </a:r>
            <a:r>
              <a:rPr lang="en-US" sz="1800" u="sng" dirty="0" err="1"/>
              <a:t>Istraživanje</a:t>
            </a:r>
            <a:r>
              <a:rPr lang="en-US" sz="1800" u="sng" dirty="0"/>
              <a:t> </a:t>
            </a:r>
            <a:r>
              <a:rPr lang="en-US" sz="1800" u="sng" dirty="0" err="1"/>
              <a:t>i</a:t>
            </a:r>
            <a:r>
              <a:rPr lang="en-US" sz="1800" u="sng" dirty="0"/>
              <a:t> </a:t>
            </a:r>
            <a:r>
              <a:rPr lang="en-US" sz="1800" u="sng" dirty="0" err="1"/>
              <a:t>ispitivanje</a:t>
            </a:r>
            <a:r>
              <a:rPr lang="en-US" sz="1800" u="sng" dirty="0"/>
              <a:t> </a:t>
            </a:r>
            <a:r>
              <a:rPr lang="en-US" sz="1800" u="sng" dirty="0" err="1"/>
              <a:t>temeljnog</a:t>
            </a:r>
            <a:r>
              <a:rPr lang="en-US" sz="1800" u="sng" dirty="0"/>
              <a:t> </a:t>
            </a:r>
            <a:r>
              <a:rPr lang="en-US" sz="1800" u="sng" dirty="0" err="1"/>
              <a:t>tla</a:t>
            </a:r>
            <a:endParaRPr lang="sr-Latn-RS" sz="1800" u="sng" dirty="0"/>
          </a:p>
          <a:p>
            <a:pPr marL="0" indent="0">
              <a:buNone/>
            </a:pPr>
            <a:r>
              <a:rPr lang="en-US" sz="1600" dirty="0" err="1"/>
              <a:t>Planiranje</a:t>
            </a:r>
            <a:r>
              <a:rPr lang="en-US" sz="1600" dirty="0"/>
              <a:t> </a:t>
            </a:r>
            <a:r>
              <a:rPr lang="en-US" sz="1600" dirty="0" err="1"/>
              <a:t>istraživanja</a:t>
            </a:r>
            <a:r>
              <a:rPr lang="en-US" sz="1600" dirty="0"/>
              <a:t> </a:t>
            </a:r>
            <a:r>
              <a:rPr lang="en-US" sz="1600" dirty="0" err="1"/>
              <a:t>tla</a:t>
            </a:r>
            <a:r>
              <a:rPr lang="en-US" sz="1600" dirty="0"/>
              <a:t> </a:t>
            </a:r>
            <a:endParaRPr lang="sr-Latn-RS" sz="1600" dirty="0"/>
          </a:p>
          <a:p>
            <a:pPr marL="0" indent="0">
              <a:buNone/>
            </a:pPr>
            <a:r>
              <a:rPr lang="en-US" sz="1600" dirty="0" err="1"/>
              <a:t>Uzorkovanje</a:t>
            </a:r>
            <a:r>
              <a:rPr lang="en-US" sz="1600" dirty="0"/>
              <a:t> </a:t>
            </a:r>
            <a:r>
              <a:rPr lang="en-US" sz="1600" dirty="0" err="1"/>
              <a:t>tla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stena</a:t>
            </a:r>
            <a:r>
              <a:rPr lang="en-US" sz="1600" dirty="0"/>
              <a:t> </a:t>
            </a:r>
            <a:r>
              <a:rPr lang="en-US" sz="1600" dirty="0" err="1"/>
              <a:t>te</a:t>
            </a:r>
            <a:r>
              <a:rPr lang="en-US" sz="1600" dirty="0"/>
              <a:t> </a:t>
            </a:r>
            <a:r>
              <a:rPr lang="en-US" sz="1600" dirty="0" err="1"/>
              <a:t>merenja</a:t>
            </a:r>
            <a:r>
              <a:rPr lang="en-US" sz="1600" dirty="0"/>
              <a:t> </a:t>
            </a:r>
            <a:r>
              <a:rPr lang="en-US" sz="1600" dirty="0" err="1"/>
              <a:t>podzemne</a:t>
            </a:r>
            <a:r>
              <a:rPr lang="en-US" sz="1600" dirty="0"/>
              <a:t> </a:t>
            </a:r>
            <a:r>
              <a:rPr lang="en-US" sz="1600" dirty="0" err="1"/>
              <a:t>vode</a:t>
            </a:r>
            <a:endParaRPr lang="sr-Latn-RS" sz="1600" dirty="0"/>
          </a:p>
          <a:p>
            <a:pPr marL="0" indent="0">
              <a:buNone/>
            </a:pPr>
            <a:r>
              <a:rPr lang="en-US" sz="1600" dirty="0" err="1"/>
              <a:t>Terensko</a:t>
            </a:r>
            <a:r>
              <a:rPr lang="en-US" sz="1600" dirty="0"/>
              <a:t> </a:t>
            </a:r>
            <a:r>
              <a:rPr lang="en-US" sz="1600" dirty="0" err="1"/>
              <a:t>ispitivanje</a:t>
            </a:r>
            <a:r>
              <a:rPr lang="en-US" sz="1600" dirty="0"/>
              <a:t> </a:t>
            </a:r>
            <a:r>
              <a:rPr lang="en-US" sz="1600" dirty="0" err="1"/>
              <a:t>tla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stena</a:t>
            </a:r>
            <a:endParaRPr lang="sr-Latn-RS" sz="1600" dirty="0"/>
          </a:p>
          <a:p>
            <a:pPr marL="0" indent="0">
              <a:buNone/>
            </a:pPr>
            <a:r>
              <a:rPr lang="en-US" sz="1600" dirty="0" err="1"/>
              <a:t>Laboratorijsko</a:t>
            </a:r>
            <a:r>
              <a:rPr lang="en-US" sz="1600" dirty="0"/>
              <a:t> </a:t>
            </a:r>
            <a:r>
              <a:rPr lang="en-US" sz="1600" dirty="0" err="1"/>
              <a:t>ispitivanje</a:t>
            </a:r>
            <a:r>
              <a:rPr lang="en-US" sz="1600" dirty="0"/>
              <a:t> </a:t>
            </a:r>
            <a:r>
              <a:rPr lang="en-US" sz="1600" dirty="0" err="1"/>
              <a:t>tla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stena</a:t>
            </a:r>
            <a:endParaRPr lang="sr-Latn-RS" sz="1600" dirty="0"/>
          </a:p>
          <a:p>
            <a:pPr marL="0" indent="0">
              <a:buNone/>
            </a:pPr>
            <a:r>
              <a:rPr lang="en-US" sz="1600" dirty="0" err="1"/>
              <a:t>Izveštaj</a:t>
            </a:r>
            <a:r>
              <a:rPr lang="en-US" sz="1600" dirty="0"/>
              <a:t> o </a:t>
            </a:r>
            <a:r>
              <a:rPr lang="en-US" sz="1600" dirty="0" err="1"/>
              <a:t>istraživanju</a:t>
            </a:r>
            <a:r>
              <a:rPr lang="en-US" sz="1600" dirty="0"/>
              <a:t> </a:t>
            </a:r>
            <a:r>
              <a:rPr lang="en-US" sz="1600" dirty="0" err="1"/>
              <a:t>terena</a:t>
            </a:r>
            <a:endParaRPr lang="en-US" sz="1600" dirty="0"/>
          </a:p>
          <a:p>
            <a:pPr marL="0" indent="0">
              <a:buNone/>
            </a:pPr>
            <a:r>
              <a:rPr lang="en-US" sz="1600" dirty="0" err="1"/>
              <a:t>Dodaci</a:t>
            </a:r>
            <a:r>
              <a:rPr lang="en-US" sz="1600" dirty="0"/>
              <a:t> (</a:t>
            </a:r>
            <a:r>
              <a:rPr lang="en-US" sz="1600" dirty="0" err="1"/>
              <a:t>popis</a:t>
            </a:r>
            <a:r>
              <a:rPr lang="en-US" sz="1600" dirty="0"/>
              <a:t> </a:t>
            </a:r>
            <a:r>
              <a:rPr lang="en-US" sz="1600" dirty="0" err="1"/>
              <a:t>rezultata</a:t>
            </a:r>
            <a:r>
              <a:rPr lang="en-US" sz="1600" dirty="0"/>
              <a:t> </a:t>
            </a:r>
            <a:r>
              <a:rPr lang="en-US" sz="1600" dirty="0" err="1"/>
              <a:t>geotehničkih</a:t>
            </a:r>
            <a:r>
              <a:rPr lang="en-US" sz="1600" dirty="0"/>
              <a:t> </a:t>
            </a:r>
            <a:r>
              <a:rPr lang="en-US" sz="1600" dirty="0" err="1"/>
              <a:t>standardnih</a:t>
            </a:r>
            <a:r>
              <a:rPr lang="en-US" sz="1600" dirty="0"/>
              <a:t> </a:t>
            </a:r>
            <a:r>
              <a:rPr lang="en-US" sz="1600" dirty="0" err="1"/>
              <a:t>ispitivanja</a:t>
            </a:r>
            <a:r>
              <a:rPr lang="en-US" sz="1600" dirty="0"/>
              <a:t>, </a:t>
            </a:r>
            <a:r>
              <a:rPr lang="en-US" sz="1600" dirty="0" err="1"/>
              <a:t>planiranje</a:t>
            </a:r>
            <a:r>
              <a:rPr lang="en-US" sz="1600" dirty="0"/>
              <a:t>, primer </a:t>
            </a:r>
            <a:r>
              <a:rPr lang="en-US" sz="1600" dirty="0" err="1"/>
              <a:t>dugotrajnog</a:t>
            </a:r>
            <a:r>
              <a:rPr lang="en-US" sz="1600" dirty="0"/>
              <a:t> </a:t>
            </a:r>
            <a:r>
              <a:rPr lang="en-US" sz="1600" dirty="0" err="1"/>
              <a:t>ispitivanja</a:t>
            </a:r>
            <a:r>
              <a:rPr lang="en-US" sz="1600" dirty="0"/>
              <a:t> </a:t>
            </a:r>
            <a:r>
              <a:rPr lang="sr-Latn-RS" sz="1600" dirty="0"/>
              <a:t>pritiska</a:t>
            </a:r>
            <a:r>
              <a:rPr lang="en-US" sz="1600" dirty="0"/>
              <a:t> </a:t>
            </a:r>
            <a:r>
              <a:rPr lang="en-US" sz="1600" dirty="0" err="1"/>
              <a:t>podzemne</a:t>
            </a:r>
            <a:r>
              <a:rPr lang="en-US" sz="1600" dirty="0"/>
              <a:t> </a:t>
            </a:r>
            <a:r>
              <a:rPr lang="en-US" sz="1600" dirty="0" err="1"/>
              <a:t>vode</a:t>
            </a:r>
            <a:r>
              <a:rPr lang="en-US" sz="1600" dirty="0"/>
              <a:t>, CPT </a:t>
            </a:r>
            <a:r>
              <a:rPr lang="en-US" sz="1600" dirty="0" err="1"/>
              <a:t>i</a:t>
            </a:r>
            <a:r>
              <a:rPr lang="en-US" sz="1600" dirty="0"/>
              <a:t> CPTU </a:t>
            </a:r>
            <a:r>
              <a:rPr lang="en-US" sz="1600" dirty="0" err="1"/>
              <a:t>ispitivanje</a:t>
            </a:r>
            <a:r>
              <a:rPr lang="en-US" sz="1600" dirty="0"/>
              <a:t>, </a:t>
            </a:r>
            <a:r>
              <a:rPr lang="en-US" sz="1600" dirty="0" err="1"/>
              <a:t>itd</a:t>
            </a:r>
            <a:r>
              <a:rPr lang="en-US" sz="16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328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90857E5-0376-4F75-8711-03892F5B8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Evrokod 7 – aneksi</a:t>
            </a:r>
            <a:br>
              <a:rPr lang="sr-Latn-RS" dirty="0"/>
            </a:br>
            <a:r>
              <a:rPr lang="en-US" sz="2700" dirty="0"/>
              <a:t>EC7 –1. D</a:t>
            </a:r>
            <a:r>
              <a:rPr lang="sr-Latn-RS" sz="2700" dirty="0"/>
              <a:t>e</a:t>
            </a:r>
            <a:r>
              <a:rPr lang="en-US" sz="2700" dirty="0"/>
              <a:t>o –</a:t>
            </a:r>
            <a:r>
              <a:rPr lang="sr-Latn-RS" sz="2700" dirty="0"/>
              <a:t> </a:t>
            </a:r>
            <a:r>
              <a:rPr lang="en-US" sz="2700" dirty="0" err="1"/>
              <a:t>Anexi</a:t>
            </a:r>
            <a:r>
              <a:rPr lang="en-US" sz="2700" dirty="0"/>
              <a:t> (</a:t>
            </a:r>
            <a:r>
              <a:rPr lang="en-US" sz="2700" dirty="0" err="1"/>
              <a:t>dodaci</a:t>
            </a:r>
            <a:r>
              <a:rPr lang="en-US" sz="2700" dirty="0"/>
              <a:t>)</a:t>
            </a:r>
            <a:br>
              <a:rPr lang="en-US" b="1" dirty="0"/>
            </a:b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DC1AF9-B8F4-4397-897F-9D6DCB3FC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200" dirty="0"/>
              <a:t>A</a:t>
            </a:r>
            <a:r>
              <a:rPr lang="sr-Latn-RS" sz="2200" dirty="0"/>
              <a:t> </a:t>
            </a:r>
            <a:r>
              <a:rPr lang="en-US" sz="2200" dirty="0" err="1"/>
              <a:t>Parcijalni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korelacijski</a:t>
            </a:r>
            <a:r>
              <a:rPr lang="en-US" sz="2200" dirty="0"/>
              <a:t> </a:t>
            </a:r>
            <a:r>
              <a:rPr lang="en-US" sz="2200" dirty="0" err="1"/>
              <a:t>faktori</a:t>
            </a:r>
            <a:r>
              <a:rPr lang="sr-Latn-RS" sz="2200" dirty="0"/>
              <a:t> </a:t>
            </a:r>
            <a:r>
              <a:rPr lang="en-US" sz="2200" dirty="0"/>
              <a:t>za </a:t>
            </a:r>
            <a:r>
              <a:rPr lang="en-US" sz="2200" dirty="0" err="1"/>
              <a:t>granična</a:t>
            </a:r>
            <a:r>
              <a:rPr lang="en-US" sz="2200" dirty="0"/>
              <a:t> </a:t>
            </a:r>
            <a:r>
              <a:rPr lang="en-US" sz="2200" dirty="0" err="1"/>
              <a:t>stanja</a:t>
            </a:r>
            <a:r>
              <a:rPr lang="en-US" sz="2200" dirty="0"/>
              <a:t> </a:t>
            </a:r>
            <a:endParaRPr lang="sr-Latn-RS" sz="2200" dirty="0"/>
          </a:p>
          <a:p>
            <a:r>
              <a:rPr lang="en-US" sz="2200" dirty="0"/>
              <a:t>B</a:t>
            </a:r>
            <a:r>
              <a:rPr lang="sr-Latn-RS" sz="2200" dirty="0"/>
              <a:t> </a:t>
            </a:r>
            <a:r>
              <a:rPr lang="en-US" sz="2200" dirty="0" err="1"/>
              <a:t>Dodatne</a:t>
            </a:r>
            <a:r>
              <a:rPr lang="en-US" sz="2200" dirty="0"/>
              <a:t> </a:t>
            </a:r>
            <a:r>
              <a:rPr lang="en-US" sz="2200" dirty="0" err="1"/>
              <a:t>informacije</a:t>
            </a:r>
            <a:r>
              <a:rPr lang="en-US" sz="2200" dirty="0"/>
              <a:t> za </a:t>
            </a:r>
            <a:r>
              <a:rPr lang="en-US" sz="2200" dirty="0" err="1"/>
              <a:t>projektne</a:t>
            </a:r>
            <a:r>
              <a:rPr lang="en-US" sz="2200" dirty="0"/>
              <a:t> </a:t>
            </a:r>
            <a:r>
              <a:rPr lang="en-US" sz="2200" dirty="0" err="1"/>
              <a:t>pristupe</a:t>
            </a:r>
            <a:r>
              <a:rPr lang="en-US" sz="2200" dirty="0"/>
              <a:t> 1, 2 </a:t>
            </a:r>
            <a:r>
              <a:rPr lang="en-US" sz="2200" dirty="0" err="1"/>
              <a:t>i</a:t>
            </a:r>
            <a:r>
              <a:rPr lang="en-US" sz="2200" dirty="0"/>
              <a:t> 3</a:t>
            </a:r>
            <a:endParaRPr lang="sr-Latn-RS" sz="2200" dirty="0"/>
          </a:p>
          <a:p>
            <a:r>
              <a:rPr lang="en-US" sz="2200" dirty="0"/>
              <a:t>C</a:t>
            </a:r>
            <a:r>
              <a:rPr lang="sr-Latn-RS" sz="2200" dirty="0"/>
              <a:t> </a:t>
            </a:r>
            <a:r>
              <a:rPr lang="en-US" sz="2200" dirty="0" err="1"/>
              <a:t>Primeri</a:t>
            </a:r>
            <a:r>
              <a:rPr lang="en-US" sz="2200" dirty="0"/>
              <a:t> </a:t>
            </a:r>
            <a:r>
              <a:rPr lang="en-US" sz="2200" dirty="0" err="1"/>
              <a:t>određivanja</a:t>
            </a:r>
            <a:r>
              <a:rPr lang="en-US" sz="2200" dirty="0"/>
              <a:t> </a:t>
            </a:r>
            <a:r>
              <a:rPr lang="en-US" sz="2200" dirty="0" err="1"/>
              <a:t>graničnih</a:t>
            </a:r>
            <a:r>
              <a:rPr lang="en-US" sz="2200" dirty="0"/>
              <a:t> </a:t>
            </a:r>
            <a:r>
              <a:rPr lang="en-US" sz="2200" dirty="0" err="1"/>
              <a:t>pritisaka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vertikalne</a:t>
            </a:r>
            <a:r>
              <a:rPr lang="en-US" sz="2200" dirty="0"/>
              <a:t> </a:t>
            </a:r>
            <a:r>
              <a:rPr lang="en-US" sz="2200" dirty="0" err="1"/>
              <a:t>stene</a:t>
            </a:r>
            <a:endParaRPr lang="sr-Latn-RS" sz="2200" dirty="0"/>
          </a:p>
          <a:p>
            <a:r>
              <a:rPr lang="en-US" sz="2200" dirty="0"/>
              <a:t>D</a:t>
            </a:r>
            <a:r>
              <a:rPr lang="sr-Latn-RS" sz="2200" dirty="0"/>
              <a:t> </a:t>
            </a:r>
            <a:r>
              <a:rPr lang="en-US" sz="2200" dirty="0" err="1"/>
              <a:t>Analitički</a:t>
            </a:r>
            <a:r>
              <a:rPr lang="en-US" sz="2200" dirty="0"/>
              <a:t> </a:t>
            </a:r>
            <a:r>
              <a:rPr lang="en-US" sz="2200" dirty="0" err="1"/>
              <a:t>postupak</a:t>
            </a:r>
            <a:r>
              <a:rPr lang="en-US" sz="2200" dirty="0"/>
              <a:t> </a:t>
            </a:r>
            <a:r>
              <a:rPr lang="en-US" sz="2200" dirty="0" err="1"/>
              <a:t>proračuna</a:t>
            </a:r>
            <a:r>
              <a:rPr lang="en-US" sz="2200" dirty="0"/>
              <a:t> </a:t>
            </a:r>
            <a:r>
              <a:rPr lang="en-US" sz="2200" dirty="0" err="1"/>
              <a:t>nosivosti</a:t>
            </a:r>
            <a:r>
              <a:rPr lang="en-US" sz="2200" dirty="0"/>
              <a:t> </a:t>
            </a:r>
            <a:r>
              <a:rPr lang="en-US" sz="2200" dirty="0" err="1"/>
              <a:t>tla</a:t>
            </a:r>
            <a:endParaRPr lang="sr-Latn-RS" sz="2200" dirty="0"/>
          </a:p>
          <a:p>
            <a:r>
              <a:rPr lang="en-US" sz="2200" dirty="0"/>
              <a:t>E</a:t>
            </a:r>
            <a:r>
              <a:rPr lang="sr-Latn-RS" sz="2200" dirty="0"/>
              <a:t> </a:t>
            </a:r>
            <a:r>
              <a:rPr lang="en-US" sz="2200" dirty="0" err="1"/>
              <a:t>Poluempirijski</a:t>
            </a:r>
            <a:r>
              <a:rPr lang="en-US" sz="2200" dirty="0"/>
              <a:t> </a:t>
            </a:r>
            <a:r>
              <a:rPr lang="en-US" sz="2200" dirty="0" err="1"/>
              <a:t>postupak</a:t>
            </a:r>
            <a:r>
              <a:rPr lang="en-US" sz="2200" dirty="0"/>
              <a:t> </a:t>
            </a:r>
            <a:r>
              <a:rPr lang="en-US" sz="2200" dirty="0" err="1"/>
              <a:t>proračuna</a:t>
            </a:r>
            <a:r>
              <a:rPr lang="en-US" sz="2200" dirty="0"/>
              <a:t> </a:t>
            </a:r>
            <a:r>
              <a:rPr lang="en-US" sz="2200" dirty="0" err="1"/>
              <a:t>nosivosti</a:t>
            </a:r>
            <a:r>
              <a:rPr lang="en-US" sz="2200" dirty="0"/>
              <a:t> </a:t>
            </a:r>
            <a:r>
              <a:rPr lang="en-US" sz="2200" dirty="0" err="1"/>
              <a:t>tla</a:t>
            </a:r>
            <a:endParaRPr lang="sr-Latn-RS" sz="2200" dirty="0"/>
          </a:p>
          <a:p>
            <a:r>
              <a:rPr lang="en-US" sz="2200" dirty="0"/>
              <a:t>F</a:t>
            </a:r>
            <a:r>
              <a:rPr lang="sr-Latn-RS" sz="2200" dirty="0"/>
              <a:t> </a:t>
            </a:r>
            <a:r>
              <a:rPr lang="en-US" sz="2200" dirty="0"/>
              <a:t>Primer</a:t>
            </a:r>
            <a:r>
              <a:rPr lang="sr-Latn-RS" sz="2200" dirty="0"/>
              <a:t> </a:t>
            </a:r>
            <a:r>
              <a:rPr lang="en-US" sz="2200" dirty="0" err="1"/>
              <a:t>proračuna</a:t>
            </a:r>
            <a:r>
              <a:rPr lang="en-US" sz="2200" dirty="0"/>
              <a:t> </a:t>
            </a:r>
            <a:r>
              <a:rPr lang="en-US" sz="2200" dirty="0" err="1"/>
              <a:t>sleganja</a:t>
            </a:r>
            <a:endParaRPr lang="sr-Latn-RS" sz="2200" dirty="0"/>
          </a:p>
          <a:p>
            <a:r>
              <a:rPr lang="en-US" sz="2200" dirty="0"/>
              <a:t>G</a:t>
            </a:r>
            <a:r>
              <a:rPr lang="sr-Latn-RS" sz="2200" dirty="0"/>
              <a:t> </a:t>
            </a:r>
            <a:r>
              <a:rPr lang="en-US" sz="2200" dirty="0" err="1"/>
              <a:t>Procena</a:t>
            </a:r>
            <a:r>
              <a:rPr lang="en-US" sz="2200" dirty="0"/>
              <a:t> </a:t>
            </a:r>
            <a:r>
              <a:rPr lang="en-US" sz="2200" dirty="0" err="1"/>
              <a:t>nosivosti</a:t>
            </a:r>
            <a:r>
              <a:rPr lang="en-US" sz="2200" dirty="0"/>
              <a:t> </a:t>
            </a:r>
            <a:r>
              <a:rPr lang="en-US" sz="2200" dirty="0" err="1"/>
              <a:t>stene</a:t>
            </a:r>
            <a:endParaRPr lang="sr-Latn-RS" sz="2200" dirty="0"/>
          </a:p>
          <a:p>
            <a:r>
              <a:rPr lang="en-US" sz="2200" dirty="0"/>
              <a:t>H</a:t>
            </a:r>
            <a:r>
              <a:rPr lang="sr-Latn-RS" sz="2200" dirty="0"/>
              <a:t> </a:t>
            </a:r>
            <a:r>
              <a:rPr lang="en-US" sz="2200" dirty="0" err="1"/>
              <a:t>Granične</a:t>
            </a:r>
            <a:r>
              <a:rPr lang="en-US" sz="2200" dirty="0"/>
              <a:t> </a:t>
            </a:r>
            <a:r>
              <a:rPr lang="en-US" sz="2200" dirty="0" err="1"/>
              <a:t>vrednosti</a:t>
            </a:r>
            <a:r>
              <a:rPr lang="en-US" sz="2200" dirty="0"/>
              <a:t> </a:t>
            </a:r>
            <a:r>
              <a:rPr lang="en-US" sz="2200" dirty="0" err="1"/>
              <a:t>deformacija</a:t>
            </a:r>
            <a:r>
              <a:rPr lang="en-US" sz="2200" dirty="0"/>
              <a:t> </a:t>
            </a:r>
            <a:r>
              <a:rPr lang="en-US" sz="2200" dirty="0" err="1"/>
              <a:t>konstrukcija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pom</a:t>
            </a:r>
            <a:r>
              <a:rPr lang="sr-Latn-RS" sz="2200" dirty="0"/>
              <a:t>eranja</a:t>
            </a:r>
            <a:r>
              <a:rPr lang="en-US" sz="2200" dirty="0"/>
              <a:t> </a:t>
            </a:r>
            <a:r>
              <a:rPr lang="en-US" sz="2200" dirty="0" err="1"/>
              <a:t>temelja</a:t>
            </a:r>
            <a:endParaRPr lang="sr-Latn-RS" sz="2200" dirty="0"/>
          </a:p>
          <a:p>
            <a:r>
              <a:rPr lang="en-US" sz="2200" dirty="0"/>
              <a:t>J</a:t>
            </a:r>
            <a:r>
              <a:rPr lang="sr-Latn-RS" sz="2200" dirty="0"/>
              <a:t> </a:t>
            </a:r>
            <a:r>
              <a:rPr lang="en-US" sz="2200" dirty="0" err="1"/>
              <a:t>Popis</a:t>
            </a:r>
            <a:r>
              <a:rPr lang="en-US" sz="2200" dirty="0"/>
              <a:t> </a:t>
            </a:r>
            <a:r>
              <a:rPr lang="en-US" sz="2200" dirty="0" err="1"/>
              <a:t>provere</a:t>
            </a:r>
            <a:r>
              <a:rPr lang="en-US" sz="2200" dirty="0"/>
              <a:t> za </a:t>
            </a:r>
            <a:r>
              <a:rPr lang="en-US" sz="2200" dirty="0" err="1"/>
              <a:t>nadzor</a:t>
            </a:r>
            <a:r>
              <a:rPr lang="en-US" sz="2200" dirty="0"/>
              <a:t> </a:t>
            </a:r>
            <a:r>
              <a:rPr lang="en-US" sz="2200" dirty="0" err="1"/>
              <a:t>nad</a:t>
            </a:r>
            <a:r>
              <a:rPr lang="en-US" sz="2200" dirty="0"/>
              <a:t> </a:t>
            </a:r>
            <a:r>
              <a:rPr lang="en-US" sz="2200" dirty="0" err="1"/>
              <a:t>izvođenjem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monitoring </a:t>
            </a:r>
            <a:r>
              <a:rPr lang="en-US" sz="2200" dirty="0" err="1"/>
              <a:t>ponašanja</a:t>
            </a:r>
            <a:r>
              <a:rPr lang="en-US" sz="2200" dirty="0"/>
              <a:t> </a:t>
            </a:r>
            <a:r>
              <a:rPr lang="en-US" sz="2200" dirty="0" err="1"/>
              <a:t>konstrukcije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339031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1F8FA-701E-4130-A1F5-E54A33483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Evrokod 7 – aneksi</a:t>
            </a:r>
            <a:br>
              <a:rPr lang="sr-Latn-RS" dirty="0"/>
            </a:br>
            <a:r>
              <a:rPr lang="en-US" sz="2400" dirty="0"/>
              <a:t>EC7 –1</a:t>
            </a:r>
            <a:r>
              <a:rPr lang="sr-Latn-RS" sz="2400" dirty="0"/>
              <a:t>i</a:t>
            </a:r>
            <a:r>
              <a:rPr lang="en-US" sz="2400" dirty="0"/>
              <a:t>. D</a:t>
            </a:r>
            <a:r>
              <a:rPr lang="sr-Latn-RS" sz="2400" dirty="0"/>
              <a:t>e</a:t>
            </a:r>
            <a:r>
              <a:rPr lang="en-US" sz="2400" dirty="0"/>
              <a:t>o –</a:t>
            </a:r>
            <a:r>
              <a:rPr lang="sr-Latn-RS" sz="2400" dirty="0"/>
              <a:t> </a:t>
            </a:r>
            <a:r>
              <a:rPr lang="en-US" sz="2400" dirty="0" err="1"/>
              <a:t>Anexi</a:t>
            </a:r>
            <a:r>
              <a:rPr lang="en-US" sz="2400" dirty="0"/>
              <a:t> (</a:t>
            </a:r>
            <a:r>
              <a:rPr lang="en-US" sz="2400" dirty="0" err="1"/>
              <a:t>dodaci</a:t>
            </a:r>
            <a:r>
              <a:rPr lang="en-US" sz="2400" dirty="0"/>
              <a:t>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2510915-9C39-46CA-997E-E13342E5C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09207"/>
          </a:xfrm>
        </p:spPr>
        <p:txBody>
          <a:bodyPr>
            <a:normAutofit fontScale="47500" lnSpcReduction="20000"/>
          </a:bodyPr>
          <a:lstStyle/>
          <a:p>
            <a:r>
              <a:rPr lang="en-US" sz="2500" dirty="0"/>
              <a:t>A</a:t>
            </a:r>
            <a:r>
              <a:rPr lang="sr-Latn-RS" sz="2500" dirty="0"/>
              <a:t> </a:t>
            </a:r>
            <a:r>
              <a:rPr lang="en-US" sz="2500" dirty="0" err="1"/>
              <a:t>Popis</a:t>
            </a:r>
            <a:r>
              <a:rPr lang="en-US" sz="2500" dirty="0"/>
              <a:t> </a:t>
            </a:r>
            <a:r>
              <a:rPr lang="sr-Latn-RS" sz="2500" dirty="0"/>
              <a:t>rezultata</a:t>
            </a:r>
            <a:r>
              <a:rPr lang="en-US" sz="2500" dirty="0"/>
              <a:t> </a:t>
            </a:r>
            <a:r>
              <a:rPr lang="sr-Latn-RS" sz="2500" dirty="0"/>
              <a:t>opita</a:t>
            </a:r>
            <a:r>
              <a:rPr lang="en-US" sz="2500" dirty="0"/>
              <a:t> </a:t>
            </a:r>
            <a:r>
              <a:rPr lang="en-US" sz="2500" dirty="0" err="1"/>
              <a:t>prema</a:t>
            </a:r>
            <a:r>
              <a:rPr lang="en-US" sz="2500" dirty="0"/>
              <a:t> </a:t>
            </a:r>
            <a:r>
              <a:rPr lang="en-US" sz="2500" dirty="0" err="1"/>
              <a:t>geotehničkim</a:t>
            </a:r>
            <a:r>
              <a:rPr lang="en-US" sz="2500" dirty="0"/>
              <a:t> </a:t>
            </a:r>
            <a:r>
              <a:rPr lang="en-US" sz="2500" dirty="0" err="1"/>
              <a:t>propisima</a:t>
            </a:r>
            <a:r>
              <a:rPr lang="en-US" sz="2500" dirty="0"/>
              <a:t> </a:t>
            </a:r>
            <a:endParaRPr lang="sr-Latn-RS" sz="2500" dirty="0"/>
          </a:p>
          <a:p>
            <a:r>
              <a:rPr lang="en-US" sz="2500" dirty="0"/>
              <a:t>B</a:t>
            </a:r>
            <a:r>
              <a:rPr lang="sr-Latn-RS" sz="2500" dirty="0"/>
              <a:t> </a:t>
            </a:r>
            <a:r>
              <a:rPr lang="en-US" sz="2500" dirty="0"/>
              <a:t>Program </a:t>
            </a:r>
            <a:r>
              <a:rPr lang="en-US" sz="2500" dirty="0" err="1"/>
              <a:t>geotehničkih</a:t>
            </a:r>
            <a:r>
              <a:rPr lang="en-US" sz="2500" dirty="0"/>
              <a:t> </a:t>
            </a:r>
            <a:r>
              <a:rPr lang="en-US" sz="2500" dirty="0" err="1"/>
              <a:t>ispitivanja</a:t>
            </a:r>
            <a:r>
              <a:rPr lang="sr-Latn-RS" sz="2500" dirty="0"/>
              <a:t>,</a:t>
            </a:r>
          </a:p>
          <a:p>
            <a:r>
              <a:rPr lang="en-US" sz="2500" dirty="0"/>
              <a:t>C</a:t>
            </a:r>
            <a:r>
              <a:rPr lang="sr-Latn-RS" sz="2500" dirty="0"/>
              <a:t> </a:t>
            </a:r>
            <a:r>
              <a:rPr lang="en-US" sz="2500" dirty="0"/>
              <a:t>Primer </a:t>
            </a:r>
            <a:r>
              <a:rPr lang="en-US" sz="2500" dirty="0" err="1"/>
              <a:t>određivanja</a:t>
            </a:r>
            <a:r>
              <a:rPr lang="en-US" sz="2500" dirty="0"/>
              <a:t> </a:t>
            </a:r>
            <a:r>
              <a:rPr lang="sr-Latn-RS" sz="2500" dirty="0"/>
              <a:t>nivoa</a:t>
            </a:r>
            <a:r>
              <a:rPr lang="en-US" sz="2500" dirty="0"/>
              <a:t> </a:t>
            </a:r>
            <a:r>
              <a:rPr lang="en-US" sz="2500" dirty="0" err="1"/>
              <a:t>podzemne</a:t>
            </a:r>
            <a:r>
              <a:rPr lang="en-US" sz="2500" dirty="0"/>
              <a:t> </a:t>
            </a:r>
            <a:r>
              <a:rPr lang="en-US" sz="2500" dirty="0" err="1"/>
              <a:t>vode</a:t>
            </a:r>
            <a:r>
              <a:rPr lang="en-US" sz="2500" dirty="0"/>
              <a:t> </a:t>
            </a:r>
            <a:r>
              <a:rPr lang="sr-Latn-RS" sz="2500" dirty="0"/>
              <a:t>putem</a:t>
            </a:r>
            <a:r>
              <a:rPr lang="en-US" sz="2500" dirty="0"/>
              <a:t> </a:t>
            </a:r>
            <a:r>
              <a:rPr lang="en-US" sz="2500" dirty="0" err="1"/>
              <a:t>modela</a:t>
            </a:r>
            <a:r>
              <a:rPr lang="en-US" sz="2500" dirty="0"/>
              <a:t> </a:t>
            </a:r>
            <a:r>
              <a:rPr lang="en-US" sz="2500" dirty="0" err="1"/>
              <a:t>i</a:t>
            </a:r>
            <a:r>
              <a:rPr lang="en-US" sz="2500" dirty="0"/>
              <a:t> </a:t>
            </a:r>
            <a:r>
              <a:rPr lang="en-US" sz="2500" dirty="0" err="1"/>
              <a:t>dugotrajnih</a:t>
            </a:r>
            <a:r>
              <a:rPr lang="en-US" sz="2500" dirty="0"/>
              <a:t> </a:t>
            </a:r>
            <a:r>
              <a:rPr lang="en-US" sz="2500" dirty="0" err="1"/>
              <a:t>merenja</a:t>
            </a:r>
            <a:r>
              <a:rPr lang="en-US" sz="2500" dirty="0"/>
              <a:t> </a:t>
            </a:r>
            <a:endParaRPr lang="sr-Latn-RS" sz="2500" dirty="0"/>
          </a:p>
          <a:p>
            <a:r>
              <a:rPr lang="en-US" sz="2500" dirty="0"/>
              <a:t>D</a:t>
            </a:r>
            <a:r>
              <a:rPr lang="sr-Latn-RS" sz="2500" dirty="0"/>
              <a:t> </a:t>
            </a:r>
            <a:r>
              <a:rPr lang="en-US" sz="2500" dirty="0" err="1"/>
              <a:t>Statički</a:t>
            </a:r>
            <a:r>
              <a:rPr lang="en-US" sz="2500" dirty="0"/>
              <a:t> </a:t>
            </a:r>
            <a:r>
              <a:rPr lang="en-US" sz="2500" dirty="0" err="1"/>
              <a:t>penetrometar</a:t>
            </a:r>
            <a:r>
              <a:rPr lang="en-US" sz="2500" dirty="0"/>
              <a:t> bez </a:t>
            </a:r>
            <a:r>
              <a:rPr lang="en-US" sz="2500" dirty="0" err="1"/>
              <a:t>i</a:t>
            </a:r>
            <a:r>
              <a:rPr lang="en-US" sz="2500" dirty="0"/>
              <a:t> s </a:t>
            </a:r>
            <a:r>
              <a:rPr lang="en-US" sz="2500" dirty="0" err="1"/>
              <a:t>merenjem</a:t>
            </a:r>
            <a:r>
              <a:rPr lang="en-US" sz="2500" dirty="0"/>
              <a:t> </a:t>
            </a:r>
            <a:r>
              <a:rPr lang="en-US" sz="2500" dirty="0" err="1"/>
              <a:t>pornog</a:t>
            </a:r>
            <a:r>
              <a:rPr lang="en-US" sz="2500" dirty="0"/>
              <a:t> </a:t>
            </a:r>
            <a:r>
              <a:rPr lang="sr-Latn-RS" sz="2500" dirty="0"/>
              <a:t>pritiska</a:t>
            </a:r>
          </a:p>
          <a:p>
            <a:r>
              <a:rPr lang="en-US" sz="2500" dirty="0"/>
              <a:t>E</a:t>
            </a:r>
            <a:r>
              <a:rPr lang="sr-Latn-RS" sz="2500" dirty="0"/>
              <a:t> Opit</a:t>
            </a:r>
            <a:r>
              <a:rPr lang="en-US" sz="2500" dirty="0"/>
              <a:t> </a:t>
            </a:r>
            <a:r>
              <a:rPr lang="en-US" sz="2500" dirty="0" err="1"/>
              <a:t>presiometrom</a:t>
            </a:r>
            <a:r>
              <a:rPr lang="en-US" sz="2500" dirty="0"/>
              <a:t> (PMT)</a:t>
            </a:r>
            <a:r>
              <a:rPr lang="sr-Latn-RS" sz="2500" dirty="0"/>
              <a:t>,                                   </a:t>
            </a:r>
          </a:p>
          <a:p>
            <a:r>
              <a:rPr lang="en-US" sz="2500" dirty="0"/>
              <a:t>F</a:t>
            </a:r>
            <a:r>
              <a:rPr lang="sr-Latn-RS" sz="2500" dirty="0"/>
              <a:t> </a:t>
            </a:r>
            <a:r>
              <a:rPr lang="en-US" sz="2500" dirty="0" err="1"/>
              <a:t>Standardni</a:t>
            </a:r>
            <a:r>
              <a:rPr lang="en-US" sz="2500" dirty="0"/>
              <a:t> </a:t>
            </a:r>
            <a:r>
              <a:rPr lang="en-US" sz="2500" dirty="0" err="1"/>
              <a:t>penetracijski</a:t>
            </a:r>
            <a:r>
              <a:rPr lang="en-US" sz="2500" dirty="0"/>
              <a:t> </a:t>
            </a:r>
            <a:r>
              <a:rPr lang="sr-Latn-RS" sz="2500" dirty="0"/>
              <a:t>opit</a:t>
            </a:r>
            <a:r>
              <a:rPr lang="en-US" sz="2500" dirty="0"/>
              <a:t> (SPT)</a:t>
            </a:r>
            <a:endParaRPr lang="sr-Latn-RS" sz="2500" dirty="0"/>
          </a:p>
          <a:p>
            <a:r>
              <a:rPr lang="en-US" sz="2500" dirty="0"/>
              <a:t>G</a:t>
            </a:r>
            <a:r>
              <a:rPr lang="sr-Latn-RS" sz="2500" dirty="0"/>
              <a:t> </a:t>
            </a:r>
            <a:r>
              <a:rPr lang="en-US" sz="2500" dirty="0" err="1"/>
              <a:t>Dinamički</a:t>
            </a:r>
            <a:r>
              <a:rPr lang="en-US" sz="2500" dirty="0"/>
              <a:t> </a:t>
            </a:r>
            <a:r>
              <a:rPr lang="en-US" sz="2500" dirty="0" err="1"/>
              <a:t>penetracijski</a:t>
            </a:r>
            <a:r>
              <a:rPr lang="en-US" sz="2500" dirty="0"/>
              <a:t> </a:t>
            </a:r>
            <a:r>
              <a:rPr lang="sr-Latn-RS" sz="2500" dirty="0"/>
              <a:t>opit</a:t>
            </a:r>
            <a:r>
              <a:rPr lang="en-US" sz="2500" dirty="0"/>
              <a:t> (DP)</a:t>
            </a:r>
            <a:endParaRPr lang="sr-Latn-RS" sz="2500" dirty="0"/>
          </a:p>
          <a:p>
            <a:r>
              <a:rPr lang="en-US" sz="2500" dirty="0"/>
              <a:t>H</a:t>
            </a:r>
            <a:r>
              <a:rPr lang="sr-Latn-RS" sz="2500" dirty="0"/>
              <a:t> </a:t>
            </a:r>
            <a:r>
              <a:rPr lang="en-US" sz="2500" dirty="0" err="1"/>
              <a:t>Ispitivanje</a:t>
            </a:r>
            <a:r>
              <a:rPr lang="en-US" sz="2500" dirty="0"/>
              <a:t> </a:t>
            </a:r>
            <a:r>
              <a:rPr lang="en-US" sz="2500" dirty="0" err="1"/>
              <a:t>teškom</a:t>
            </a:r>
            <a:r>
              <a:rPr lang="en-US" sz="2500" dirty="0"/>
              <a:t> </a:t>
            </a:r>
            <a:r>
              <a:rPr lang="en-US" sz="2500" dirty="0" err="1"/>
              <a:t>sondom</a:t>
            </a:r>
            <a:r>
              <a:rPr lang="en-US" sz="2500" dirty="0"/>
              <a:t> (WST)</a:t>
            </a:r>
            <a:endParaRPr lang="sr-Latn-RS" sz="2500" dirty="0"/>
          </a:p>
          <a:p>
            <a:r>
              <a:rPr lang="en-US" sz="2500" dirty="0"/>
              <a:t>I</a:t>
            </a:r>
            <a:r>
              <a:rPr lang="sr-Latn-RS" sz="2500" dirty="0"/>
              <a:t> </a:t>
            </a:r>
            <a:r>
              <a:rPr lang="en-US" sz="2500" dirty="0" err="1"/>
              <a:t>Ispitivanje</a:t>
            </a:r>
            <a:r>
              <a:rPr lang="en-US" sz="2500" dirty="0"/>
              <a:t> </a:t>
            </a:r>
            <a:r>
              <a:rPr lang="en-US" sz="2500" dirty="0" err="1"/>
              <a:t>krilnom</a:t>
            </a:r>
            <a:r>
              <a:rPr lang="en-US" sz="2500" dirty="0"/>
              <a:t> </a:t>
            </a:r>
            <a:r>
              <a:rPr lang="en-US" sz="2500" dirty="0" err="1"/>
              <a:t>sondom</a:t>
            </a:r>
            <a:r>
              <a:rPr lang="en-US" sz="2500" dirty="0"/>
              <a:t> (FVT)</a:t>
            </a:r>
            <a:endParaRPr lang="sr-Latn-RS" sz="2500" dirty="0"/>
          </a:p>
          <a:p>
            <a:r>
              <a:rPr lang="en-US" sz="2500" dirty="0"/>
              <a:t>J</a:t>
            </a:r>
            <a:r>
              <a:rPr lang="sr-Latn-RS" sz="2500" dirty="0"/>
              <a:t> </a:t>
            </a:r>
            <a:r>
              <a:rPr lang="en-US" sz="2500" dirty="0" err="1"/>
              <a:t>Ispitivanje</a:t>
            </a:r>
            <a:r>
              <a:rPr lang="en-US" sz="2500" dirty="0"/>
              <a:t> pl</a:t>
            </a:r>
            <a:r>
              <a:rPr lang="sr-Latn-RS" sz="2500" dirty="0"/>
              <a:t>j</a:t>
            </a:r>
            <a:r>
              <a:rPr lang="en-US" sz="2500" dirty="0" err="1"/>
              <a:t>osnatim</a:t>
            </a:r>
            <a:r>
              <a:rPr lang="en-US" sz="2500" dirty="0"/>
              <a:t> </a:t>
            </a:r>
            <a:r>
              <a:rPr lang="en-US" sz="2500" dirty="0" err="1"/>
              <a:t>dilatometrom</a:t>
            </a:r>
            <a:r>
              <a:rPr lang="en-US" sz="2500" dirty="0"/>
              <a:t> (DMT)</a:t>
            </a:r>
            <a:endParaRPr lang="sr-Latn-RS" sz="2500" dirty="0"/>
          </a:p>
          <a:p>
            <a:r>
              <a:rPr lang="en-US" sz="2500" dirty="0"/>
              <a:t>K</a:t>
            </a:r>
            <a:r>
              <a:rPr lang="sr-Latn-RS" sz="2500" dirty="0"/>
              <a:t> </a:t>
            </a:r>
            <a:r>
              <a:rPr lang="en-US" sz="2500" dirty="0" err="1"/>
              <a:t>Ispitivanje</a:t>
            </a:r>
            <a:r>
              <a:rPr lang="en-US" sz="2500" dirty="0"/>
              <a:t> </a:t>
            </a:r>
            <a:r>
              <a:rPr lang="en-US" sz="2500" dirty="0" err="1"/>
              <a:t>probnom</a:t>
            </a:r>
            <a:r>
              <a:rPr lang="en-US" sz="2500" dirty="0"/>
              <a:t> </a:t>
            </a:r>
            <a:r>
              <a:rPr lang="en-US" sz="2500" dirty="0" err="1"/>
              <a:t>pločom</a:t>
            </a:r>
            <a:r>
              <a:rPr lang="en-US" sz="2500" dirty="0"/>
              <a:t> (PLT)</a:t>
            </a:r>
          </a:p>
          <a:p>
            <a:r>
              <a:rPr lang="en-US" sz="2500" dirty="0"/>
              <a:t>L</a:t>
            </a:r>
            <a:r>
              <a:rPr lang="sr-Latn-RS" sz="2500" dirty="0"/>
              <a:t> Detaljan</a:t>
            </a:r>
            <a:r>
              <a:rPr lang="en-US" sz="2500" dirty="0"/>
              <a:t> </a:t>
            </a:r>
            <a:r>
              <a:rPr lang="en-US" sz="2500" dirty="0" err="1"/>
              <a:t>opis</a:t>
            </a:r>
            <a:r>
              <a:rPr lang="en-US" sz="2500" dirty="0"/>
              <a:t> </a:t>
            </a:r>
            <a:r>
              <a:rPr lang="en-US" sz="2500" dirty="0" err="1"/>
              <a:t>pripreme</a:t>
            </a:r>
            <a:r>
              <a:rPr lang="en-US" sz="2500" dirty="0"/>
              <a:t> </a:t>
            </a:r>
            <a:r>
              <a:rPr lang="sr-Latn-RS" sz="2500" dirty="0"/>
              <a:t>uzoraka</a:t>
            </a:r>
            <a:r>
              <a:rPr lang="en-US" sz="2500" dirty="0"/>
              <a:t> </a:t>
            </a:r>
            <a:r>
              <a:rPr lang="en-US" sz="2500" dirty="0" err="1"/>
              <a:t>tla</a:t>
            </a:r>
            <a:r>
              <a:rPr lang="en-US" sz="2500" dirty="0"/>
              <a:t> za </a:t>
            </a:r>
            <a:r>
              <a:rPr lang="en-US" sz="2500" dirty="0" err="1"/>
              <a:t>ispitivanje</a:t>
            </a:r>
            <a:endParaRPr lang="sr-Latn-RS" sz="2500" dirty="0"/>
          </a:p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EF5553F-DF4E-4572-89BC-28D69085363C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781864" y="2015732"/>
            <a:ext cx="4645025" cy="3636671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M</a:t>
            </a:r>
            <a:r>
              <a:rPr lang="sr-Latn-RS" dirty="0"/>
              <a:t> Detaljan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sr-Latn-RS" dirty="0"/>
              <a:t>opita</a:t>
            </a:r>
            <a:r>
              <a:rPr lang="en-US" dirty="0"/>
              <a:t> za ra</a:t>
            </a:r>
            <a:r>
              <a:rPr lang="sr-Latn-RS" dirty="0"/>
              <a:t>zvrstavanje</a:t>
            </a:r>
            <a:r>
              <a:rPr lang="en-US" dirty="0"/>
              <a:t>, </a:t>
            </a:r>
            <a:r>
              <a:rPr lang="sr-Latn-RS" dirty="0"/>
              <a:t>identifikaciju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tla</a:t>
            </a:r>
            <a:endParaRPr lang="sr-Latn-RS" dirty="0"/>
          </a:p>
          <a:p>
            <a:r>
              <a:rPr lang="en-US" dirty="0"/>
              <a:t>N</a:t>
            </a:r>
            <a:r>
              <a:rPr lang="sr-Latn-RS" dirty="0"/>
              <a:t> Detaljan</a:t>
            </a:r>
            <a:r>
              <a:rPr lang="en-US" dirty="0"/>
              <a:t>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sr-Latn-RS" dirty="0"/>
              <a:t>opita</a:t>
            </a:r>
            <a:r>
              <a:rPr lang="en-US" dirty="0"/>
              <a:t> za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sr-Latn-RS" dirty="0"/>
              <a:t>h</a:t>
            </a:r>
            <a:r>
              <a:rPr lang="en-US" dirty="0" err="1"/>
              <a:t>emijskih</a:t>
            </a:r>
            <a:r>
              <a:rPr lang="en-US" dirty="0"/>
              <a:t> </a:t>
            </a:r>
            <a:r>
              <a:rPr lang="en-US" dirty="0" err="1"/>
              <a:t>svojstava</a:t>
            </a:r>
            <a:r>
              <a:rPr lang="en-US" dirty="0"/>
              <a:t> </a:t>
            </a:r>
            <a:r>
              <a:rPr lang="en-US" dirty="0" err="1"/>
              <a:t>tla</a:t>
            </a:r>
            <a:endParaRPr lang="sr-Latn-RS" dirty="0"/>
          </a:p>
          <a:p>
            <a:r>
              <a:rPr lang="en-US" dirty="0"/>
              <a:t>O</a:t>
            </a:r>
            <a:r>
              <a:rPr lang="sr-Latn-RS" dirty="0"/>
              <a:t> Detaljan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sr-Latn-RS" dirty="0"/>
              <a:t>opita</a:t>
            </a:r>
            <a:r>
              <a:rPr lang="en-US" dirty="0"/>
              <a:t> za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parametara</a:t>
            </a:r>
            <a:r>
              <a:rPr lang="en-US" dirty="0"/>
              <a:t> (</a:t>
            </a:r>
            <a:r>
              <a:rPr lang="en-US" dirty="0" err="1"/>
              <a:t>indeksa</a:t>
            </a:r>
            <a:r>
              <a:rPr lang="en-US" dirty="0"/>
              <a:t>) </a:t>
            </a:r>
            <a:r>
              <a:rPr lang="en-US" dirty="0" err="1"/>
              <a:t>čvrstoće</a:t>
            </a:r>
            <a:r>
              <a:rPr lang="en-US" dirty="0"/>
              <a:t> </a:t>
            </a:r>
            <a:r>
              <a:rPr lang="en-US" dirty="0" err="1"/>
              <a:t>tla</a:t>
            </a:r>
            <a:endParaRPr lang="sr-Latn-RS" dirty="0"/>
          </a:p>
          <a:p>
            <a:r>
              <a:rPr lang="en-US" dirty="0"/>
              <a:t>P</a:t>
            </a:r>
            <a:r>
              <a:rPr lang="sr-Latn-RS" dirty="0"/>
              <a:t> Detaljan</a:t>
            </a:r>
            <a:r>
              <a:rPr lang="en-US" dirty="0"/>
              <a:t>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sr-Latn-RS" dirty="0"/>
              <a:t>opita</a:t>
            </a:r>
            <a:r>
              <a:rPr lang="en-US" dirty="0"/>
              <a:t> za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čvrstoće</a:t>
            </a:r>
            <a:r>
              <a:rPr lang="en-US" dirty="0"/>
              <a:t> </a:t>
            </a:r>
            <a:r>
              <a:rPr lang="en-US" dirty="0" err="1"/>
              <a:t>tla</a:t>
            </a:r>
            <a:endParaRPr lang="sr-Latn-RS" dirty="0"/>
          </a:p>
          <a:p>
            <a:r>
              <a:rPr lang="en-US" dirty="0"/>
              <a:t>Q</a:t>
            </a:r>
            <a:r>
              <a:rPr lang="sr-Latn-RS" dirty="0"/>
              <a:t> Detaljan</a:t>
            </a:r>
            <a:r>
              <a:rPr lang="en-US" dirty="0"/>
              <a:t>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sr-Latn-RS" dirty="0"/>
              <a:t>opita</a:t>
            </a:r>
            <a:r>
              <a:rPr lang="en-US" dirty="0"/>
              <a:t> za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stišljivosti</a:t>
            </a:r>
            <a:r>
              <a:rPr lang="en-US" dirty="0"/>
              <a:t> </a:t>
            </a:r>
            <a:r>
              <a:rPr lang="en-US" dirty="0" err="1"/>
              <a:t>tla</a:t>
            </a:r>
            <a:r>
              <a:rPr lang="en-US" dirty="0"/>
              <a:t> </a:t>
            </a:r>
            <a:endParaRPr lang="sr-Latn-RS" dirty="0"/>
          </a:p>
          <a:p>
            <a:r>
              <a:rPr lang="en-US" dirty="0"/>
              <a:t>R</a:t>
            </a:r>
            <a:r>
              <a:rPr lang="sr-Latn-RS" dirty="0"/>
              <a:t> Detaljan</a:t>
            </a:r>
            <a:r>
              <a:rPr lang="en-US" dirty="0"/>
              <a:t>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sr-Latn-RS" dirty="0"/>
              <a:t>opita</a:t>
            </a:r>
            <a:r>
              <a:rPr lang="en-US" dirty="0"/>
              <a:t> za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zbijenosti</a:t>
            </a:r>
            <a:r>
              <a:rPr lang="en-US" dirty="0"/>
              <a:t> </a:t>
            </a:r>
            <a:r>
              <a:rPr lang="en-US" dirty="0" err="1"/>
              <a:t>tla</a:t>
            </a:r>
            <a:endParaRPr lang="sr-Latn-RS" dirty="0"/>
          </a:p>
          <a:p>
            <a:r>
              <a:rPr lang="en-US" dirty="0"/>
              <a:t>S</a:t>
            </a:r>
            <a:r>
              <a:rPr lang="sr-Latn-RS" dirty="0"/>
              <a:t> Detaljan</a:t>
            </a:r>
            <a:r>
              <a:rPr lang="en-US" dirty="0"/>
              <a:t>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sr-Latn-RS" dirty="0"/>
              <a:t>opita</a:t>
            </a:r>
            <a:r>
              <a:rPr lang="en-US" dirty="0"/>
              <a:t> za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vodopropus</a:t>
            </a:r>
            <a:r>
              <a:rPr lang="sr-Latn-RS" dirty="0"/>
              <a:t>tljivosti</a:t>
            </a:r>
            <a:r>
              <a:rPr lang="en-US" dirty="0"/>
              <a:t> </a:t>
            </a:r>
            <a:r>
              <a:rPr lang="en-US" dirty="0" err="1"/>
              <a:t>tla</a:t>
            </a:r>
            <a:endParaRPr lang="sr-Latn-RS" dirty="0"/>
          </a:p>
          <a:p>
            <a:r>
              <a:rPr lang="en-US" dirty="0"/>
              <a:t>T</a:t>
            </a:r>
            <a:r>
              <a:rPr lang="sr-Latn-RS" dirty="0"/>
              <a:t> </a:t>
            </a:r>
            <a:r>
              <a:rPr lang="en-US" dirty="0" err="1"/>
              <a:t>Pripreme</a:t>
            </a:r>
            <a:r>
              <a:rPr lang="en-US" dirty="0"/>
              <a:t> za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primeraka</a:t>
            </a:r>
            <a:r>
              <a:rPr lang="en-US" dirty="0"/>
              <a:t> </a:t>
            </a:r>
            <a:r>
              <a:rPr lang="en-US" dirty="0" err="1"/>
              <a:t>stene</a:t>
            </a:r>
            <a:r>
              <a:rPr lang="en-US" dirty="0"/>
              <a:t> </a:t>
            </a:r>
            <a:endParaRPr lang="sr-Latn-RS" dirty="0"/>
          </a:p>
          <a:p>
            <a:r>
              <a:rPr lang="en-US" dirty="0"/>
              <a:t>U</a:t>
            </a:r>
            <a:r>
              <a:rPr lang="sr-Latn-RS" dirty="0"/>
              <a:t> Identifikacioni opiti stenske mase </a:t>
            </a:r>
          </a:p>
          <a:p>
            <a:r>
              <a:rPr lang="en-US" dirty="0"/>
              <a:t>V</a:t>
            </a:r>
            <a:r>
              <a:rPr lang="sr-Latn-RS" dirty="0"/>
              <a:t>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bujanja</a:t>
            </a:r>
            <a:r>
              <a:rPr lang="en-US" dirty="0"/>
              <a:t> </a:t>
            </a:r>
            <a:r>
              <a:rPr lang="en-US" dirty="0" err="1"/>
              <a:t>stene</a:t>
            </a:r>
            <a:endParaRPr lang="sr-Latn-RS" dirty="0"/>
          </a:p>
          <a:p>
            <a:r>
              <a:rPr lang="en-US" dirty="0"/>
              <a:t>W</a:t>
            </a:r>
            <a:r>
              <a:rPr lang="sr-Latn-RS" dirty="0"/>
              <a:t>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čvrstoće</a:t>
            </a:r>
            <a:r>
              <a:rPr lang="en-US" dirty="0"/>
              <a:t> </a:t>
            </a:r>
            <a:r>
              <a:rPr lang="en-US" dirty="0" err="1"/>
              <a:t>stene</a:t>
            </a:r>
            <a:endParaRPr lang="sr-Latn-RS" dirty="0"/>
          </a:p>
          <a:p>
            <a:r>
              <a:rPr lang="en-US" dirty="0"/>
              <a:t>X</a:t>
            </a:r>
            <a:r>
              <a:rPr lang="sr-Latn-RS" dirty="0"/>
              <a:t> </a:t>
            </a:r>
            <a:r>
              <a:rPr lang="en-US" dirty="0" err="1"/>
              <a:t>Bibliografija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4266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B31A5-8DE7-489F-898F-92B5C10EB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Pretpostavke na kojima je baziran ec7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4D0D5-9125-4AB3-96B0-38BEA25A2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RS" dirty="0"/>
              <a:t>Podaci koji su potrebni za projektovanje se prikupljaju, registruju i interpretiraju od strane odgovarajuće kvalifikovanog osoblja.</a:t>
            </a:r>
          </a:p>
          <a:p>
            <a:r>
              <a:rPr lang="sr-Latn-RS" dirty="0"/>
              <a:t>Konstrukcije projektuju stručnjaci koji imaju odgovarajuće kvalifikacije i iskustvo.</a:t>
            </a:r>
          </a:p>
          <a:p>
            <a:r>
              <a:rPr lang="sr-Latn-RS" dirty="0"/>
              <a:t>Adekvatni kontinuitet i komunikacija postoji između osoblja koje prikuplja podatke, koje projektuje i vrši proračune.</a:t>
            </a:r>
          </a:p>
          <a:p>
            <a:r>
              <a:rPr lang="sr-Latn-RS" dirty="0"/>
              <a:t>Adekvatni nadzor i kontrola kvaliteta su ostvareni na terenu, radionicama i na ostalim mestima rada.</a:t>
            </a:r>
          </a:p>
          <a:p>
            <a:r>
              <a:rPr lang="sr-Latn-RS" dirty="0"/>
              <a:t>Izvođenje je sprovedeno u skladu sa odgovarajućim standardima i tehničkim specifikacijama od strane osoblja koje ima odgovarajuće znanje i iskustvo.</a:t>
            </a:r>
          </a:p>
          <a:p>
            <a:r>
              <a:rPr lang="sr-Latn-RS" dirty="0"/>
              <a:t>Građevinski materijali i proizvodi se koriste onako kako je utvrđeno u EN 1990 ili u EN 1991 – EN 1999, ili u relevantnim standardima za izvođenje, ili u referentnim specifikacijama za materijale i proizvode.</a:t>
            </a:r>
          </a:p>
          <a:p>
            <a:r>
              <a:rPr lang="sr-Latn-RS" dirty="0"/>
              <a:t>Konstrukcija će se adekvatno održavati kako bi se obezbedila njena sigurnost i upotrebljivost tokom proračunskog veka konstrukcije.</a:t>
            </a:r>
          </a:p>
          <a:p>
            <a:r>
              <a:rPr lang="sr-Latn-RS" dirty="0"/>
              <a:t>Konstrukcija će se koristiti za potrebe definisane projektom.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969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6A037-B84D-4D2E-8551-C112F1A1E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Razlika između principa i pravila za primenu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5DB24-763D-4C22-8AB6-4CFB5C757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RS" b="1" dirty="0"/>
              <a:t>Principi</a:t>
            </a:r>
            <a:r>
              <a:rPr lang="sr-Latn-RS" dirty="0"/>
              <a:t> su označeni slovom P i označavaju opšte stavove i definicije za koje nema alternative, kao i zahteve i analitičke modele za koje se alternativa ne dopušta ukoliko to nije posebno navedeno.</a:t>
            </a:r>
          </a:p>
          <a:p>
            <a:pPr algn="just"/>
            <a:r>
              <a:rPr lang="sr-Latn-RS" b="1" dirty="0"/>
              <a:t>Pravila za primenu </a:t>
            </a:r>
            <a:r>
              <a:rPr lang="sr-Latn-RS" dirty="0"/>
              <a:t>su</a:t>
            </a:r>
            <a:r>
              <a:rPr lang="sr-Latn-RS" b="1" dirty="0"/>
              <a:t> </a:t>
            </a:r>
            <a:r>
              <a:rPr lang="sr-Latn-RS" dirty="0"/>
              <a:t>primeri opšteprihvaćenih pravila koja odgovaraju principima i ispunjavaju njihove zahteve. Dopušteno je korišćenje alternativnih pravila za proračun, različitih od onih navedenih u EC 7, ako se pokaže da su u saglasnosti sa relevantnim principima i da su bar ekvivalentna u pogledu bezbednosti, upotrebljivosti i trajnosti konstrukcije koje bi se očekivale pri korišćenju evrokodova.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2495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E3B5B0-F2C2-4A35-815D-AE96A0775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195943"/>
            <a:ext cx="3748644" cy="5628661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rgbClr val="FFFFFF"/>
                </a:solidFill>
              </a:rPr>
              <a:t>Osnovni pojmovi – EC 0, ec 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67ABE-047D-40EC-BB07-BE5CBA324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94" y="447869"/>
            <a:ext cx="6034827" cy="5708673"/>
          </a:xfrm>
        </p:spPr>
        <p:txBody>
          <a:bodyPr anchor="t">
            <a:normAutofit fontScale="85000" lnSpcReduction="10000"/>
          </a:bodyPr>
          <a:lstStyle/>
          <a:p>
            <a:pPr algn="just"/>
            <a:r>
              <a:rPr lang="en-US" b="1" dirty="0" err="1"/>
              <a:t>Geometrijski</a:t>
            </a:r>
            <a:r>
              <a:rPr lang="en-US" b="1" dirty="0"/>
              <a:t> </a:t>
            </a:r>
            <a:r>
              <a:rPr lang="en-US" b="1" dirty="0" err="1"/>
              <a:t>podaci</a:t>
            </a:r>
            <a:r>
              <a:rPr lang="en-US" b="1" dirty="0"/>
              <a:t> (a)</a:t>
            </a:r>
            <a:r>
              <a:rPr lang="en-US" dirty="0"/>
              <a:t>:</a:t>
            </a:r>
            <a:r>
              <a:rPr lang="en-US" b="1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geometrijski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opisuju</a:t>
            </a:r>
            <a:r>
              <a:rPr lang="en-US" dirty="0"/>
              <a:t> </a:t>
            </a:r>
            <a:r>
              <a:rPr lang="en-US" dirty="0" err="1"/>
              <a:t>konstrukciju</a:t>
            </a:r>
            <a:r>
              <a:rPr lang="en-US" dirty="0"/>
              <a:t> </a:t>
            </a:r>
            <a:r>
              <a:rPr lang="en-US" dirty="0" err="1"/>
              <a:t>uključ</a:t>
            </a:r>
            <a:r>
              <a:rPr lang="sr-Latn-RS" dirty="0"/>
              <a:t>ujući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tlo</a:t>
            </a:r>
            <a:r>
              <a:rPr lang="en-US" dirty="0"/>
              <a:t> (</a:t>
            </a:r>
            <a:r>
              <a:rPr lang="en-US" dirty="0" err="1"/>
              <a:t>debljine</a:t>
            </a:r>
            <a:r>
              <a:rPr lang="en-US" dirty="0"/>
              <a:t> </a:t>
            </a:r>
            <a:r>
              <a:rPr lang="en-US" dirty="0" err="1"/>
              <a:t>slojeva</a:t>
            </a:r>
            <a:r>
              <a:rPr lang="en-US" dirty="0"/>
              <a:t>, </a:t>
            </a:r>
            <a:r>
              <a:rPr lang="sr-Latn-RS" dirty="0"/>
              <a:t>nivo</a:t>
            </a:r>
            <a:r>
              <a:rPr lang="en-US" dirty="0"/>
              <a:t> </a:t>
            </a:r>
            <a:r>
              <a:rPr lang="en-US" dirty="0" err="1"/>
              <a:t>podzemne</a:t>
            </a:r>
            <a:r>
              <a:rPr lang="en-US" dirty="0"/>
              <a:t> </a:t>
            </a:r>
            <a:r>
              <a:rPr lang="en-US" dirty="0" err="1"/>
              <a:t>vode</a:t>
            </a:r>
            <a:r>
              <a:rPr lang="en-US" dirty="0"/>
              <a:t>...)</a:t>
            </a:r>
            <a:r>
              <a:rPr lang="sr-Latn-RS" dirty="0"/>
              <a:t>.</a:t>
            </a:r>
            <a:r>
              <a:rPr lang="en-US" dirty="0"/>
              <a:t> </a:t>
            </a:r>
          </a:p>
          <a:p>
            <a:pPr algn="just"/>
            <a:r>
              <a:rPr lang="en-US" b="1" dirty="0"/>
              <a:t>De</a:t>
            </a:r>
            <a:r>
              <a:rPr lang="sr-Latn-RS" b="1" dirty="0"/>
              <a:t>jstva</a:t>
            </a:r>
            <a:r>
              <a:rPr lang="en-US" b="1" dirty="0"/>
              <a:t> (F, ∆, G)</a:t>
            </a:r>
            <a:r>
              <a:rPr lang="en-US" dirty="0"/>
              <a:t>: </a:t>
            </a:r>
            <a:r>
              <a:rPr lang="sr-Latn-RS" dirty="0"/>
              <a:t>skup sila koje deluju na konstrukciju (direktno dejstvo) ili skup prinudnih ubrzanja ili deformacija izazvanih promenom temperature, nejednakim sleganjima... (indirektna dejstva).</a:t>
            </a:r>
          </a:p>
          <a:p>
            <a:pPr algn="just"/>
            <a:r>
              <a:rPr lang="sr-Latn-RS" b="1" dirty="0"/>
              <a:t>Geotehničko dejstvo</a:t>
            </a:r>
            <a:r>
              <a:rPr lang="sr-Latn-RS" dirty="0"/>
              <a:t>: dejstvo koje potiče od tla, nasipanja, stajaće ili podzemne vode, a prenosi se na konstrukciju.</a:t>
            </a:r>
            <a:endParaRPr lang="en-US" dirty="0"/>
          </a:p>
          <a:p>
            <a:pPr algn="just"/>
            <a:r>
              <a:rPr lang="en-US" b="1" dirty="0"/>
              <a:t>U</a:t>
            </a:r>
            <a:r>
              <a:rPr lang="sr-Latn-RS" b="1" dirty="0"/>
              <a:t>ticaj od</a:t>
            </a:r>
            <a:r>
              <a:rPr lang="en-US" b="1" dirty="0"/>
              <a:t> </a:t>
            </a:r>
            <a:r>
              <a:rPr lang="sr-Latn-RS" b="1" dirty="0"/>
              <a:t>dejstva</a:t>
            </a:r>
            <a:r>
              <a:rPr lang="en-US" b="1" dirty="0"/>
              <a:t> (E)</a:t>
            </a:r>
            <a:r>
              <a:rPr lang="en-US" dirty="0"/>
              <a:t>:</a:t>
            </a:r>
            <a:r>
              <a:rPr lang="en-US" b="1" dirty="0"/>
              <a:t> </a:t>
            </a:r>
            <a:r>
              <a:rPr lang="en-US" dirty="0" err="1"/>
              <a:t>sila</a:t>
            </a:r>
            <a:r>
              <a:rPr lang="en-US" dirty="0"/>
              <a:t>, moment, </a:t>
            </a:r>
            <a:r>
              <a:rPr lang="sr-Latn-RS" dirty="0"/>
              <a:t>napon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sr-Latn-RS" dirty="0"/>
              <a:t>dilatacija</a:t>
            </a:r>
            <a:r>
              <a:rPr lang="en-US" dirty="0"/>
              <a:t>;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sr-Latn-RS" dirty="0"/>
              <a:t>ugib</a:t>
            </a:r>
            <a:r>
              <a:rPr lang="en-US" dirty="0"/>
              <a:t>, </a:t>
            </a:r>
            <a:r>
              <a:rPr lang="en-US" dirty="0" err="1"/>
              <a:t>rotacija</a:t>
            </a:r>
            <a:r>
              <a:rPr lang="sr-Latn-R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deformacija</a:t>
            </a:r>
            <a:r>
              <a:rPr lang="en-US" dirty="0"/>
              <a:t> u </a:t>
            </a:r>
            <a:r>
              <a:rPr lang="en-US" dirty="0" err="1"/>
              <a:t>nekom</a:t>
            </a:r>
            <a:r>
              <a:rPr lang="en-US" dirty="0"/>
              <a:t> </a:t>
            </a:r>
            <a:r>
              <a:rPr lang="en-US" dirty="0" err="1"/>
              <a:t>preseku</a:t>
            </a:r>
            <a:r>
              <a:rPr lang="en-US" dirty="0"/>
              <a:t>, </a:t>
            </a:r>
            <a:r>
              <a:rPr lang="en-US" dirty="0" err="1"/>
              <a:t>delu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čitavoj</a:t>
            </a:r>
            <a:r>
              <a:rPr lang="en-US" dirty="0"/>
              <a:t> </a:t>
            </a:r>
            <a:r>
              <a:rPr lang="en-US" dirty="0" err="1"/>
              <a:t>konstrukciji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nastaju</a:t>
            </a:r>
            <a:r>
              <a:rPr lang="en-US" dirty="0"/>
              <a:t> </a:t>
            </a:r>
            <a:r>
              <a:rPr lang="en-US" dirty="0" err="1"/>
              <a:t>zbirom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delovanja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konstrukciju</a:t>
            </a:r>
            <a:r>
              <a:rPr lang="en-US" dirty="0"/>
              <a:t> u </a:t>
            </a:r>
            <a:r>
              <a:rPr lang="en-US" dirty="0" err="1"/>
              <a:t>nekom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izvođenja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sr-Latn-RS" dirty="0"/>
              <a:t>eksploatacije.</a:t>
            </a:r>
            <a:endParaRPr lang="en-US" dirty="0"/>
          </a:p>
          <a:p>
            <a:pPr algn="just"/>
            <a:r>
              <a:rPr lang="sr-Latn-RS" b="1" dirty="0"/>
              <a:t>Nosivost </a:t>
            </a:r>
            <a:r>
              <a:rPr lang="en-US" b="1" dirty="0"/>
              <a:t>(R)</a:t>
            </a:r>
            <a:r>
              <a:rPr lang="en-US" dirty="0"/>
              <a:t>:</a:t>
            </a:r>
            <a:r>
              <a:rPr lang="en-US" b="1" dirty="0"/>
              <a:t> </a:t>
            </a:r>
            <a:r>
              <a:rPr lang="sr-Latn-RS" dirty="0"/>
              <a:t>sposobnost elementa ili komponente (ili poprečnog preseka elementa ili komponente) konstrukcije da prihvati dejstva bez mehaničkog loma.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0068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695039-B984-4BF0-B6DF-DFBF2F459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41" y="200230"/>
            <a:ext cx="3788168" cy="4584527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rgbClr val="FFFFFF"/>
                </a:solidFill>
              </a:rPr>
              <a:t>Osnovni pojmovi – EC 0, ec 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FBAA3-7EDB-4E50-8537-5DD3B0D21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1536" y="708231"/>
            <a:ext cx="6034827" cy="4916465"/>
          </a:xfrm>
        </p:spPr>
        <p:txBody>
          <a:bodyPr anchor="t">
            <a:normAutofit fontScale="92500" lnSpcReduction="20000"/>
          </a:bodyPr>
          <a:lstStyle/>
          <a:p>
            <a:pPr algn="just">
              <a:lnSpc>
                <a:spcPct val="110000"/>
              </a:lnSpc>
            </a:pPr>
            <a:r>
              <a:rPr lang="sr-Latn-RS" sz="1800" b="1" dirty="0"/>
              <a:t>Uporedivo iskustvo: </a:t>
            </a:r>
            <a:r>
              <a:rPr lang="sr-Latn-RS" sz="1800" dirty="0"/>
              <a:t>dokumentovana ili na drugi način jasno utvrđena informacija koja se odnosi na teren koji se razmatra u projektu, a koja uključuje iste vrste tla i stena za koje se očekuje slično geotehničko ponašanje, u interakciji sa sličnim konstrukcijama. Informacije prikupljene sa lokacije smatraju se posebno značajnim.</a:t>
            </a:r>
            <a:endParaRPr lang="sr-Latn-RS" sz="1800" b="1" dirty="0"/>
          </a:p>
          <a:p>
            <a:pPr algn="just">
              <a:lnSpc>
                <a:spcPct val="110000"/>
              </a:lnSpc>
            </a:pPr>
            <a:r>
              <a:rPr lang="en-US" sz="1800" b="1" dirty="0" err="1"/>
              <a:t>Granično</a:t>
            </a:r>
            <a:r>
              <a:rPr lang="en-US" sz="1800" b="1" dirty="0"/>
              <a:t> </a:t>
            </a:r>
            <a:r>
              <a:rPr lang="en-US" sz="1800" b="1" dirty="0" err="1"/>
              <a:t>stanje</a:t>
            </a:r>
            <a:r>
              <a:rPr lang="en-US" sz="1800" dirty="0"/>
              <a:t>: </a:t>
            </a:r>
            <a:r>
              <a:rPr lang="en-US" sz="1800" dirty="0" err="1"/>
              <a:t>stanje</a:t>
            </a:r>
            <a:r>
              <a:rPr lang="en-US" sz="1800" dirty="0"/>
              <a:t> </a:t>
            </a:r>
            <a:r>
              <a:rPr lang="en-US" sz="1800" dirty="0" err="1"/>
              <a:t>konstrukcije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njenog</a:t>
            </a:r>
            <a:r>
              <a:rPr lang="en-US" sz="1800" dirty="0"/>
              <a:t> </a:t>
            </a:r>
            <a:r>
              <a:rPr lang="en-US" sz="1800" dirty="0" err="1"/>
              <a:t>dela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granici</a:t>
            </a:r>
            <a:r>
              <a:rPr lang="en-US" sz="1800" dirty="0"/>
              <a:t> </a:t>
            </a:r>
            <a:r>
              <a:rPr lang="en-US" sz="1800" dirty="0" err="1"/>
              <a:t>između</a:t>
            </a:r>
            <a:r>
              <a:rPr lang="en-US" sz="1800" dirty="0"/>
              <a:t> </a:t>
            </a:r>
            <a:r>
              <a:rPr lang="en-US" sz="1800" dirty="0" err="1"/>
              <a:t>prihvatljivog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neprihvatljivog</a:t>
            </a:r>
            <a:r>
              <a:rPr lang="en-US" sz="1800" dirty="0"/>
              <a:t> </a:t>
            </a:r>
            <a:r>
              <a:rPr lang="en-US" sz="1800" dirty="0" err="1"/>
              <a:t>ponašanja</a:t>
            </a:r>
            <a:r>
              <a:rPr lang="en-US" sz="1800" dirty="0"/>
              <a:t> pod </a:t>
            </a:r>
            <a:r>
              <a:rPr lang="sr-Latn-RS" sz="1800" dirty="0"/>
              <a:t>uticajem od</a:t>
            </a:r>
            <a:r>
              <a:rPr lang="en-US" sz="1800" dirty="0"/>
              <a:t> d</a:t>
            </a:r>
            <a:r>
              <a:rPr lang="sr-Latn-RS" sz="1800" dirty="0"/>
              <a:t>ejstv</a:t>
            </a:r>
            <a:r>
              <a:rPr lang="en-US" sz="1800" dirty="0"/>
              <a:t>a u </a:t>
            </a:r>
            <a:r>
              <a:rPr lang="en-US" sz="1800" dirty="0" err="1"/>
              <a:t>odnosu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sr-Latn-RS" sz="1800" dirty="0"/>
              <a:t>nosivos</a:t>
            </a:r>
            <a:r>
              <a:rPr lang="en-US" sz="1800" dirty="0"/>
              <a:t>t (</a:t>
            </a:r>
            <a:r>
              <a:rPr lang="en-US" sz="1800" dirty="0" err="1"/>
              <a:t>rušenje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neprihvatljivo</a:t>
            </a:r>
            <a:r>
              <a:rPr lang="en-US" sz="1800" dirty="0"/>
              <a:t> </a:t>
            </a:r>
            <a:r>
              <a:rPr lang="en-US" sz="1800" dirty="0" err="1"/>
              <a:t>oštećenje</a:t>
            </a:r>
            <a:r>
              <a:rPr lang="en-US" sz="1800" dirty="0"/>
              <a:t>)</a:t>
            </a:r>
            <a:r>
              <a:rPr lang="sr-Latn-RS" sz="1800" dirty="0"/>
              <a:t> </a:t>
            </a:r>
            <a:r>
              <a:rPr lang="en-US" sz="1800" dirty="0"/>
              <a:t>R (</a:t>
            </a:r>
            <a:r>
              <a:rPr lang="en-US" sz="1800" dirty="0" err="1"/>
              <a:t>granično</a:t>
            </a:r>
            <a:r>
              <a:rPr lang="en-US" sz="1800" dirty="0"/>
              <a:t> </a:t>
            </a:r>
            <a:r>
              <a:rPr lang="en-US" sz="1800" dirty="0" err="1"/>
              <a:t>stanje</a:t>
            </a:r>
            <a:r>
              <a:rPr lang="en-US" sz="1800" dirty="0"/>
              <a:t> </a:t>
            </a:r>
            <a:r>
              <a:rPr lang="en-US" sz="1800" dirty="0" err="1"/>
              <a:t>nosivosti</a:t>
            </a:r>
            <a:r>
              <a:rPr lang="en-US" sz="1800" dirty="0"/>
              <a:t>)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dozvoljeni</a:t>
            </a:r>
            <a:r>
              <a:rPr lang="en-US" sz="1800" dirty="0"/>
              <a:t> </a:t>
            </a:r>
            <a:r>
              <a:rPr lang="sr-Latn-RS" sz="1800" dirty="0"/>
              <a:t>uticaj od</a:t>
            </a:r>
            <a:r>
              <a:rPr lang="en-US" sz="1800" dirty="0"/>
              <a:t> d</a:t>
            </a:r>
            <a:r>
              <a:rPr lang="sr-Latn-RS" sz="1800" dirty="0"/>
              <a:t>ejstva</a:t>
            </a:r>
            <a:r>
              <a:rPr lang="en-US" sz="1800" dirty="0"/>
              <a:t> C </a:t>
            </a:r>
            <a:r>
              <a:rPr lang="en-US" sz="1800" dirty="0" err="1"/>
              <a:t>kod</a:t>
            </a:r>
            <a:r>
              <a:rPr lang="en-US" sz="1800" dirty="0"/>
              <a:t> </a:t>
            </a:r>
            <a:r>
              <a:rPr lang="en-US" sz="1800" dirty="0" err="1"/>
              <a:t>kojeg</a:t>
            </a:r>
            <a:r>
              <a:rPr lang="en-US" sz="1800" dirty="0"/>
              <a:t> </a:t>
            </a:r>
            <a:r>
              <a:rPr lang="en-US" sz="1800" dirty="0" err="1"/>
              <a:t>konstrukcija</a:t>
            </a:r>
            <a:r>
              <a:rPr lang="en-US" sz="1800" dirty="0"/>
              <a:t> </a:t>
            </a:r>
            <a:r>
              <a:rPr lang="en-US" sz="1800" dirty="0" err="1"/>
              <a:t>još</a:t>
            </a:r>
            <a:r>
              <a:rPr lang="en-US" sz="1800" dirty="0"/>
              <a:t> </a:t>
            </a:r>
            <a:r>
              <a:rPr lang="en-US" sz="1800" dirty="0" err="1"/>
              <a:t>može</a:t>
            </a:r>
            <a:r>
              <a:rPr lang="en-US" sz="1800" dirty="0"/>
              <a:t> </a:t>
            </a:r>
            <a:r>
              <a:rPr lang="en-US" sz="1800" dirty="0" err="1"/>
              <a:t>služiti</a:t>
            </a:r>
            <a:r>
              <a:rPr lang="en-US" sz="1800" dirty="0"/>
              <a:t> </a:t>
            </a:r>
            <a:r>
              <a:rPr lang="en-US" sz="1800" dirty="0" err="1"/>
              <a:t>svojoj</a:t>
            </a:r>
            <a:r>
              <a:rPr lang="en-US" sz="1800" dirty="0"/>
              <a:t> </a:t>
            </a:r>
            <a:r>
              <a:rPr lang="en-US" sz="1800" dirty="0" err="1"/>
              <a:t>svrsi</a:t>
            </a:r>
            <a:r>
              <a:rPr lang="en-US" sz="1800" dirty="0"/>
              <a:t> (</a:t>
            </a:r>
            <a:r>
              <a:rPr lang="en-US" sz="1800" dirty="0" err="1"/>
              <a:t>granično</a:t>
            </a:r>
            <a:r>
              <a:rPr lang="en-US" sz="1800" dirty="0"/>
              <a:t> </a:t>
            </a:r>
            <a:r>
              <a:rPr lang="en-US" sz="1800" dirty="0" err="1"/>
              <a:t>stanje</a:t>
            </a:r>
            <a:r>
              <a:rPr lang="en-US" sz="1800" dirty="0"/>
              <a:t> </a:t>
            </a:r>
            <a:r>
              <a:rPr lang="sr-Latn-RS" sz="1800" dirty="0"/>
              <a:t>upotrebljivosti</a:t>
            </a:r>
            <a:r>
              <a:rPr lang="en-US" sz="1800" dirty="0"/>
              <a:t>)</a:t>
            </a:r>
            <a:r>
              <a:rPr lang="sr-Latn-RS" sz="1800" dirty="0"/>
              <a:t>.</a:t>
            </a:r>
            <a:endParaRPr lang="en-US" sz="1800" dirty="0"/>
          </a:p>
          <a:p>
            <a:pPr algn="just">
              <a:lnSpc>
                <a:spcPct val="110000"/>
              </a:lnSpc>
            </a:pPr>
            <a:r>
              <a:rPr lang="en-US" sz="1800" b="1" dirty="0" err="1"/>
              <a:t>Proračunska</a:t>
            </a:r>
            <a:r>
              <a:rPr lang="en-US" sz="1800" b="1" dirty="0"/>
              <a:t> </a:t>
            </a:r>
            <a:r>
              <a:rPr lang="en-US" sz="1800" b="1" dirty="0" err="1"/>
              <a:t>situacija</a:t>
            </a:r>
            <a:r>
              <a:rPr lang="en-US" sz="1800" dirty="0"/>
              <a:t>: </a:t>
            </a:r>
            <a:r>
              <a:rPr lang="en-US" sz="1800" dirty="0" err="1"/>
              <a:t>mogući</a:t>
            </a:r>
            <a:r>
              <a:rPr lang="en-US" sz="1800" dirty="0"/>
              <a:t> </a:t>
            </a:r>
            <a:r>
              <a:rPr lang="en-US" sz="1800" dirty="0" err="1"/>
              <a:t>trenutak</a:t>
            </a:r>
            <a:r>
              <a:rPr lang="en-US" sz="1800" dirty="0"/>
              <a:t> </a:t>
            </a:r>
            <a:r>
              <a:rPr lang="sr-Latn-RS" sz="1800" dirty="0"/>
              <a:t>tokom</a:t>
            </a:r>
            <a:r>
              <a:rPr lang="en-US" sz="1800" dirty="0"/>
              <a:t> </a:t>
            </a:r>
            <a:r>
              <a:rPr lang="en-US" sz="1800" dirty="0" err="1"/>
              <a:t>izvođenja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sr-Latn-RS" sz="1800" dirty="0"/>
              <a:t>eksploatacije</a:t>
            </a:r>
            <a:r>
              <a:rPr lang="en-US" sz="1800" dirty="0"/>
              <a:t> </a:t>
            </a:r>
            <a:r>
              <a:rPr lang="en-US" sz="1800" dirty="0" err="1"/>
              <a:t>konstrukcije</a:t>
            </a:r>
            <a:r>
              <a:rPr lang="en-US" sz="1800" dirty="0"/>
              <a:t> </a:t>
            </a:r>
            <a:r>
              <a:rPr lang="en-US" sz="1800" dirty="0" err="1"/>
              <a:t>zajedno</a:t>
            </a:r>
            <a:r>
              <a:rPr lang="en-US" sz="1800" dirty="0"/>
              <a:t> s </a:t>
            </a:r>
            <a:r>
              <a:rPr lang="en-US" sz="1800" dirty="0" err="1"/>
              <a:t>mehanizmom</a:t>
            </a:r>
            <a:r>
              <a:rPr lang="en-US" sz="1800" dirty="0"/>
              <a:t> </a:t>
            </a:r>
            <a:r>
              <a:rPr lang="en-US" sz="1800" dirty="0" err="1"/>
              <a:t>koji</a:t>
            </a:r>
            <a:r>
              <a:rPr lang="en-US" sz="1800" dirty="0"/>
              <a:t> </a:t>
            </a:r>
            <a:r>
              <a:rPr lang="en-US" sz="1800" dirty="0" err="1"/>
              <a:t>dovodi</a:t>
            </a:r>
            <a:r>
              <a:rPr lang="en-US" sz="1800" dirty="0"/>
              <a:t> do </a:t>
            </a:r>
            <a:r>
              <a:rPr lang="en-US" sz="1800" dirty="0" err="1"/>
              <a:t>prekoračenja</a:t>
            </a:r>
            <a:r>
              <a:rPr lang="en-US" sz="1800" dirty="0"/>
              <a:t> </a:t>
            </a:r>
            <a:r>
              <a:rPr lang="en-US" sz="1800" dirty="0" err="1"/>
              <a:t>jednog</a:t>
            </a:r>
            <a:r>
              <a:rPr lang="en-US" sz="1800" dirty="0"/>
              <a:t> </a:t>
            </a:r>
            <a:r>
              <a:rPr lang="en-US" sz="1800" dirty="0" err="1"/>
              <a:t>graničnog</a:t>
            </a:r>
            <a:r>
              <a:rPr lang="en-US" sz="1800" dirty="0"/>
              <a:t> </a:t>
            </a:r>
            <a:r>
              <a:rPr lang="en-US" sz="1800" dirty="0" err="1"/>
              <a:t>stanja</a:t>
            </a:r>
            <a:r>
              <a:rPr lang="en-US" sz="1800" dirty="0"/>
              <a:t> (</a:t>
            </a:r>
            <a:r>
              <a:rPr lang="en-US" sz="1800" dirty="0" err="1"/>
              <a:t>uključuje</a:t>
            </a:r>
            <a:r>
              <a:rPr lang="en-US" sz="1800" dirty="0"/>
              <a:t> </a:t>
            </a:r>
            <a:r>
              <a:rPr lang="en-US" sz="1800" dirty="0" err="1"/>
              <a:t>trenut</a:t>
            </a:r>
            <a:r>
              <a:rPr lang="sr-Latn-RS" sz="1800" dirty="0"/>
              <a:t>nu</a:t>
            </a:r>
            <a:r>
              <a:rPr lang="en-US" sz="1800" dirty="0"/>
              <a:t> </a:t>
            </a:r>
            <a:r>
              <a:rPr lang="en-US" sz="1800" dirty="0" err="1"/>
              <a:t>geometriju</a:t>
            </a:r>
            <a:r>
              <a:rPr lang="en-US" sz="1800" dirty="0"/>
              <a:t> </a:t>
            </a:r>
            <a:r>
              <a:rPr lang="en-US" sz="1800" dirty="0" err="1"/>
              <a:t>konstrukcije</a:t>
            </a:r>
            <a:r>
              <a:rPr lang="en-US" sz="1800" dirty="0"/>
              <a:t>, d</a:t>
            </a:r>
            <a:r>
              <a:rPr lang="sr-Latn-RS" sz="1800" dirty="0"/>
              <a:t>ejstva</a:t>
            </a:r>
            <a:r>
              <a:rPr lang="en-US" sz="1800" dirty="0"/>
              <a:t>, </a:t>
            </a:r>
            <a:r>
              <a:rPr lang="en-US" sz="1800" dirty="0" err="1"/>
              <a:t>proračunski</a:t>
            </a:r>
            <a:r>
              <a:rPr lang="en-US" sz="1800" dirty="0"/>
              <a:t> model </a:t>
            </a:r>
            <a:r>
              <a:rPr lang="en-US" sz="1800" dirty="0" err="1"/>
              <a:t>tla</a:t>
            </a:r>
            <a:r>
              <a:rPr lang="en-US" sz="1800" dirty="0"/>
              <a:t> s </a:t>
            </a:r>
            <a:r>
              <a:rPr lang="en-US" sz="1800" dirty="0" err="1"/>
              <a:t>pripad</a:t>
            </a:r>
            <a:r>
              <a:rPr lang="sr-Latn-RS" sz="1800" dirty="0"/>
              <a:t>ajućim</a:t>
            </a:r>
            <a:r>
              <a:rPr lang="en-US" sz="1800" dirty="0"/>
              <a:t> </a:t>
            </a:r>
            <a:r>
              <a:rPr lang="en-US" sz="1800" dirty="0" err="1"/>
              <a:t>parametrima</a:t>
            </a:r>
            <a:r>
              <a:rPr lang="en-US" sz="1800" dirty="0"/>
              <a:t> </a:t>
            </a:r>
            <a:r>
              <a:rPr lang="en-US" sz="1800" dirty="0" err="1"/>
              <a:t>materijala</a:t>
            </a:r>
            <a:r>
              <a:rPr lang="en-US" sz="1800" dirty="0"/>
              <a:t> – </a:t>
            </a:r>
            <a:r>
              <a:rPr lang="sr-Latn-RS" sz="1800" dirty="0"/>
              <a:t>uključujući</a:t>
            </a:r>
            <a:r>
              <a:rPr lang="en-US" sz="1800" dirty="0"/>
              <a:t> </a:t>
            </a:r>
            <a:r>
              <a:rPr lang="en-US" sz="1800" dirty="0" err="1"/>
              <a:t>tlo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stenu</a:t>
            </a:r>
            <a:r>
              <a:rPr lang="en-US" sz="1800" dirty="0"/>
              <a:t>, </a:t>
            </a:r>
            <a:r>
              <a:rPr lang="en-US" sz="1800" dirty="0" err="1"/>
              <a:t>stanje</a:t>
            </a:r>
            <a:r>
              <a:rPr lang="en-US" sz="1800" dirty="0"/>
              <a:t> u </a:t>
            </a:r>
            <a:r>
              <a:rPr lang="en-US" sz="1800" dirty="0" err="1"/>
              <a:t>podzemnoj</a:t>
            </a:r>
            <a:r>
              <a:rPr lang="en-US" sz="1800" dirty="0"/>
              <a:t> </a:t>
            </a:r>
            <a:r>
              <a:rPr lang="en-US" sz="1800" dirty="0" err="1"/>
              <a:t>vodi</a:t>
            </a:r>
            <a:r>
              <a:rPr lang="en-US" sz="1800" dirty="0"/>
              <a:t> </a:t>
            </a:r>
            <a:r>
              <a:rPr lang="en-US" sz="1800" dirty="0" err="1"/>
              <a:t>zajedno</a:t>
            </a:r>
            <a:r>
              <a:rPr lang="en-US" sz="1800" dirty="0"/>
              <a:t> s </a:t>
            </a:r>
            <a:r>
              <a:rPr lang="en-US" sz="1800" dirty="0" err="1"/>
              <a:t>mehanizmom</a:t>
            </a:r>
            <a:r>
              <a:rPr lang="en-US" sz="1800" dirty="0"/>
              <a:t> dos</a:t>
            </a:r>
            <a:r>
              <a:rPr lang="sr-Latn-RS" sz="1800" dirty="0"/>
              <a:t>tizanja</a:t>
            </a:r>
            <a:r>
              <a:rPr lang="en-US" sz="1800" dirty="0"/>
              <a:t> </a:t>
            </a:r>
            <a:r>
              <a:rPr lang="en-US" sz="1800" dirty="0" err="1"/>
              <a:t>graničnog</a:t>
            </a:r>
            <a:r>
              <a:rPr lang="en-US" sz="1800" dirty="0"/>
              <a:t> </a:t>
            </a:r>
            <a:r>
              <a:rPr lang="en-US" sz="1800" dirty="0" err="1"/>
              <a:t>stanja</a:t>
            </a:r>
            <a:r>
              <a:rPr lang="en-US" sz="18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556637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2A1F02-C771-4260-B7E6-EBB5A8CF3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Istorijat evrokodova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7EB94-30E8-4703-8279-D64242AE3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n-US" sz="1700" dirty="0" err="1"/>
              <a:t>Komisija</a:t>
            </a:r>
            <a:r>
              <a:rPr lang="en-US" sz="1700" dirty="0"/>
              <a:t> je </a:t>
            </a:r>
            <a:r>
              <a:rPr lang="en-US" sz="1700" dirty="0" err="1"/>
              <a:t>dala</a:t>
            </a:r>
            <a:r>
              <a:rPr lang="en-US" sz="1700" dirty="0"/>
              <a:t> </a:t>
            </a:r>
            <a:r>
              <a:rPr lang="en-US" sz="1700" dirty="0" err="1"/>
              <a:t>nalog</a:t>
            </a:r>
            <a:r>
              <a:rPr lang="en-US" sz="1700" dirty="0"/>
              <a:t> E</a:t>
            </a:r>
            <a:r>
              <a:rPr lang="sr-Latn-RS" sz="1700" dirty="0"/>
              <a:t>v</a:t>
            </a:r>
            <a:r>
              <a:rPr lang="en-US" sz="1700" dirty="0" err="1"/>
              <a:t>ropskom</a:t>
            </a:r>
            <a:r>
              <a:rPr lang="en-US" sz="1700" dirty="0"/>
              <a:t> </a:t>
            </a:r>
            <a:r>
              <a:rPr lang="en-US" sz="1700" dirty="0" err="1"/>
              <a:t>komitetu</a:t>
            </a:r>
            <a:r>
              <a:rPr lang="en-US" sz="1700" dirty="0"/>
              <a:t> za </a:t>
            </a:r>
            <a:r>
              <a:rPr lang="en-US" sz="1700" dirty="0" err="1"/>
              <a:t>standardizaciju</a:t>
            </a:r>
            <a:r>
              <a:rPr lang="en-US" sz="1700" dirty="0"/>
              <a:t> (CEN –</a:t>
            </a:r>
            <a:r>
              <a:rPr lang="sr-Latn-RS" sz="1700" dirty="0"/>
              <a:t> </a:t>
            </a:r>
            <a:r>
              <a:rPr lang="en-US" sz="1700" dirty="0" err="1"/>
              <a:t>Committe</a:t>
            </a:r>
            <a:r>
              <a:rPr lang="en-US" sz="1700" dirty="0"/>
              <a:t> </a:t>
            </a:r>
            <a:r>
              <a:rPr lang="en-US" sz="1700" dirty="0" err="1"/>
              <a:t>Europeen</a:t>
            </a:r>
            <a:r>
              <a:rPr lang="en-US" sz="1700" dirty="0"/>
              <a:t> de </a:t>
            </a:r>
            <a:r>
              <a:rPr lang="en-US" sz="1700" dirty="0" err="1"/>
              <a:t>Normalisation</a:t>
            </a:r>
            <a:r>
              <a:rPr lang="en-US" sz="1700" dirty="0"/>
              <a:t>) da </a:t>
            </a:r>
            <a:r>
              <a:rPr lang="en-US" sz="1700" dirty="0" err="1"/>
              <a:t>pripremi</a:t>
            </a:r>
            <a:r>
              <a:rPr lang="en-US" sz="1700" dirty="0"/>
              <a:t> </a:t>
            </a:r>
            <a:r>
              <a:rPr lang="en-US" sz="1700" dirty="0" err="1"/>
              <a:t>seriju</a:t>
            </a:r>
            <a:r>
              <a:rPr lang="en-US" sz="1700" dirty="0"/>
              <a:t> e</a:t>
            </a:r>
            <a:r>
              <a:rPr lang="sr-Latn-RS" sz="1700" dirty="0"/>
              <a:t>v</a:t>
            </a:r>
            <a:r>
              <a:rPr lang="en-US" sz="1700" dirty="0" err="1"/>
              <a:t>ropskih</a:t>
            </a:r>
            <a:r>
              <a:rPr lang="en-US" sz="1700" dirty="0"/>
              <a:t> </a:t>
            </a:r>
            <a:r>
              <a:rPr lang="en-US" sz="1700" dirty="0" err="1"/>
              <a:t>standarda</a:t>
            </a:r>
            <a:r>
              <a:rPr lang="en-US" sz="1700" dirty="0"/>
              <a:t> (EN) </a:t>
            </a:r>
            <a:r>
              <a:rPr lang="en-US" sz="1700" dirty="0" err="1"/>
              <a:t>kojima</a:t>
            </a:r>
            <a:r>
              <a:rPr lang="en-US" sz="1700" dirty="0"/>
              <a:t> </a:t>
            </a:r>
            <a:r>
              <a:rPr lang="en-US" sz="1700" dirty="0" err="1"/>
              <a:t>će</a:t>
            </a:r>
            <a:r>
              <a:rPr lang="en-US" sz="1700" dirty="0"/>
              <a:t> se </a:t>
            </a:r>
            <a:r>
              <a:rPr lang="en-US" sz="1700" dirty="0" err="1"/>
              <a:t>odrediti</a:t>
            </a:r>
            <a:r>
              <a:rPr lang="en-US" sz="1700" dirty="0"/>
              <a:t> </a:t>
            </a:r>
            <a:r>
              <a:rPr lang="en-US" sz="1700" dirty="0" err="1"/>
              <a:t>unificirane</a:t>
            </a:r>
            <a:r>
              <a:rPr lang="en-US" sz="1700" dirty="0"/>
              <a:t> </a:t>
            </a:r>
            <a:r>
              <a:rPr lang="en-US" sz="1700" dirty="0" err="1"/>
              <a:t>metode</a:t>
            </a:r>
            <a:r>
              <a:rPr lang="en-US" sz="1700" dirty="0"/>
              <a:t> za </a:t>
            </a:r>
            <a:r>
              <a:rPr lang="en-US" sz="1700" dirty="0" err="1"/>
              <a:t>postizanje</a:t>
            </a:r>
            <a:r>
              <a:rPr lang="en-US" sz="1700" dirty="0"/>
              <a:t> </a:t>
            </a:r>
            <a:r>
              <a:rPr lang="en-US" sz="1700" dirty="0" err="1"/>
              <a:t>mehaničke</a:t>
            </a:r>
            <a:r>
              <a:rPr lang="en-US" sz="1700" dirty="0"/>
              <a:t> </a:t>
            </a:r>
            <a:r>
              <a:rPr lang="en-US" sz="1700" dirty="0" err="1"/>
              <a:t>otpornosti</a:t>
            </a:r>
            <a:r>
              <a:rPr lang="en-US" sz="1700" dirty="0"/>
              <a:t> </a:t>
            </a:r>
            <a:r>
              <a:rPr lang="en-US" sz="1700" dirty="0" err="1"/>
              <a:t>građevina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zadovoljiti</a:t>
            </a:r>
            <a:r>
              <a:rPr lang="en-US" sz="1700" dirty="0"/>
              <a:t> </a:t>
            </a:r>
            <a:r>
              <a:rPr lang="en-US" sz="1700" dirty="0" err="1"/>
              <a:t>ostali</a:t>
            </a:r>
            <a:r>
              <a:rPr lang="en-US" sz="1700" dirty="0"/>
              <a:t> </a:t>
            </a:r>
            <a:r>
              <a:rPr lang="en-US" sz="1700" dirty="0" err="1"/>
              <a:t>traženi</a:t>
            </a:r>
            <a:r>
              <a:rPr lang="en-US" sz="1700" dirty="0"/>
              <a:t> </a:t>
            </a:r>
            <a:r>
              <a:rPr lang="en-US" sz="1700" dirty="0" err="1"/>
              <a:t>zah</a:t>
            </a:r>
            <a:r>
              <a:rPr lang="sr-Latn-RS" sz="1700" dirty="0"/>
              <a:t>t</a:t>
            </a:r>
            <a:r>
              <a:rPr lang="en-US" sz="1700" dirty="0" err="1"/>
              <a:t>evi</a:t>
            </a:r>
            <a:r>
              <a:rPr lang="en-US" sz="1700" dirty="0"/>
              <a:t>. </a:t>
            </a:r>
            <a:endParaRPr lang="sr-Latn-RS" sz="1700" dirty="0"/>
          </a:p>
          <a:p>
            <a:pPr algn="just">
              <a:lnSpc>
                <a:spcPct val="110000"/>
              </a:lnSpc>
            </a:pPr>
            <a:r>
              <a:rPr lang="en-US" sz="1700" dirty="0"/>
              <a:t>CEN je </a:t>
            </a:r>
            <a:r>
              <a:rPr lang="en-US" sz="1700" dirty="0" err="1"/>
              <a:t>osnovao</a:t>
            </a:r>
            <a:r>
              <a:rPr lang="en-US" sz="1700" dirty="0"/>
              <a:t> </a:t>
            </a:r>
            <a:r>
              <a:rPr lang="en-US" sz="1700" dirty="0" err="1"/>
              <a:t>tehnički</a:t>
            </a:r>
            <a:r>
              <a:rPr lang="en-US" sz="1700" dirty="0"/>
              <a:t> </a:t>
            </a:r>
            <a:r>
              <a:rPr lang="en-US" sz="1700" dirty="0" err="1"/>
              <a:t>komitet</a:t>
            </a:r>
            <a:r>
              <a:rPr lang="en-US" sz="1700" dirty="0"/>
              <a:t> (TC 250) da </a:t>
            </a:r>
            <a:r>
              <a:rPr lang="en-US" sz="1700" dirty="0" err="1"/>
              <a:t>nadgleda</a:t>
            </a:r>
            <a:r>
              <a:rPr lang="en-US" sz="1700" dirty="0"/>
              <a:t> </a:t>
            </a:r>
            <a:r>
              <a:rPr lang="en-US" sz="1700" dirty="0" err="1"/>
              <a:t>razvoj</a:t>
            </a:r>
            <a:r>
              <a:rPr lang="en-US" sz="1700" dirty="0"/>
              <a:t> </a:t>
            </a:r>
            <a:r>
              <a:rPr lang="en-US" sz="1700" dirty="0" err="1"/>
              <a:t>predmetnih</a:t>
            </a:r>
            <a:r>
              <a:rPr lang="en-US" sz="1700" dirty="0"/>
              <a:t> e</a:t>
            </a:r>
            <a:r>
              <a:rPr lang="sr-Latn-RS" sz="1700" dirty="0"/>
              <a:t>v</a:t>
            </a:r>
            <a:r>
              <a:rPr lang="en-US" sz="1700" dirty="0" err="1"/>
              <a:t>ropskih</a:t>
            </a:r>
            <a:r>
              <a:rPr lang="en-US" sz="1700" dirty="0"/>
              <a:t> </a:t>
            </a:r>
            <a:r>
              <a:rPr lang="en-US" sz="1700" dirty="0" err="1"/>
              <a:t>standarda</a:t>
            </a:r>
            <a:r>
              <a:rPr lang="en-US" sz="1700" dirty="0"/>
              <a:t> </a:t>
            </a:r>
            <a:r>
              <a:rPr lang="en-US" sz="1700" dirty="0" err="1"/>
              <a:t>poznatih</a:t>
            </a:r>
            <a:r>
              <a:rPr lang="en-US" sz="1700" dirty="0"/>
              <a:t> po </a:t>
            </a:r>
            <a:r>
              <a:rPr lang="en-US" sz="1700" dirty="0" err="1"/>
              <a:t>zajedničkom</a:t>
            </a:r>
            <a:r>
              <a:rPr lang="en-US" sz="1700" dirty="0"/>
              <a:t> </a:t>
            </a:r>
            <a:r>
              <a:rPr lang="en-US" sz="1700" dirty="0" err="1"/>
              <a:t>nazivu</a:t>
            </a:r>
            <a:r>
              <a:rPr lang="en-US" sz="1700" dirty="0"/>
              <a:t> </a:t>
            </a:r>
            <a:r>
              <a:rPr lang="en-US" sz="1700" dirty="0" err="1"/>
              <a:t>konstrukcijski</a:t>
            </a:r>
            <a:r>
              <a:rPr lang="en-US" sz="1700" dirty="0"/>
              <a:t> e</a:t>
            </a:r>
            <a:r>
              <a:rPr lang="sr-Latn-RS" sz="1700" dirty="0"/>
              <a:t>v</a:t>
            </a:r>
            <a:r>
              <a:rPr lang="en-US" sz="1700" dirty="0" err="1"/>
              <a:t>rokodovi</a:t>
            </a:r>
            <a:r>
              <a:rPr lang="sr-Latn-RS" sz="1700" dirty="0"/>
              <a:t> </a:t>
            </a:r>
            <a:r>
              <a:rPr lang="en-US" sz="1700" dirty="0" err="1"/>
              <a:t>ili</a:t>
            </a:r>
            <a:r>
              <a:rPr lang="en-US" sz="1700" dirty="0"/>
              <a:t> </a:t>
            </a:r>
            <a:r>
              <a:rPr lang="en-US" sz="1700" dirty="0" err="1"/>
              <a:t>kako</a:t>
            </a:r>
            <a:r>
              <a:rPr lang="en-US" sz="1700" dirty="0"/>
              <a:t> se </a:t>
            </a:r>
            <a:r>
              <a:rPr lang="en-US" sz="1700" dirty="0" err="1"/>
              <a:t>sada</a:t>
            </a:r>
            <a:r>
              <a:rPr lang="en-US" sz="1700" dirty="0"/>
              <a:t> </a:t>
            </a:r>
            <a:r>
              <a:rPr lang="en-US" sz="1700" dirty="0" err="1"/>
              <a:t>nazivaju</a:t>
            </a:r>
            <a:r>
              <a:rPr lang="en-US" sz="1700" dirty="0"/>
              <a:t> EN E</a:t>
            </a:r>
            <a:r>
              <a:rPr lang="sr-Latn-RS" sz="1700" dirty="0"/>
              <a:t>v</a:t>
            </a:r>
            <a:r>
              <a:rPr lang="en-US" sz="1700" dirty="0" err="1"/>
              <a:t>rokodovi</a:t>
            </a:r>
            <a:r>
              <a:rPr lang="sr-Latn-RS" sz="1700" dirty="0"/>
              <a:t>.</a:t>
            </a:r>
          </a:p>
          <a:p>
            <a:pPr algn="just">
              <a:lnSpc>
                <a:spcPct val="110000"/>
              </a:lnSpc>
            </a:pPr>
            <a:r>
              <a:rPr lang="en-US" sz="1700" dirty="0"/>
              <a:t>“E</a:t>
            </a:r>
            <a:r>
              <a:rPr lang="sr-Latn-RS" sz="1700" dirty="0"/>
              <a:t>v</a:t>
            </a:r>
            <a:r>
              <a:rPr lang="en-US" sz="1700" dirty="0" err="1"/>
              <a:t>rokodovi</a:t>
            </a:r>
            <a:r>
              <a:rPr lang="en-US" sz="1700" dirty="0"/>
              <a:t> </a:t>
            </a:r>
            <a:r>
              <a:rPr lang="en-US" sz="1700" dirty="0" err="1"/>
              <a:t>će</a:t>
            </a:r>
            <a:r>
              <a:rPr lang="en-US" sz="1700" dirty="0"/>
              <a:t> </a:t>
            </a:r>
            <a:r>
              <a:rPr lang="en-US" sz="1700" dirty="0" err="1"/>
              <a:t>doneti</a:t>
            </a:r>
            <a:r>
              <a:rPr lang="en-US" sz="1700" dirty="0"/>
              <a:t> E</a:t>
            </a:r>
            <a:r>
              <a:rPr lang="sr-Latn-RS" sz="1700" dirty="0"/>
              <a:t>v</a:t>
            </a:r>
            <a:r>
              <a:rPr lang="en-US" sz="1700" dirty="0" err="1"/>
              <a:t>ropi</a:t>
            </a:r>
            <a:r>
              <a:rPr lang="en-US" sz="1700" dirty="0"/>
              <a:t> </a:t>
            </a:r>
            <a:r>
              <a:rPr lang="en-US" sz="1700" dirty="0" err="1"/>
              <a:t>širi</a:t>
            </a:r>
            <a:r>
              <a:rPr lang="en-US" sz="1700" dirty="0"/>
              <a:t> </a:t>
            </a:r>
            <a:r>
              <a:rPr lang="en-US" sz="1700" dirty="0" err="1"/>
              <a:t>način</a:t>
            </a:r>
            <a:r>
              <a:rPr lang="en-US" sz="1700" dirty="0"/>
              <a:t> </a:t>
            </a:r>
            <a:r>
              <a:rPr lang="en-US" sz="1700" dirty="0" err="1"/>
              <a:t>razmišljanja</a:t>
            </a:r>
            <a:r>
              <a:rPr lang="en-US" sz="1700" dirty="0"/>
              <a:t> </a:t>
            </a:r>
            <a:r>
              <a:rPr lang="en-US" sz="1700" dirty="0" err="1"/>
              <a:t>pri</a:t>
            </a:r>
            <a:r>
              <a:rPr lang="en-US" sz="1700" dirty="0"/>
              <a:t> </a:t>
            </a:r>
            <a:r>
              <a:rPr lang="en-US" sz="1700" dirty="0" err="1"/>
              <a:t>projekt</a:t>
            </a:r>
            <a:r>
              <a:rPr lang="sr-Latn-RS" sz="1700" dirty="0"/>
              <a:t>ova</a:t>
            </a:r>
            <a:r>
              <a:rPr lang="en-US" sz="1700" dirty="0" err="1"/>
              <a:t>nju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izvođenju</a:t>
            </a:r>
            <a:r>
              <a:rPr lang="en-US" sz="1700" dirty="0"/>
              <a:t> </a:t>
            </a:r>
            <a:r>
              <a:rPr lang="en-US" sz="1700" dirty="0" err="1"/>
              <a:t>građevinskih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konstrukcijskih</a:t>
            </a:r>
            <a:r>
              <a:rPr lang="en-US" sz="1700" dirty="0"/>
              <a:t> </a:t>
            </a:r>
            <a:r>
              <a:rPr lang="en-US" sz="1700" dirty="0" err="1"/>
              <a:t>radova</a:t>
            </a:r>
            <a:r>
              <a:rPr lang="en-US" sz="1700" dirty="0"/>
              <a:t>... </a:t>
            </a:r>
            <a:r>
              <a:rPr lang="en-US" sz="1700" dirty="0" err="1"/>
              <a:t>i</a:t>
            </a:r>
            <a:r>
              <a:rPr lang="en-US" sz="1700" dirty="0"/>
              <a:t> od </a:t>
            </a:r>
            <a:r>
              <a:rPr lang="en-US" sz="1700" dirty="0" err="1"/>
              <a:t>vitalnog</a:t>
            </a:r>
            <a:r>
              <a:rPr lang="en-US" sz="1700" dirty="0"/>
              <a:t> </a:t>
            </a:r>
            <a:r>
              <a:rPr lang="en-US" sz="1700" dirty="0" err="1"/>
              <a:t>su</a:t>
            </a:r>
            <a:r>
              <a:rPr lang="en-US" sz="1700" dirty="0"/>
              <a:t> </a:t>
            </a:r>
            <a:r>
              <a:rPr lang="en-US" sz="1700" dirty="0" err="1"/>
              <a:t>značaja</a:t>
            </a:r>
            <a:r>
              <a:rPr lang="en-US" sz="1700" dirty="0"/>
              <a:t> za </a:t>
            </a:r>
            <a:r>
              <a:rPr lang="en-US" sz="1700" dirty="0" err="1"/>
              <a:t>projekt</a:t>
            </a:r>
            <a:r>
              <a:rPr lang="sr-Latn-RS" sz="1700" dirty="0"/>
              <a:t>ovanje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izgradnju</a:t>
            </a:r>
            <a:r>
              <a:rPr lang="en-US" sz="1700" dirty="0"/>
              <a:t>.”</a:t>
            </a:r>
          </a:p>
          <a:p>
            <a:pPr>
              <a:lnSpc>
                <a:spcPct val="110000"/>
              </a:lnSpc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5685417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EF1427-3642-48F0-B317-48BB00975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272" y="166255"/>
            <a:ext cx="3856855" cy="5014537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rgbClr val="FFFFFF"/>
                </a:solidFill>
              </a:rPr>
              <a:t>Osnovni pojmovi – EC 0, ec 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E153B-1C43-41E4-A026-BB4669726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7942" y="307910"/>
            <a:ext cx="6354147" cy="5848633"/>
          </a:xfrm>
        </p:spPr>
        <p:txBody>
          <a:bodyPr anchor="t"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n-US" sz="1400" b="1" dirty="0" err="1"/>
              <a:t>Proračunski</a:t>
            </a:r>
            <a:r>
              <a:rPr lang="en-US" sz="1400" b="1" dirty="0"/>
              <a:t> model </a:t>
            </a:r>
            <a:r>
              <a:rPr lang="en-US" sz="1400" b="1" dirty="0" err="1"/>
              <a:t>tla</a:t>
            </a:r>
            <a:r>
              <a:rPr lang="en-US" sz="1400" dirty="0"/>
              <a:t>: </a:t>
            </a:r>
            <a:r>
              <a:rPr lang="en-US" sz="1400" dirty="0" err="1"/>
              <a:t>proračunska</a:t>
            </a:r>
            <a:r>
              <a:rPr lang="en-US" sz="1400" dirty="0"/>
              <a:t> </a:t>
            </a:r>
            <a:r>
              <a:rPr lang="en-US" sz="1400" dirty="0" err="1"/>
              <a:t>metoda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potrebni</a:t>
            </a:r>
            <a:r>
              <a:rPr lang="en-US" sz="1400" dirty="0"/>
              <a:t> </a:t>
            </a:r>
            <a:r>
              <a:rPr lang="en-US" sz="1400" dirty="0" err="1"/>
              <a:t>podaci</a:t>
            </a:r>
            <a:r>
              <a:rPr lang="en-US" sz="1400" dirty="0"/>
              <a:t> (</a:t>
            </a:r>
            <a:r>
              <a:rPr lang="en-US" sz="1400" dirty="0" err="1"/>
              <a:t>geometrijski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materijalni</a:t>
            </a:r>
            <a:r>
              <a:rPr lang="en-US" sz="1400" dirty="0"/>
              <a:t>) o </a:t>
            </a:r>
            <a:r>
              <a:rPr lang="en-US" sz="1400" dirty="0" err="1"/>
              <a:t>tlu</a:t>
            </a:r>
            <a:r>
              <a:rPr lang="en-US" sz="1400" dirty="0"/>
              <a:t> </a:t>
            </a:r>
            <a:r>
              <a:rPr lang="en-US" sz="1400" dirty="0" err="1"/>
              <a:t>koji</a:t>
            </a:r>
            <a:r>
              <a:rPr lang="en-US" sz="1400" dirty="0"/>
              <a:t> </a:t>
            </a:r>
            <a:r>
              <a:rPr lang="en-US" sz="1400" dirty="0" err="1"/>
              <a:t>će</a:t>
            </a:r>
            <a:r>
              <a:rPr lang="en-US" sz="1400" dirty="0"/>
              <a:t> se </a:t>
            </a:r>
            <a:r>
              <a:rPr lang="en-US" sz="1400" dirty="0" err="1"/>
              <a:t>koristiti</a:t>
            </a:r>
            <a:r>
              <a:rPr lang="en-US" sz="1400" dirty="0"/>
              <a:t> u prov</a:t>
            </a:r>
            <a:r>
              <a:rPr lang="sr-Latn-RS" sz="1400" dirty="0"/>
              <a:t>er</a:t>
            </a:r>
            <a:r>
              <a:rPr lang="en-US" sz="1400" dirty="0" err="1"/>
              <a:t>i</a:t>
            </a:r>
            <a:r>
              <a:rPr lang="en-US" sz="1400" dirty="0"/>
              <a:t> da li je u </a:t>
            </a:r>
            <a:r>
              <a:rPr lang="en-US" sz="1400" dirty="0" err="1"/>
              <a:t>jednoj</a:t>
            </a:r>
            <a:r>
              <a:rPr lang="en-US" sz="1400" dirty="0"/>
              <a:t> od </a:t>
            </a:r>
            <a:r>
              <a:rPr lang="en-US" sz="1400" dirty="0" err="1"/>
              <a:t>kritičnih</a:t>
            </a:r>
            <a:r>
              <a:rPr lang="en-US" sz="1400" dirty="0"/>
              <a:t> </a:t>
            </a:r>
            <a:r>
              <a:rPr lang="en-US" sz="1400" dirty="0" err="1"/>
              <a:t>proračunskih</a:t>
            </a:r>
            <a:r>
              <a:rPr lang="en-US" sz="1400" dirty="0"/>
              <a:t> </a:t>
            </a:r>
            <a:r>
              <a:rPr lang="en-US" sz="1400" dirty="0" err="1"/>
              <a:t>situacija</a:t>
            </a:r>
            <a:r>
              <a:rPr lang="en-US" sz="1400" dirty="0"/>
              <a:t> </a:t>
            </a:r>
            <a:r>
              <a:rPr lang="en-US" sz="1400" dirty="0" err="1"/>
              <a:t>došlo</a:t>
            </a:r>
            <a:r>
              <a:rPr lang="en-US" sz="1400" dirty="0"/>
              <a:t> do </a:t>
            </a:r>
            <a:r>
              <a:rPr lang="en-US" sz="1400" dirty="0" err="1"/>
              <a:t>prekoračenja</a:t>
            </a:r>
            <a:r>
              <a:rPr lang="en-US" sz="1400" dirty="0"/>
              <a:t> </a:t>
            </a:r>
            <a:r>
              <a:rPr lang="en-US" sz="1400" dirty="0" err="1"/>
              <a:t>graničnog</a:t>
            </a:r>
            <a:r>
              <a:rPr lang="en-US" sz="1400" dirty="0"/>
              <a:t> </a:t>
            </a:r>
            <a:r>
              <a:rPr lang="en-US" sz="1400" dirty="0" err="1"/>
              <a:t>stanja</a:t>
            </a:r>
            <a:r>
              <a:rPr lang="en-US" sz="1400" dirty="0"/>
              <a:t> (</a:t>
            </a:r>
            <a:r>
              <a:rPr lang="en-US" sz="1400" dirty="0" err="1"/>
              <a:t>stvarno</a:t>
            </a:r>
            <a:r>
              <a:rPr lang="en-US" sz="1400" dirty="0"/>
              <a:t> </a:t>
            </a:r>
            <a:r>
              <a:rPr lang="en-US" sz="1400" dirty="0" err="1"/>
              <a:t>mehaničko</a:t>
            </a:r>
            <a:r>
              <a:rPr lang="en-US" sz="1400" dirty="0"/>
              <a:t> </a:t>
            </a:r>
            <a:r>
              <a:rPr lang="en-US" sz="1400" dirty="0" err="1"/>
              <a:t>ponašanje</a:t>
            </a:r>
            <a:r>
              <a:rPr lang="en-US" sz="1400" dirty="0"/>
              <a:t> </a:t>
            </a:r>
            <a:r>
              <a:rPr lang="en-US" sz="1400" dirty="0" err="1"/>
              <a:t>tla</a:t>
            </a:r>
            <a:r>
              <a:rPr lang="en-US" sz="1400" dirty="0"/>
              <a:t> </a:t>
            </a:r>
            <a:r>
              <a:rPr lang="en-US" sz="1400" dirty="0" err="1"/>
              <a:t>idealiz</a:t>
            </a:r>
            <a:r>
              <a:rPr lang="sr-Latn-RS" sz="1400" dirty="0"/>
              <a:t>ovano</a:t>
            </a:r>
            <a:r>
              <a:rPr lang="en-US" sz="1400" dirty="0"/>
              <a:t> u </a:t>
            </a:r>
            <a:r>
              <a:rPr lang="en-US" sz="1400" dirty="0" err="1"/>
              <a:t>matematičko-mehanički</a:t>
            </a:r>
            <a:r>
              <a:rPr lang="en-US" sz="1400" dirty="0"/>
              <a:t> </a:t>
            </a:r>
            <a:r>
              <a:rPr lang="en-US" sz="1400" dirty="0" err="1"/>
              <a:t>oblik</a:t>
            </a:r>
            <a:r>
              <a:rPr lang="en-US" sz="1400" dirty="0"/>
              <a:t>)</a:t>
            </a:r>
            <a:r>
              <a:rPr lang="sr-Latn-RS" sz="1400" dirty="0"/>
              <a:t>.</a:t>
            </a:r>
            <a:endParaRPr lang="en-US" sz="1400" dirty="0"/>
          </a:p>
          <a:p>
            <a:pPr algn="just">
              <a:lnSpc>
                <a:spcPct val="110000"/>
              </a:lnSpc>
            </a:pPr>
            <a:r>
              <a:rPr lang="en-US" sz="1400" b="1" dirty="0" err="1"/>
              <a:t>Karakteristična</a:t>
            </a:r>
            <a:r>
              <a:rPr lang="en-US" sz="1400" b="1" dirty="0"/>
              <a:t> </a:t>
            </a:r>
            <a:r>
              <a:rPr lang="en-US" sz="1400" b="1" dirty="0" err="1"/>
              <a:t>vrednost</a:t>
            </a:r>
            <a:r>
              <a:rPr lang="en-US" sz="1400" b="1" dirty="0"/>
              <a:t> (</a:t>
            </a:r>
            <a:r>
              <a:rPr lang="en-US" sz="1400" b="1" dirty="0" err="1"/>
              <a:t>indeks</a:t>
            </a:r>
            <a:r>
              <a:rPr lang="en-US" sz="1400" b="1" dirty="0"/>
              <a:t> k)</a:t>
            </a:r>
            <a:r>
              <a:rPr lang="en-US" sz="1400" dirty="0"/>
              <a:t>:</a:t>
            </a:r>
            <a:r>
              <a:rPr lang="en-US" sz="1400" b="1" dirty="0"/>
              <a:t> </a:t>
            </a:r>
            <a:r>
              <a:rPr lang="en-US" sz="1400" dirty="0" err="1"/>
              <a:t>statistički</a:t>
            </a:r>
            <a:r>
              <a:rPr lang="en-US" sz="1400" dirty="0"/>
              <a:t> </a:t>
            </a:r>
            <a:r>
              <a:rPr lang="en-US" sz="1400" dirty="0" err="1"/>
              <a:t>defini</a:t>
            </a:r>
            <a:r>
              <a:rPr lang="sr-Latn-RS" sz="1400" dirty="0"/>
              <a:t>sana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utvrđena</a:t>
            </a:r>
            <a:r>
              <a:rPr lang="en-US" sz="1400" dirty="0"/>
              <a:t> </a:t>
            </a:r>
            <a:r>
              <a:rPr lang="en-US" sz="1400" dirty="0" err="1"/>
              <a:t>veličina</a:t>
            </a:r>
            <a:r>
              <a:rPr lang="en-US" sz="1400" dirty="0"/>
              <a:t> </a:t>
            </a:r>
            <a:r>
              <a:rPr lang="sr-Latn-RS" sz="1400" dirty="0"/>
              <a:t>dejstva</a:t>
            </a:r>
            <a:r>
              <a:rPr lang="en-US" sz="1400" dirty="0"/>
              <a:t>, </a:t>
            </a:r>
            <a:r>
              <a:rPr lang="en-US" sz="1400" dirty="0" err="1"/>
              <a:t>učink</a:t>
            </a:r>
            <a:r>
              <a:rPr lang="sr-Latn-RS" sz="1400" dirty="0"/>
              <a:t>a dejstva</a:t>
            </a:r>
            <a:r>
              <a:rPr lang="en-US" sz="1400" dirty="0"/>
              <a:t>, </a:t>
            </a:r>
            <a:r>
              <a:rPr lang="en-US" sz="1400" dirty="0" err="1"/>
              <a:t>parametra</a:t>
            </a:r>
            <a:r>
              <a:rPr lang="en-US" sz="1400" dirty="0"/>
              <a:t> </a:t>
            </a:r>
            <a:r>
              <a:rPr lang="en-US" sz="1400" dirty="0" err="1"/>
              <a:t>materijala</a:t>
            </a:r>
            <a:r>
              <a:rPr lang="en-US" sz="1400" dirty="0"/>
              <a:t>, </a:t>
            </a:r>
            <a:r>
              <a:rPr lang="sr-Latn-RS" sz="1400" dirty="0"/>
              <a:t>nosivosti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geometrijskog</a:t>
            </a:r>
            <a:r>
              <a:rPr lang="en-US" sz="1400" dirty="0"/>
              <a:t> </a:t>
            </a:r>
            <a:r>
              <a:rPr lang="en-US" sz="1400" dirty="0" err="1"/>
              <a:t>podatka</a:t>
            </a:r>
            <a:r>
              <a:rPr lang="en-US" sz="1400" dirty="0"/>
              <a:t> za </a:t>
            </a:r>
            <a:r>
              <a:rPr lang="en-US" sz="1400" dirty="0" err="1"/>
              <a:t>koju</a:t>
            </a:r>
            <a:r>
              <a:rPr lang="en-US" sz="1400" dirty="0"/>
              <a:t> je </a:t>
            </a:r>
            <a:r>
              <a:rPr lang="sr-Latn-RS" sz="1400" dirty="0"/>
              <a:t>verovatnoća</a:t>
            </a:r>
            <a:r>
              <a:rPr lang="en-US" sz="1400" dirty="0"/>
              <a:t> da </a:t>
            </a:r>
            <a:r>
              <a:rPr lang="en-US" sz="1400" dirty="0" err="1"/>
              <a:t>će</a:t>
            </a:r>
            <a:r>
              <a:rPr lang="en-US" sz="1400" dirty="0"/>
              <a:t> </a:t>
            </a:r>
            <a:r>
              <a:rPr lang="en-US" sz="1400" dirty="0" err="1"/>
              <a:t>biti</a:t>
            </a:r>
            <a:r>
              <a:rPr lang="en-US" sz="1400" dirty="0"/>
              <a:t> </a:t>
            </a:r>
            <a:r>
              <a:rPr lang="en-US" sz="1400" dirty="0" err="1"/>
              <a:t>prekoračena</a:t>
            </a:r>
            <a:r>
              <a:rPr lang="en-US" sz="1400" dirty="0"/>
              <a:t> u </a:t>
            </a:r>
            <a:r>
              <a:rPr lang="en-US" sz="1400" dirty="0" err="1"/>
              <a:t>nepovoljnom</a:t>
            </a:r>
            <a:r>
              <a:rPr lang="en-US" sz="1400" dirty="0"/>
              <a:t> </a:t>
            </a:r>
            <a:r>
              <a:rPr lang="en-US" sz="1400" dirty="0" err="1"/>
              <a:t>smislu</a:t>
            </a:r>
            <a:r>
              <a:rPr lang="en-US" sz="1400" dirty="0"/>
              <a:t> </a:t>
            </a:r>
            <a:r>
              <a:rPr lang="en-US" sz="1400" dirty="0" err="1"/>
              <a:t>manja</a:t>
            </a:r>
            <a:r>
              <a:rPr lang="en-US" sz="1400" dirty="0"/>
              <a:t> od 5 % -</a:t>
            </a:r>
            <a:r>
              <a:rPr lang="sr-Latn-RS" sz="1400" dirty="0"/>
              <a:t> </a:t>
            </a:r>
            <a:r>
              <a:rPr lang="en-US" sz="1400" dirty="0" err="1"/>
              <a:t>što</a:t>
            </a:r>
            <a:r>
              <a:rPr lang="en-US" sz="1400" dirty="0"/>
              <a:t> se </a:t>
            </a:r>
            <a:r>
              <a:rPr lang="en-US" sz="1400" dirty="0" err="1"/>
              <a:t>statistički</a:t>
            </a:r>
            <a:r>
              <a:rPr lang="en-US" sz="1400" dirty="0"/>
              <a:t> </a:t>
            </a:r>
            <a:r>
              <a:rPr lang="en-US" sz="1400" dirty="0" err="1"/>
              <a:t>naziva</a:t>
            </a:r>
            <a:r>
              <a:rPr lang="en-US" sz="1400" dirty="0"/>
              <a:t> 5 </a:t>
            </a:r>
            <a:r>
              <a:rPr lang="en-US" sz="1400" dirty="0" err="1"/>
              <a:t>postotnim</a:t>
            </a:r>
            <a:r>
              <a:rPr lang="en-US" sz="1400" dirty="0"/>
              <a:t> </a:t>
            </a:r>
            <a:r>
              <a:rPr lang="en-US" sz="1400" dirty="0" err="1"/>
              <a:t>fraktilom</a:t>
            </a:r>
            <a:r>
              <a:rPr lang="sr-Latn-RS" sz="1400" dirty="0"/>
              <a:t>,</a:t>
            </a:r>
            <a:r>
              <a:rPr lang="en-US" sz="1400" dirty="0"/>
              <a:t> </a:t>
            </a:r>
            <a:r>
              <a:rPr lang="en-US" sz="1400" dirty="0" err="1"/>
              <a:t>odnosi</a:t>
            </a:r>
            <a:r>
              <a:rPr lang="en-US" sz="1400" dirty="0"/>
              <a:t> se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parametre</a:t>
            </a:r>
            <a:r>
              <a:rPr lang="en-US" sz="1400" dirty="0"/>
              <a:t> </a:t>
            </a:r>
            <a:r>
              <a:rPr lang="en-US" sz="1400" dirty="0" err="1"/>
              <a:t>tla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stene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</a:t>
            </a:r>
            <a:r>
              <a:rPr lang="en-US" sz="1400" dirty="0" err="1"/>
              <a:t>zbog</a:t>
            </a:r>
            <a:r>
              <a:rPr lang="en-US" sz="1400" dirty="0"/>
              <a:t> </a:t>
            </a:r>
            <a:r>
              <a:rPr lang="en-US" sz="1400" dirty="0" err="1"/>
              <a:t>ograničenog</a:t>
            </a:r>
            <a:r>
              <a:rPr lang="en-US" sz="1400" dirty="0"/>
              <a:t> </a:t>
            </a:r>
            <a:r>
              <a:rPr lang="en-US" sz="1400" dirty="0" err="1"/>
              <a:t>broja</a:t>
            </a:r>
            <a:r>
              <a:rPr lang="en-US" sz="1400" dirty="0"/>
              <a:t> </a:t>
            </a:r>
            <a:r>
              <a:rPr lang="en-US" sz="1400" dirty="0" err="1"/>
              <a:t>ispitivanja</a:t>
            </a:r>
            <a:r>
              <a:rPr lang="en-US" sz="1400" dirty="0"/>
              <a:t> </a:t>
            </a:r>
            <a:r>
              <a:rPr lang="en-US" sz="1400" dirty="0" err="1"/>
              <a:t>nije</a:t>
            </a:r>
            <a:r>
              <a:rPr lang="en-US" sz="1400" dirty="0"/>
              <a:t> </a:t>
            </a:r>
            <a:r>
              <a:rPr lang="sr-Latn-RS" sz="1400" dirty="0"/>
              <a:t>moguće</a:t>
            </a:r>
            <a:r>
              <a:rPr lang="en-US" sz="1400" dirty="0"/>
              <a:t> </a:t>
            </a:r>
            <a:r>
              <a:rPr lang="en-US" sz="1400" dirty="0" err="1"/>
              <a:t>statistički</a:t>
            </a:r>
            <a:r>
              <a:rPr lang="en-US" sz="1400" dirty="0"/>
              <a:t> </a:t>
            </a:r>
            <a:r>
              <a:rPr lang="en-US" sz="1400" dirty="0" err="1"/>
              <a:t>obrađivati</a:t>
            </a:r>
            <a:r>
              <a:rPr lang="en-US" sz="1400" dirty="0"/>
              <a:t> –</a:t>
            </a:r>
            <a:r>
              <a:rPr lang="sr-Latn-RS" sz="1400" dirty="0"/>
              <a:t> </a:t>
            </a:r>
            <a:r>
              <a:rPr lang="en-US" sz="1400" dirty="0"/>
              <a:t>u tom </a:t>
            </a:r>
            <a:r>
              <a:rPr lang="en-US" sz="1400" dirty="0" err="1"/>
              <a:t>slučaju</a:t>
            </a:r>
            <a:r>
              <a:rPr lang="en-US" sz="1400" dirty="0"/>
              <a:t> </a:t>
            </a:r>
            <a:r>
              <a:rPr lang="en-US" sz="1400" dirty="0" err="1"/>
              <a:t>izboru</a:t>
            </a:r>
            <a:r>
              <a:rPr lang="en-US" sz="1400" dirty="0"/>
              <a:t> </a:t>
            </a:r>
            <a:r>
              <a:rPr lang="en-US" sz="1400" dirty="0" err="1"/>
              <a:t>karakteristične</a:t>
            </a:r>
            <a:r>
              <a:rPr lang="en-US" sz="1400" dirty="0"/>
              <a:t> </a:t>
            </a:r>
            <a:r>
              <a:rPr lang="en-US" sz="1400" dirty="0" err="1"/>
              <a:t>vrednosti</a:t>
            </a:r>
            <a:r>
              <a:rPr lang="en-US" sz="1400" dirty="0"/>
              <a:t> </a:t>
            </a:r>
            <a:r>
              <a:rPr lang="en-US" sz="1400" dirty="0" err="1"/>
              <a:t>parametra</a:t>
            </a:r>
            <a:r>
              <a:rPr lang="en-US" sz="1400" dirty="0"/>
              <a:t> </a:t>
            </a:r>
            <a:r>
              <a:rPr lang="en-US" sz="1400" dirty="0" err="1"/>
              <a:t>tla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stene</a:t>
            </a:r>
            <a:r>
              <a:rPr lang="en-US" sz="1400" dirty="0"/>
              <a:t> E</a:t>
            </a:r>
            <a:r>
              <a:rPr lang="sr-Latn-RS" sz="1400" dirty="0"/>
              <a:t>v</a:t>
            </a:r>
            <a:r>
              <a:rPr lang="en-US" sz="1400" dirty="0" err="1"/>
              <a:t>rokod</a:t>
            </a:r>
            <a:r>
              <a:rPr lang="en-US" sz="1400" dirty="0"/>
              <a:t> 7 </a:t>
            </a:r>
            <a:r>
              <a:rPr lang="en-US" sz="1400" dirty="0" err="1"/>
              <a:t>posvećuje</a:t>
            </a:r>
            <a:r>
              <a:rPr lang="en-US" sz="1400" dirty="0"/>
              <a:t> </a:t>
            </a:r>
            <a:r>
              <a:rPr lang="en-US" sz="1400" dirty="0" err="1"/>
              <a:t>posebnu</a:t>
            </a:r>
            <a:r>
              <a:rPr lang="en-US" sz="1400" dirty="0"/>
              <a:t> </a:t>
            </a:r>
            <a:r>
              <a:rPr lang="en-US" sz="1400" dirty="0" err="1"/>
              <a:t>pažnju</a:t>
            </a:r>
            <a:r>
              <a:rPr lang="en-US" sz="1400" dirty="0"/>
              <a:t>,</a:t>
            </a:r>
            <a:r>
              <a:rPr lang="sr-Latn-RS" sz="1400" dirty="0"/>
              <a:t> </a:t>
            </a:r>
            <a:r>
              <a:rPr lang="en-US" sz="1400" dirty="0" err="1"/>
              <a:t>te</a:t>
            </a:r>
            <a:r>
              <a:rPr lang="en-US" sz="1400" dirty="0"/>
              <a:t> u</a:t>
            </a:r>
            <a:r>
              <a:rPr lang="sr-Latn-RS" sz="1400" dirty="0"/>
              <a:t>m</a:t>
            </a:r>
            <a:r>
              <a:rPr lang="en-US" sz="1400" dirty="0" err="1"/>
              <a:t>esto</a:t>
            </a:r>
            <a:r>
              <a:rPr lang="en-US" sz="1400" dirty="0"/>
              <a:t> </a:t>
            </a:r>
            <a:r>
              <a:rPr lang="en-US" sz="1400" dirty="0" err="1"/>
              <a:t>statističke</a:t>
            </a:r>
            <a:r>
              <a:rPr lang="en-US" sz="1400" dirty="0"/>
              <a:t> </a:t>
            </a:r>
            <a:r>
              <a:rPr lang="en-US" sz="1400" dirty="0" err="1"/>
              <a:t>obrade</a:t>
            </a:r>
            <a:r>
              <a:rPr lang="en-US" sz="1400" dirty="0"/>
              <a:t> </a:t>
            </a:r>
            <a:r>
              <a:rPr lang="en-US" sz="1400" dirty="0" err="1"/>
              <a:t>upućuje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opreznu</a:t>
            </a:r>
            <a:r>
              <a:rPr lang="en-US" sz="1400" dirty="0"/>
              <a:t> </a:t>
            </a:r>
            <a:r>
              <a:rPr lang="en-US" sz="1400" dirty="0" err="1"/>
              <a:t>procenu</a:t>
            </a:r>
            <a:r>
              <a:rPr lang="en-US" sz="1400" dirty="0"/>
              <a:t> </a:t>
            </a:r>
            <a:r>
              <a:rPr lang="en-US" sz="1400" dirty="0" err="1"/>
              <a:t>karakteristične</a:t>
            </a:r>
            <a:r>
              <a:rPr lang="en-US" sz="1400" dirty="0"/>
              <a:t> </a:t>
            </a:r>
            <a:r>
              <a:rPr lang="en-US" sz="1400" dirty="0" err="1"/>
              <a:t>vrednosti</a:t>
            </a:r>
            <a:r>
              <a:rPr lang="en-US" sz="1400" dirty="0"/>
              <a:t> </a:t>
            </a:r>
            <a:r>
              <a:rPr lang="en-US" sz="1400" dirty="0" err="1"/>
              <a:t>parametra</a:t>
            </a:r>
            <a:r>
              <a:rPr lang="sr-Latn-RS" sz="1400" dirty="0"/>
              <a:t>.</a:t>
            </a:r>
          </a:p>
          <a:p>
            <a:pPr algn="just">
              <a:lnSpc>
                <a:spcPct val="110000"/>
              </a:lnSpc>
            </a:pPr>
            <a:r>
              <a:rPr lang="sr-Latn-RS" sz="1400" b="1" dirty="0"/>
              <a:t>Parametri materijala konstrukcije uključujući tlo i stenu (X): </a:t>
            </a:r>
            <a:r>
              <a:rPr lang="sr-Latn-RS" sz="1400" dirty="0"/>
              <a:t>parametri koji su potrebni za dokaz mehaničke otpornosti i stabilnosti konstrukcije ili njenog dela putem proračuna (krutost, čvrstoća, gustina, vodopropustljivost).</a:t>
            </a:r>
          </a:p>
          <a:p>
            <a:pPr algn="just">
              <a:lnSpc>
                <a:spcPct val="110000"/>
              </a:lnSpc>
            </a:pPr>
            <a:r>
              <a:rPr lang="sr-Latn-RS" sz="1400" b="1" dirty="0"/>
              <a:t>Proračunska vrednost (indeks d)</a:t>
            </a:r>
            <a:r>
              <a:rPr lang="sr-Latn-RS" sz="1400" dirty="0"/>
              <a:t>:</a:t>
            </a:r>
            <a:r>
              <a:rPr lang="sr-Latn-RS" sz="1400" b="1" dirty="0"/>
              <a:t> </a:t>
            </a:r>
            <a:r>
              <a:rPr lang="sr-Latn-RS" sz="1400" dirty="0"/>
              <a:t>vrednost dejstva, učinka dejstva, nosivosti ili geometrijskog podatka izvedena iz karakterističnih vrednosti tih parametara uz uključenje dopuštenog stepena rizika od prekoračenja pojedinog graničnog stanja  - za granično stanje nosivosti Evrokod bira verovatnoću manju ili jednaku 10</a:t>
            </a:r>
            <a:r>
              <a:rPr lang="sr-Latn-RS" sz="1400" baseline="30000" dirty="0"/>
              <a:t>-4</a:t>
            </a:r>
            <a:r>
              <a:rPr lang="sr-Latn-RS" sz="1400" dirty="0"/>
              <a:t> (0.0001), dok je za granično stanje upotrebljivosti verovatnoća manja ili jednaka 1.</a:t>
            </a:r>
          </a:p>
          <a:p>
            <a:pPr algn="just">
              <a:lnSpc>
                <a:spcPct val="110000"/>
              </a:lnSpc>
            </a:pPr>
            <a:endParaRPr lang="sr-Latn-RS" sz="1400" dirty="0"/>
          </a:p>
          <a:p>
            <a:pPr algn="just">
              <a:lnSpc>
                <a:spcPct val="110000"/>
              </a:lnSpc>
            </a:pPr>
            <a:endParaRPr lang="en-US" sz="1400" dirty="0"/>
          </a:p>
          <a:p>
            <a:pPr>
              <a:lnSpc>
                <a:spcPct val="11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674525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7C6F0-2C43-423E-88DF-DA19833D5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83" y="212436"/>
            <a:ext cx="3786908" cy="5612168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rgbClr val="FFFFFF"/>
                </a:solidFill>
              </a:rPr>
              <a:t>Osnovni pojmovi – EC 0, ec 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CD395-1958-465F-A9EB-16C70E02A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94" y="419877"/>
            <a:ext cx="6547124" cy="5736665"/>
          </a:xfrm>
        </p:spPr>
        <p:txBody>
          <a:bodyPr anchor="t">
            <a:normAutofit lnSpcReduction="10000"/>
          </a:bodyPr>
          <a:lstStyle/>
          <a:p>
            <a:pPr algn="just">
              <a:lnSpc>
                <a:spcPct val="110000"/>
              </a:lnSpc>
            </a:pPr>
            <a:r>
              <a:rPr lang="en-US" sz="1400" b="1" dirty="0" err="1"/>
              <a:t>Parcijalni</a:t>
            </a:r>
            <a:r>
              <a:rPr lang="en-US" sz="1400" b="1" dirty="0"/>
              <a:t> </a:t>
            </a:r>
            <a:r>
              <a:rPr lang="en-US" sz="1400" b="1" dirty="0" err="1"/>
              <a:t>koeficijent</a:t>
            </a:r>
            <a:r>
              <a:rPr lang="en-US" sz="1400" b="1" dirty="0"/>
              <a:t> (</a:t>
            </a:r>
            <a:r>
              <a:rPr lang="el-GR" sz="1400" b="1" dirty="0"/>
              <a:t>γ)</a:t>
            </a:r>
            <a:r>
              <a:rPr lang="el-GR" sz="1400" dirty="0"/>
              <a:t>:</a:t>
            </a:r>
            <a:r>
              <a:rPr lang="el-GR" sz="1400" b="1" dirty="0"/>
              <a:t> </a:t>
            </a:r>
            <a:r>
              <a:rPr lang="en-US" sz="1400" dirty="0" err="1"/>
              <a:t>koeficijenti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grupa</a:t>
            </a:r>
            <a:r>
              <a:rPr lang="en-US" sz="1400" dirty="0"/>
              <a:t> </a:t>
            </a:r>
            <a:r>
              <a:rPr lang="en-US" sz="1400" dirty="0" err="1"/>
              <a:t>koeficijenata</a:t>
            </a:r>
            <a:r>
              <a:rPr lang="en-US" sz="1400" dirty="0"/>
              <a:t> </a:t>
            </a:r>
            <a:r>
              <a:rPr lang="en-US" sz="1400" dirty="0" err="1"/>
              <a:t>kojima</a:t>
            </a:r>
            <a:r>
              <a:rPr lang="en-US" sz="1400" dirty="0"/>
              <a:t> se </a:t>
            </a:r>
            <a:r>
              <a:rPr lang="en-US" sz="1400" dirty="0" err="1"/>
              <a:t>množe</a:t>
            </a:r>
            <a:r>
              <a:rPr lang="en-US" sz="1400" dirty="0"/>
              <a:t> </a:t>
            </a:r>
            <a:r>
              <a:rPr lang="en-US" sz="1400" dirty="0" err="1"/>
              <a:t>karakteristične</a:t>
            </a:r>
            <a:r>
              <a:rPr lang="en-US" sz="1400" dirty="0"/>
              <a:t> </a:t>
            </a:r>
            <a:r>
              <a:rPr lang="en-US" sz="1400" dirty="0" err="1"/>
              <a:t>vrednosti</a:t>
            </a:r>
            <a:r>
              <a:rPr lang="en-US" sz="1400" dirty="0"/>
              <a:t> d</a:t>
            </a:r>
            <a:r>
              <a:rPr lang="sr-Latn-RS" sz="1400" dirty="0"/>
              <a:t>ejstva</a:t>
            </a:r>
            <a:r>
              <a:rPr lang="en-US" sz="1400" dirty="0"/>
              <a:t> (F)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karakteristične</a:t>
            </a:r>
            <a:r>
              <a:rPr lang="en-US" sz="1400" dirty="0"/>
              <a:t> </a:t>
            </a:r>
            <a:r>
              <a:rPr lang="en-US" sz="1400" dirty="0" err="1"/>
              <a:t>vr</a:t>
            </a:r>
            <a:r>
              <a:rPr lang="sr-Latn-RS" sz="1400" dirty="0"/>
              <a:t>ednosti</a:t>
            </a:r>
            <a:r>
              <a:rPr lang="en-US" sz="1400" dirty="0"/>
              <a:t> </a:t>
            </a:r>
            <a:r>
              <a:rPr lang="en-US" sz="1400" dirty="0" err="1"/>
              <a:t>učinka</a:t>
            </a:r>
            <a:r>
              <a:rPr lang="en-US" sz="1400" dirty="0"/>
              <a:t> </a:t>
            </a:r>
            <a:r>
              <a:rPr lang="sr-Latn-RS" sz="1400" dirty="0"/>
              <a:t>dejstva</a:t>
            </a:r>
            <a:r>
              <a:rPr lang="en-US" sz="1400" dirty="0"/>
              <a:t> (E), </a:t>
            </a:r>
            <a:r>
              <a:rPr lang="sr-Latn-RS" sz="1400" dirty="0"/>
              <a:t>ili se</a:t>
            </a:r>
            <a:r>
              <a:rPr lang="en-US" sz="1400" dirty="0"/>
              <a:t> </a:t>
            </a:r>
            <a:r>
              <a:rPr lang="sr-Latn-RS" sz="1400" dirty="0"/>
              <a:t>dele</a:t>
            </a:r>
            <a:r>
              <a:rPr lang="en-US" sz="1400" dirty="0"/>
              <a:t> </a:t>
            </a:r>
            <a:r>
              <a:rPr lang="en-US" sz="1400" dirty="0" err="1"/>
              <a:t>karakteristične</a:t>
            </a:r>
            <a:r>
              <a:rPr lang="en-US" sz="1400" dirty="0"/>
              <a:t> </a:t>
            </a:r>
            <a:r>
              <a:rPr lang="en-US" sz="1400" dirty="0" err="1"/>
              <a:t>vrednosti</a:t>
            </a:r>
            <a:r>
              <a:rPr lang="en-US" sz="1400" dirty="0"/>
              <a:t> </a:t>
            </a:r>
            <a:r>
              <a:rPr lang="en-US" sz="1400" dirty="0" err="1"/>
              <a:t>otpornosti</a:t>
            </a:r>
            <a:r>
              <a:rPr lang="en-US" sz="1400" dirty="0"/>
              <a:t> (R)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karakteristične</a:t>
            </a:r>
            <a:r>
              <a:rPr lang="en-US" sz="1400" dirty="0"/>
              <a:t> </a:t>
            </a:r>
            <a:r>
              <a:rPr lang="en-US" sz="1400" dirty="0" err="1"/>
              <a:t>vrednosti</a:t>
            </a:r>
            <a:r>
              <a:rPr lang="en-US" sz="1400" dirty="0"/>
              <a:t> </a:t>
            </a:r>
            <a:r>
              <a:rPr lang="en-US" sz="1400" dirty="0" err="1"/>
              <a:t>parametara</a:t>
            </a:r>
            <a:r>
              <a:rPr lang="en-US" sz="1400" dirty="0"/>
              <a:t> </a:t>
            </a:r>
            <a:r>
              <a:rPr lang="en-US" sz="1400" dirty="0" err="1"/>
              <a:t>tla</a:t>
            </a:r>
            <a:r>
              <a:rPr lang="en-US" sz="1400" dirty="0"/>
              <a:t> (</a:t>
            </a:r>
            <a:r>
              <a:rPr lang="sr-Latn-RS" sz="1400" dirty="0"/>
              <a:t>X</a:t>
            </a:r>
            <a:r>
              <a:rPr lang="en-US" sz="1400" dirty="0"/>
              <a:t>) da bi se </a:t>
            </a:r>
            <a:r>
              <a:rPr lang="en-US" sz="1400" dirty="0" err="1"/>
              <a:t>odredile</a:t>
            </a:r>
            <a:r>
              <a:rPr lang="en-US" sz="1400" dirty="0"/>
              <a:t> </a:t>
            </a:r>
            <a:r>
              <a:rPr lang="en-US" sz="1400" dirty="0" err="1"/>
              <a:t>proračunske</a:t>
            </a:r>
            <a:r>
              <a:rPr lang="en-US" sz="1400" dirty="0"/>
              <a:t> </a:t>
            </a:r>
            <a:r>
              <a:rPr lang="en-US" sz="1400" dirty="0" err="1"/>
              <a:t>vrednosti</a:t>
            </a:r>
            <a:r>
              <a:rPr lang="en-US" sz="1400" dirty="0"/>
              <a:t> d</a:t>
            </a:r>
            <a:r>
              <a:rPr lang="sr-Latn-RS" sz="1400" dirty="0"/>
              <a:t>ejstva</a:t>
            </a:r>
            <a:r>
              <a:rPr lang="en-US" sz="1400" dirty="0"/>
              <a:t>, </a:t>
            </a:r>
            <a:r>
              <a:rPr lang="en-US" sz="1400" dirty="0" err="1"/>
              <a:t>učinka</a:t>
            </a:r>
            <a:r>
              <a:rPr lang="en-US" sz="1400" dirty="0"/>
              <a:t> d</a:t>
            </a:r>
            <a:r>
              <a:rPr lang="sr-Latn-RS" sz="1400" dirty="0"/>
              <a:t>ejstva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otpornosti</a:t>
            </a:r>
            <a:r>
              <a:rPr lang="en-US" sz="1400" dirty="0"/>
              <a:t>. </a:t>
            </a:r>
            <a:r>
              <a:rPr lang="sr-Latn-RS" sz="1400" dirty="0"/>
              <a:t> </a:t>
            </a:r>
            <a:r>
              <a:rPr lang="en-US" sz="1400" dirty="0" err="1"/>
              <a:t>Ti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en-US" sz="1400" dirty="0" err="1"/>
              <a:t>koeficijenti</a:t>
            </a:r>
            <a:r>
              <a:rPr lang="en-US" sz="1400" dirty="0"/>
              <a:t> </a:t>
            </a:r>
            <a:r>
              <a:rPr lang="en-US" sz="1400" dirty="0" err="1"/>
              <a:t>određeni</a:t>
            </a:r>
            <a:r>
              <a:rPr lang="en-US" sz="1400" dirty="0"/>
              <a:t> </a:t>
            </a:r>
            <a:r>
              <a:rPr lang="en-US" sz="1400" dirty="0" err="1"/>
              <a:t>tako</a:t>
            </a:r>
            <a:r>
              <a:rPr lang="en-US" sz="1400" dirty="0"/>
              <a:t> da </a:t>
            </a:r>
            <a:r>
              <a:rPr lang="en-US" sz="1400" dirty="0" err="1"/>
              <a:t>uvažavaju</a:t>
            </a:r>
            <a:r>
              <a:rPr lang="en-US" sz="1400" dirty="0"/>
              <a:t> </a:t>
            </a:r>
            <a:r>
              <a:rPr lang="sr-Latn-RS" sz="1400" dirty="0"/>
              <a:t>verovatnoću</a:t>
            </a:r>
            <a:r>
              <a:rPr lang="en-US" sz="1400" dirty="0"/>
              <a:t> </a:t>
            </a:r>
            <a:r>
              <a:rPr lang="en-US" sz="1400" dirty="0" err="1"/>
              <a:t>rizika</a:t>
            </a:r>
            <a:r>
              <a:rPr lang="en-US" sz="1400" dirty="0"/>
              <a:t> od </a:t>
            </a:r>
            <a:r>
              <a:rPr lang="en-US" sz="1400" dirty="0" err="1"/>
              <a:t>prekoračenja</a:t>
            </a:r>
            <a:r>
              <a:rPr lang="en-US" sz="1400" dirty="0"/>
              <a:t> </a:t>
            </a:r>
            <a:r>
              <a:rPr lang="en-US" sz="1400" dirty="0" err="1"/>
              <a:t>odgovarajućeg</a:t>
            </a:r>
            <a:r>
              <a:rPr lang="en-US" sz="1400" dirty="0"/>
              <a:t> </a:t>
            </a:r>
            <a:r>
              <a:rPr lang="en-US" sz="1400" dirty="0" err="1"/>
              <a:t>graničnog</a:t>
            </a:r>
            <a:r>
              <a:rPr lang="en-US" sz="1400" dirty="0"/>
              <a:t> </a:t>
            </a:r>
            <a:r>
              <a:rPr lang="en-US" sz="1400" dirty="0" err="1"/>
              <a:t>st</a:t>
            </a:r>
            <a:r>
              <a:rPr lang="sr-Latn-RS" sz="1400" dirty="0"/>
              <a:t>anja.</a:t>
            </a:r>
            <a:endParaRPr lang="en-US" sz="1400" dirty="0"/>
          </a:p>
          <a:p>
            <a:pPr algn="just">
              <a:lnSpc>
                <a:spcPct val="110000"/>
              </a:lnSpc>
            </a:pPr>
            <a:r>
              <a:rPr lang="sr-Latn-RS" sz="1400" dirty="0"/>
              <a:t>P</a:t>
            </a:r>
            <a:r>
              <a:rPr lang="en-US" sz="1400" dirty="0" err="1"/>
              <a:t>arcijalni</a:t>
            </a:r>
            <a:r>
              <a:rPr lang="en-US" sz="1400" dirty="0"/>
              <a:t> </a:t>
            </a:r>
            <a:r>
              <a:rPr lang="en-US" sz="1400" dirty="0" err="1"/>
              <a:t>koeficijent</a:t>
            </a:r>
            <a:r>
              <a:rPr lang="en-US" sz="1400" dirty="0"/>
              <a:t> za </a:t>
            </a:r>
            <a:r>
              <a:rPr lang="en-US" sz="1400" dirty="0" err="1"/>
              <a:t>stalno</a:t>
            </a:r>
            <a:r>
              <a:rPr lang="en-US" sz="1400" dirty="0"/>
              <a:t> </a:t>
            </a:r>
            <a:r>
              <a:rPr lang="en-US" sz="1400" dirty="0" err="1"/>
              <a:t>opterećenje</a:t>
            </a:r>
            <a:r>
              <a:rPr lang="en-US" sz="1400" dirty="0"/>
              <a:t> za </a:t>
            </a:r>
            <a:r>
              <a:rPr lang="en-US" sz="1400" dirty="0" err="1"/>
              <a:t>sva</a:t>
            </a:r>
            <a:r>
              <a:rPr lang="en-US" sz="1400" dirty="0"/>
              <a:t> </a:t>
            </a:r>
            <a:r>
              <a:rPr lang="en-US" sz="1400" dirty="0" err="1"/>
              <a:t>granična</a:t>
            </a:r>
            <a:r>
              <a:rPr lang="en-US" sz="1400" dirty="0"/>
              <a:t> </a:t>
            </a:r>
            <a:r>
              <a:rPr lang="en-US" sz="1400" dirty="0" err="1"/>
              <a:t>stanja</a:t>
            </a:r>
            <a:r>
              <a:rPr lang="en-US" sz="1400" dirty="0"/>
              <a:t> </a:t>
            </a:r>
            <a:r>
              <a:rPr lang="en-US" sz="1400" dirty="0" err="1"/>
              <a:t>nosivosti</a:t>
            </a:r>
            <a:r>
              <a:rPr lang="en-US" sz="1400" dirty="0"/>
              <a:t> </a:t>
            </a:r>
            <a:r>
              <a:rPr lang="en-US" sz="1400" dirty="0" err="1"/>
              <a:t>iznosi</a:t>
            </a:r>
            <a:r>
              <a:rPr lang="en-US" sz="1400" dirty="0"/>
              <a:t> 1.35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množi</a:t>
            </a:r>
            <a:r>
              <a:rPr lang="en-US" sz="1400" dirty="0"/>
              <a:t> se s </a:t>
            </a:r>
            <a:r>
              <a:rPr lang="en-US" sz="1400" dirty="0" err="1"/>
              <a:t>karakterističnom</a:t>
            </a:r>
            <a:r>
              <a:rPr lang="en-US" sz="1400" dirty="0"/>
              <a:t> </a:t>
            </a:r>
            <a:r>
              <a:rPr lang="en-US" sz="1400" dirty="0" err="1"/>
              <a:t>vrednošću</a:t>
            </a:r>
            <a:r>
              <a:rPr lang="en-US" sz="1400" dirty="0"/>
              <a:t> tog </a:t>
            </a:r>
            <a:r>
              <a:rPr lang="en-US" sz="1400" dirty="0" err="1"/>
              <a:t>opterećenja</a:t>
            </a:r>
            <a:r>
              <a:rPr lang="en-US" sz="1400" dirty="0"/>
              <a:t> da bi se </a:t>
            </a:r>
            <a:r>
              <a:rPr lang="en-US" sz="1400" dirty="0" err="1"/>
              <a:t>dobila</a:t>
            </a:r>
            <a:r>
              <a:rPr lang="en-US" sz="1400" dirty="0"/>
              <a:t> </a:t>
            </a:r>
            <a:r>
              <a:rPr lang="en-US" sz="1400" dirty="0" err="1"/>
              <a:t>njegova</a:t>
            </a:r>
            <a:r>
              <a:rPr lang="en-US" sz="1400" dirty="0"/>
              <a:t> </a:t>
            </a:r>
            <a:r>
              <a:rPr lang="en-US" sz="1400" dirty="0" err="1"/>
              <a:t>proračunska</a:t>
            </a:r>
            <a:r>
              <a:rPr lang="en-US" sz="1400" dirty="0"/>
              <a:t> </a:t>
            </a:r>
            <a:r>
              <a:rPr lang="en-US" sz="1400" dirty="0" err="1"/>
              <a:t>vrednost</a:t>
            </a:r>
            <a:r>
              <a:rPr lang="en-US" sz="1400" dirty="0"/>
              <a:t> (</a:t>
            </a:r>
            <a:r>
              <a:rPr lang="sr-Latn-RS" sz="1400" dirty="0"/>
              <a:t>procenjuje se </a:t>
            </a:r>
            <a:r>
              <a:rPr lang="en-US" sz="1400" dirty="0"/>
              <a:t>da je </a:t>
            </a:r>
            <a:r>
              <a:rPr lang="sr-Latn-RS" sz="1400" dirty="0"/>
              <a:t>verovatnoća</a:t>
            </a:r>
            <a:r>
              <a:rPr lang="en-US" sz="1400" dirty="0"/>
              <a:t> da </a:t>
            </a:r>
            <a:r>
              <a:rPr lang="en-US" sz="1400" dirty="0" err="1"/>
              <a:t>stalno</a:t>
            </a:r>
            <a:r>
              <a:rPr lang="en-US" sz="1400" dirty="0"/>
              <a:t> </a:t>
            </a:r>
            <a:r>
              <a:rPr lang="en-US" sz="1400" dirty="0" err="1"/>
              <a:t>opterećenje</a:t>
            </a:r>
            <a:r>
              <a:rPr lang="en-US" sz="1400" dirty="0"/>
              <a:t> </a:t>
            </a:r>
            <a:r>
              <a:rPr lang="en-US" sz="1400" dirty="0" err="1"/>
              <a:t>bude</a:t>
            </a:r>
            <a:r>
              <a:rPr lang="en-US" sz="1400" dirty="0"/>
              <a:t> </a:t>
            </a:r>
            <a:r>
              <a:rPr lang="en-US" sz="1400" dirty="0" err="1"/>
              <a:t>premašeno</a:t>
            </a:r>
            <a:r>
              <a:rPr lang="en-US" sz="1400" dirty="0"/>
              <a:t> 35 % </a:t>
            </a:r>
            <a:r>
              <a:rPr lang="en-US" sz="1400" dirty="0" err="1"/>
              <a:t>oko</a:t>
            </a:r>
            <a:r>
              <a:rPr lang="en-US" sz="1400" dirty="0"/>
              <a:t> 10</a:t>
            </a:r>
            <a:r>
              <a:rPr lang="en-US" sz="1400" baseline="30000" dirty="0"/>
              <a:t>-4</a:t>
            </a:r>
            <a:r>
              <a:rPr lang="en-US" sz="1400" dirty="0"/>
              <a:t>); za </a:t>
            </a:r>
            <a:r>
              <a:rPr lang="sr-Latn-RS" sz="1400" dirty="0"/>
              <a:t>povremeno</a:t>
            </a:r>
            <a:r>
              <a:rPr lang="en-US" sz="1400" dirty="0"/>
              <a:t> </a:t>
            </a:r>
            <a:r>
              <a:rPr lang="en-US" sz="1400" dirty="0" err="1"/>
              <a:t>opterećenje</a:t>
            </a:r>
            <a:r>
              <a:rPr lang="en-US" sz="1400" dirty="0"/>
              <a:t>, </a:t>
            </a:r>
            <a:r>
              <a:rPr lang="en-US" sz="1400" dirty="0" err="1"/>
              <a:t>koje</a:t>
            </a:r>
            <a:r>
              <a:rPr lang="en-US" sz="1400" dirty="0"/>
              <a:t> je </a:t>
            </a:r>
            <a:r>
              <a:rPr lang="en-US" sz="1400" dirty="0" err="1"/>
              <a:t>teže</a:t>
            </a:r>
            <a:r>
              <a:rPr lang="en-US" sz="1400" dirty="0"/>
              <a:t> </a:t>
            </a:r>
            <a:r>
              <a:rPr lang="en-US" sz="1400" dirty="0" err="1"/>
              <a:t>držati</a:t>
            </a:r>
            <a:r>
              <a:rPr lang="en-US" sz="1400" dirty="0"/>
              <a:t> pod </a:t>
            </a:r>
            <a:r>
              <a:rPr lang="en-US" sz="1400" dirty="0" err="1"/>
              <a:t>kontrolom</a:t>
            </a:r>
            <a:r>
              <a:rPr lang="en-US" sz="1400" dirty="0"/>
              <a:t> od </a:t>
            </a:r>
            <a:r>
              <a:rPr lang="en-US" sz="1400" dirty="0" err="1"/>
              <a:t>stalnog</a:t>
            </a:r>
            <a:r>
              <a:rPr lang="en-US" sz="1400" dirty="0"/>
              <a:t> pa je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rizik</a:t>
            </a:r>
            <a:r>
              <a:rPr lang="en-US" sz="1400" dirty="0"/>
              <a:t> od </a:t>
            </a:r>
            <a:r>
              <a:rPr lang="en-US" sz="1400" dirty="0" err="1"/>
              <a:t>prekoračenja</a:t>
            </a:r>
            <a:r>
              <a:rPr lang="en-US" sz="1400" dirty="0"/>
              <a:t> </a:t>
            </a:r>
            <a:r>
              <a:rPr lang="en-US" sz="1400" dirty="0" err="1"/>
              <a:t>veći</a:t>
            </a:r>
            <a:r>
              <a:rPr lang="en-US" sz="1400" dirty="0"/>
              <a:t>, </a:t>
            </a:r>
            <a:r>
              <a:rPr lang="en-US" sz="1400" dirty="0" err="1"/>
              <a:t>parcijalni</a:t>
            </a:r>
            <a:r>
              <a:rPr lang="en-US" sz="1400" dirty="0"/>
              <a:t> </a:t>
            </a:r>
            <a:r>
              <a:rPr lang="en-US" sz="1400" dirty="0" err="1"/>
              <a:t>koeficijent</a:t>
            </a:r>
            <a:r>
              <a:rPr lang="en-US" sz="1400" dirty="0"/>
              <a:t> je </a:t>
            </a:r>
            <a:r>
              <a:rPr lang="en-US" sz="1400" dirty="0" err="1"/>
              <a:t>veći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obično</a:t>
            </a:r>
            <a:r>
              <a:rPr lang="en-US" sz="1400" dirty="0"/>
              <a:t> </a:t>
            </a:r>
            <a:r>
              <a:rPr lang="en-US" sz="1400" dirty="0" err="1"/>
              <a:t>iznosi</a:t>
            </a:r>
            <a:r>
              <a:rPr lang="en-US" sz="1400" dirty="0"/>
              <a:t> 1.5; </a:t>
            </a:r>
            <a:r>
              <a:rPr lang="sr-Latn-RS" sz="1400" dirty="0"/>
              <a:t> </a:t>
            </a:r>
            <a:r>
              <a:rPr lang="en-US" sz="1400" dirty="0"/>
              <a:t>za </a:t>
            </a:r>
            <a:r>
              <a:rPr lang="en-US" sz="1400" dirty="0" err="1"/>
              <a:t>granično</a:t>
            </a:r>
            <a:r>
              <a:rPr lang="en-US" sz="1400" dirty="0"/>
              <a:t> </a:t>
            </a:r>
            <a:r>
              <a:rPr lang="en-US" sz="1400" dirty="0" err="1"/>
              <a:t>stanje</a:t>
            </a:r>
            <a:r>
              <a:rPr lang="en-US" sz="1400" dirty="0"/>
              <a:t> </a:t>
            </a:r>
            <a:r>
              <a:rPr lang="sr-Latn-RS" sz="1400" dirty="0"/>
              <a:t>upotrebljivost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ti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en-US" sz="1400" dirty="0" err="1"/>
              <a:t>koeficijenti</a:t>
            </a:r>
            <a:r>
              <a:rPr lang="en-US" sz="1400" dirty="0"/>
              <a:t> u </a:t>
            </a:r>
            <a:r>
              <a:rPr lang="en-US" sz="1400" dirty="0" err="1"/>
              <a:t>najvećem</a:t>
            </a:r>
            <a:r>
              <a:rPr lang="en-US" sz="1400" dirty="0"/>
              <a:t> </a:t>
            </a:r>
            <a:r>
              <a:rPr lang="en-US" sz="1400" dirty="0" err="1"/>
              <a:t>broju</a:t>
            </a:r>
            <a:r>
              <a:rPr lang="en-US" sz="1400" dirty="0"/>
              <a:t> </a:t>
            </a:r>
            <a:r>
              <a:rPr lang="en-US" sz="1400" dirty="0" err="1"/>
              <a:t>slučajeva</a:t>
            </a:r>
            <a:r>
              <a:rPr lang="en-US" sz="1400" dirty="0"/>
              <a:t> </a:t>
            </a:r>
            <a:r>
              <a:rPr lang="en-US" sz="1400" dirty="0" err="1"/>
              <a:t>jednaki</a:t>
            </a:r>
            <a:r>
              <a:rPr lang="en-US" sz="1400" dirty="0"/>
              <a:t> 1. </a:t>
            </a:r>
            <a:endParaRPr lang="sr-Latn-RS" sz="1400" dirty="0"/>
          </a:p>
          <a:p>
            <a:pPr algn="just">
              <a:lnSpc>
                <a:spcPct val="110000"/>
              </a:lnSpc>
            </a:pPr>
            <a:r>
              <a:rPr lang="sr-Latn-RS" sz="1400" dirty="0"/>
              <a:t>Dejstva mogu biti: </a:t>
            </a:r>
            <a:r>
              <a:rPr lang="sr-Latn-RS" sz="1400" dirty="0">
                <a:solidFill>
                  <a:srgbClr val="FF0000"/>
                </a:solidFill>
              </a:rPr>
              <a:t>stalna</a:t>
            </a:r>
            <a:r>
              <a:rPr lang="sr-Latn-RS" sz="1400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oznaka</a:t>
            </a:r>
            <a:r>
              <a:rPr lang="en-US" sz="1400" dirty="0"/>
              <a:t> G)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što</a:t>
            </a:r>
            <a:r>
              <a:rPr lang="en-US" sz="1400" dirty="0"/>
              <a:t> </a:t>
            </a:r>
            <a:r>
              <a:rPr lang="sr-Latn-RS" sz="1400" dirty="0"/>
              <a:t>su</a:t>
            </a:r>
            <a:r>
              <a:rPr lang="en-US" sz="1400" dirty="0"/>
              <a:t> </a:t>
            </a:r>
            <a:r>
              <a:rPr lang="sr-Latn-RS" sz="1400" dirty="0"/>
              <a:t>sopstvena</a:t>
            </a:r>
            <a:r>
              <a:rPr lang="en-US" sz="1400" dirty="0"/>
              <a:t> </a:t>
            </a:r>
            <a:r>
              <a:rPr lang="en-US" sz="1400" dirty="0" err="1"/>
              <a:t>težina</a:t>
            </a:r>
            <a:r>
              <a:rPr lang="en-US" sz="1400" dirty="0"/>
              <a:t>, </a:t>
            </a:r>
            <a:r>
              <a:rPr lang="en-US" sz="1400" dirty="0" err="1"/>
              <a:t>pritisak</a:t>
            </a:r>
            <a:r>
              <a:rPr lang="en-US" sz="1400" dirty="0"/>
              <a:t> </a:t>
            </a:r>
            <a:r>
              <a:rPr lang="en-US" sz="1400" dirty="0" err="1"/>
              <a:t>vode</a:t>
            </a:r>
            <a:r>
              <a:rPr lang="en-US" sz="1400" dirty="0"/>
              <a:t>, </a:t>
            </a:r>
            <a:r>
              <a:rPr lang="en-US" sz="1400" dirty="0" err="1"/>
              <a:t>pritisak</a:t>
            </a:r>
            <a:r>
              <a:rPr lang="en-US" sz="1400" dirty="0"/>
              <a:t> </a:t>
            </a:r>
            <a:r>
              <a:rPr lang="en-US" sz="1400" dirty="0" err="1"/>
              <a:t>tla</a:t>
            </a:r>
            <a:r>
              <a:rPr lang="sr-Latn-RS" sz="1400" dirty="0"/>
              <a:t>; </a:t>
            </a:r>
            <a:r>
              <a:rPr lang="en-US" sz="1400" dirty="0">
                <a:solidFill>
                  <a:srgbClr val="FF0000"/>
                </a:solidFill>
              </a:rPr>
              <a:t>p</a:t>
            </a:r>
            <a:r>
              <a:rPr lang="sr-Latn-RS" sz="1400" dirty="0">
                <a:solidFill>
                  <a:srgbClr val="FF0000"/>
                </a:solidFill>
              </a:rPr>
              <a:t>ovremena </a:t>
            </a:r>
            <a:r>
              <a:rPr lang="en-US" sz="1400" dirty="0"/>
              <a:t>(</a:t>
            </a:r>
            <a:r>
              <a:rPr lang="en-US" sz="1400" dirty="0" err="1"/>
              <a:t>oznaka</a:t>
            </a:r>
            <a:r>
              <a:rPr lang="en-US" sz="1400" dirty="0"/>
              <a:t> Q)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što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sr-Latn-RS" sz="1400" dirty="0"/>
              <a:t>saobraćajna</a:t>
            </a:r>
            <a:r>
              <a:rPr lang="en-US" sz="1400" dirty="0"/>
              <a:t> </a:t>
            </a:r>
            <a:r>
              <a:rPr lang="en-US" sz="1400" dirty="0" err="1"/>
              <a:t>opterećenja</a:t>
            </a:r>
            <a:r>
              <a:rPr lang="en-US" sz="1400" dirty="0"/>
              <a:t>, </a:t>
            </a:r>
            <a:r>
              <a:rPr lang="en-US" sz="1400" dirty="0" err="1"/>
              <a:t>opterećenja</a:t>
            </a:r>
            <a:r>
              <a:rPr lang="en-US" sz="1400" dirty="0"/>
              <a:t> </a:t>
            </a:r>
            <a:r>
              <a:rPr lang="sr-Latn-RS" sz="1400" dirty="0"/>
              <a:t>v</a:t>
            </a:r>
            <a:r>
              <a:rPr lang="en-US" sz="1400" dirty="0" err="1"/>
              <a:t>etrom</a:t>
            </a:r>
            <a:r>
              <a:rPr lang="en-US" sz="1400" dirty="0"/>
              <a:t>, </a:t>
            </a:r>
            <a:r>
              <a:rPr lang="en-US" sz="1400" dirty="0" err="1"/>
              <a:t>opterećenja</a:t>
            </a:r>
            <a:r>
              <a:rPr lang="en-US" sz="1400" dirty="0"/>
              <a:t> od temperature;</a:t>
            </a:r>
            <a:r>
              <a:rPr lang="sr-Latn-RS" sz="1400" dirty="0"/>
              <a:t> </a:t>
            </a:r>
            <a:r>
              <a:rPr lang="en-US" sz="1400" dirty="0">
                <a:solidFill>
                  <a:srgbClr val="FF0000"/>
                </a:solidFill>
              </a:rPr>
              <a:t>d</a:t>
            </a:r>
            <a:r>
              <a:rPr lang="sr-Latn-RS" sz="1400" dirty="0">
                <a:solidFill>
                  <a:srgbClr val="FF0000"/>
                </a:solidFill>
              </a:rPr>
              <a:t>ejstvo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sr-Latn-RS" sz="1400" dirty="0">
                <a:solidFill>
                  <a:srgbClr val="FF0000"/>
                </a:solidFill>
              </a:rPr>
              <a:t>prethodnognaprezanja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(</a:t>
            </a:r>
            <a:r>
              <a:rPr lang="en-US" sz="1400" dirty="0" err="1"/>
              <a:t>oznaka</a:t>
            </a:r>
            <a:r>
              <a:rPr lang="en-US" sz="1400" dirty="0"/>
              <a:t> P)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što</a:t>
            </a:r>
            <a:r>
              <a:rPr lang="en-US" sz="1400" dirty="0"/>
              <a:t> je </a:t>
            </a:r>
            <a:r>
              <a:rPr lang="en-US" sz="1400" dirty="0" err="1"/>
              <a:t>sila</a:t>
            </a:r>
            <a:r>
              <a:rPr lang="en-US" sz="1400" dirty="0"/>
              <a:t> u </a:t>
            </a:r>
            <a:r>
              <a:rPr lang="sr-Latn-RS" sz="1400" dirty="0"/>
              <a:t>ankeru; </a:t>
            </a:r>
            <a:r>
              <a:rPr lang="sr-Latn-RS" sz="1400" dirty="0">
                <a:solidFill>
                  <a:srgbClr val="FF0000"/>
                </a:solidFill>
              </a:rPr>
              <a:t>incidentna</a:t>
            </a:r>
            <a:r>
              <a:rPr lang="sr-Latn-RS" sz="1400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oznaka</a:t>
            </a:r>
            <a:r>
              <a:rPr lang="en-US" sz="1400" dirty="0"/>
              <a:t> A)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što</a:t>
            </a:r>
            <a:r>
              <a:rPr lang="en-US" sz="1400" dirty="0"/>
              <a:t> je </a:t>
            </a:r>
            <a:r>
              <a:rPr lang="en-US" sz="1400" dirty="0" err="1"/>
              <a:t>eksplozija</a:t>
            </a:r>
            <a:r>
              <a:rPr lang="en-US" sz="1400" dirty="0"/>
              <a:t>, pad </a:t>
            </a:r>
            <a:r>
              <a:rPr lang="en-US" sz="1400" dirty="0" err="1"/>
              <a:t>kamenja</a:t>
            </a:r>
            <a:r>
              <a:rPr lang="en-US" sz="1400" dirty="0"/>
              <a:t>,</a:t>
            </a:r>
            <a:r>
              <a:rPr lang="sr-Latn-RS" sz="1400" dirty="0"/>
              <a:t> </a:t>
            </a:r>
            <a:r>
              <a:rPr lang="en-US" sz="1400" dirty="0" err="1"/>
              <a:t>udar</a:t>
            </a:r>
            <a:r>
              <a:rPr lang="en-US" sz="1400" dirty="0"/>
              <a:t> </a:t>
            </a:r>
            <a:r>
              <a:rPr lang="en-US" sz="1400" dirty="0" err="1"/>
              <a:t>broda</a:t>
            </a:r>
            <a:r>
              <a:rPr lang="en-US" sz="1400" dirty="0"/>
              <a:t> u </a:t>
            </a:r>
            <a:r>
              <a:rPr lang="en-US" sz="1400" dirty="0" err="1"/>
              <a:t>stu</a:t>
            </a:r>
            <a:r>
              <a:rPr lang="sr-Latn-RS" sz="1400" dirty="0"/>
              <a:t>b</a:t>
            </a:r>
            <a:r>
              <a:rPr lang="en-US" sz="1400" dirty="0"/>
              <a:t> </a:t>
            </a:r>
            <a:r>
              <a:rPr lang="en-US" sz="1400" dirty="0" err="1"/>
              <a:t>mosta</a:t>
            </a:r>
            <a:r>
              <a:rPr lang="en-US" sz="1400" dirty="0"/>
              <a:t>;</a:t>
            </a:r>
            <a:r>
              <a:rPr lang="sr-Latn-RS" sz="1400" dirty="0"/>
              <a:t> </a:t>
            </a:r>
            <a:r>
              <a:rPr lang="sr-Latn-RS" sz="1400" dirty="0">
                <a:solidFill>
                  <a:srgbClr val="FF0000"/>
                </a:solidFill>
              </a:rPr>
              <a:t>seizmička</a:t>
            </a:r>
            <a:r>
              <a:rPr lang="sr-Latn-RS" sz="1400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oznaka</a:t>
            </a:r>
            <a:r>
              <a:rPr lang="en-US" sz="1400" dirty="0"/>
              <a:t> AE). </a:t>
            </a:r>
            <a:endParaRPr lang="sr-Latn-RS" sz="1400" dirty="0"/>
          </a:p>
          <a:p>
            <a:pPr algn="just">
              <a:lnSpc>
                <a:spcPct val="110000"/>
              </a:lnSpc>
            </a:pPr>
            <a:r>
              <a:rPr lang="en-US" sz="1400" dirty="0" err="1"/>
              <a:t>Pojedina</a:t>
            </a:r>
            <a:r>
              <a:rPr lang="en-US" sz="1400" dirty="0"/>
              <a:t> </a:t>
            </a:r>
            <a:r>
              <a:rPr lang="sr-Latn-RS" sz="1400" dirty="0"/>
              <a:t>dejstva se mogu javiti u kombinacijama sa drugim dejstvima </a:t>
            </a:r>
            <a:r>
              <a:rPr lang="en-US" sz="1400" dirty="0"/>
              <a:t>(</a:t>
            </a:r>
            <a:r>
              <a:rPr lang="en-US" sz="1400" dirty="0" err="1"/>
              <a:t>prvenstveno</a:t>
            </a:r>
            <a:r>
              <a:rPr lang="en-US" sz="1400" dirty="0"/>
              <a:t> Q </a:t>
            </a:r>
            <a:r>
              <a:rPr lang="sr-Latn-RS" sz="1400" dirty="0"/>
              <a:t>dejstva</a:t>
            </a:r>
            <a:r>
              <a:rPr lang="en-US" sz="1400" dirty="0"/>
              <a:t>) pa se u tom </a:t>
            </a:r>
            <a:r>
              <a:rPr lang="en-US" sz="1400" dirty="0" err="1"/>
              <a:t>slučaju</a:t>
            </a:r>
            <a:r>
              <a:rPr lang="en-US" sz="1400" dirty="0"/>
              <a:t> </a:t>
            </a:r>
            <a:r>
              <a:rPr lang="en-US" sz="1400" dirty="0" err="1"/>
              <a:t>množe</a:t>
            </a:r>
            <a:r>
              <a:rPr lang="en-US" sz="1400" dirty="0"/>
              <a:t> </a:t>
            </a:r>
            <a:r>
              <a:rPr lang="en-US" sz="1400" dirty="0" err="1"/>
              <a:t>kombinacijskim</a:t>
            </a:r>
            <a:r>
              <a:rPr lang="en-US" sz="1400" dirty="0"/>
              <a:t> </a:t>
            </a:r>
            <a:r>
              <a:rPr lang="en-US" sz="1400" dirty="0" err="1"/>
              <a:t>faktorima</a:t>
            </a:r>
            <a:r>
              <a:rPr lang="en-US" sz="1400" dirty="0"/>
              <a:t> </a:t>
            </a:r>
            <a:r>
              <a:rPr lang="el-GR" sz="1400" dirty="0"/>
              <a:t>ψ. </a:t>
            </a:r>
          </a:p>
          <a:p>
            <a:pPr algn="just">
              <a:lnSpc>
                <a:spcPct val="110000"/>
              </a:lnSpc>
            </a:pPr>
            <a:r>
              <a:rPr lang="sr-Latn-RS" sz="1400" dirty="0"/>
              <a:t>Proizvod</a:t>
            </a:r>
            <a:r>
              <a:rPr lang="en-US" sz="1400" dirty="0"/>
              <a:t> </a:t>
            </a:r>
            <a:r>
              <a:rPr lang="en-US" sz="1400" dirty="0" err="1"/>
              <a:t>karakteristične</a:t>
            </a:r>
            <a:r>
              <a:rPr lang="en-US" sz="1400" dirty="0"/>
              <a:t> </a:t>
            </a:r>
            <a:r>
              <a:rPr lang="en-US" sz="1400" dirty="0" err="1"/>
              <a:t>vrednosti</a:t>
            </a:r>
            <a:r>
              <a:rPr lang="en-US" sz="1400" dirty="0"/>
              <a:t> </a:t>
            </a:r>
            <a:r>
              <a:rPr lang="sr-Latn-RS" sz="1400" dirty="0"/>
              <a:t>dejstva</a:t>
            </a:r>
            <a:r>
              <a:rPr lang="en-US" sz="1400" dirty="0"/>
              <a:t> s </a:t>
            </a:r>
            <a:r>
              <a:rPr lang="en-US" sz="1400" dirty="0" err="1"/>
              <a:t>kombinacijskim</a:t>
            </a:r>
            <a:r>
              <a:rPr lang="en-US" sz="1400" dirty="0"/>
              <a:t> </a:t>
            </a:r>
            <a:r>
              <a:rPr lang="en-US" sz="1400" dirty="0" err="1"/>
              <a:t>faktorom</a:t>
            </a:r>
            <a:r>
              <a:rPr lang="en-US" sz="1400" dirty="0"/>
              <a:t> </a:t>
            </a:r>
            <a:r>
              <a:rPr lang="en-US" sz="1400" dirty="0" err="1"/>
              <a:t>daje</a:t>
            </a:r>
            <a:r>
              <a:rPr lang="en-US" sz="1400" dirty="0"/>
              <a:t> </a:t>
            </a:r>
            <a:r>
              <a:rPr lang="en-US" sz="1400" dirty="0" err="1"/>
              <a:t>reprezentativnu</a:t>
            </a:r>
            <a:r>
              <a:rPr lang="en-US" sz="1400" dirty="0"/>
              <a:t> </a:t>
            </a:r>
            <a:r>
              <a:rPr lang="en-US" sz="1400" dirty="0" err="1"/>
              <a:t>vrednost</a:t>
            </a:r>
            <a:r>
              <a:rPr lang="en-US" sz="1400" dirty="0"/>
              <a:t> </a:t>
            </a:r>
            <a:r>
              <a:rPr lang="sr-Latn-RS" sz="1400" dirty="0"/>
              <a:t>dejstva</a:t>
            </a:r>
            <a:r>
              <a:rPr lang="en-US" sz="1400" dirty="0"/>
              <a:t> </a:t>
            </a:r>
            <a:r>
              <a:rPr lang="en-US" sz="1400" dirty="0" err="1"/>
              <a:t>Frep</a:t>
            </a:r>
            <a:r>
              <a:rPr lang="en-US" sz="1400" dirty="0"/>
              <a:t>= </a:t>
            </a:r>
            <a:r>
              <a:rPr lang="el-GR" sz="1400" dirty="0"/>
              <a:t>ψ</a:t>
            </a:r>
            <a:r>
              <a:rPr lang="en-US" sz="1400" dirty="0" err="1"/>
              <a:t>xFk</a:t>
            </a:r>
            <a:r>
              <a:rPr lang="sr-Latn-RS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570852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91B0D1-A0A8-44DB-89FA-11B0948B2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184727"/>
            <a:ext cx="3759200" cy="5639877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rgbClr val="FFFFFF"/>
                </a:solidFill>
              </a:rPr>
              <a:t>Osnovni pojmovi – EC 0, ec 7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7791D-3B98-4177-92B7-3C4693806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4678" y="270588"/>
            <a:ext cx="6941975" cy="5980922"/>
          </a:xfrm>
        </p:spPr>
        <p:txBody>
          <a:bodyPr anchor="t">
            <a:normAutofit fontScale="92500" lnSpcReduction="10000"/>
          </a:bodyPr>
          <a:lstStyle/>
          <a:p>
            <a:pPr algn="just"/>
            <a:r>
              <a:rPr lang="en-US" b="1" dirty="0" err="1"/>
              <a:t>Reprezentativna</a:t>
            </a:r>
            <a:r>
              <a:rPr lang="en-US" b="1" dirty="0"/>
              <a:t> </a:t>
            </a:r>
            <a:r>
              <a:rPr lang="en-US" b="1" dirty="0" err="1"/>
              <a:t>vrednost</a:t>
            </a:r>
            <a:r>
              <a:rPr lang="en-US" b="1" dirty="0"/>
              <a:t> (</a:t>
            </a:r>
            <a:r>
              <a:rPr lang="en-US" b="1" dirty="0" err="1"/>
              <a:t>Frep</a:t>
            </a:r>
            <a:r>
              <a:rPr lang="en-US" b="1" dirty="0"/>
              <a:t>)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kombinacijski</a:t>
            </a:r>
            <a:r>
              <a:rPr lang="en-US" b="1" dirty="0"/>
              <a:t> </a:t>
            </a:r>
            <a:r>
              <a:rPr lang="en-US" b="1" dirty="0" err="1"/>
              <a:t>koeficijenti</a:t>
            </a:r>
            <a:r>
              <a:rPr lang="en-US" b="1" dirty="0"/>
              <a:t> (</a:t>
            </a:r>
            <a:r>
              <a:rPr lang="el-GR" b="1" dirty="0"/>
              <a:t>ψ</a:t>
            </a:r>
            <a:r>
              <a:rPr lang="en-US" b="1" dirty="0" err="1"/>
              <a:t>i</a:t>
            </a:r>
            <a:r>
              <a:rPr lang="en-US" b="1" dirty="0"/>
              <a:t>): </a:t>
            </a:r>
            <a:r>
              <a:rPr lang="en-US" dirty="0" err="1"/>
              <a:t>karakteristična</a:t>
            </a:r>
            <a:r>
              <a:rPr lang="en-US" dirty="0"/>
              <a:t> </a:t>
            </a:r>
            <a:r>
              <a:rPr lang="en-US" dirty="0" err="1"/>
              <a:t>vrednost</a:t>
            </a:r>
            <a:r>
              <a:rPr lang="en-US" dirty="0"/>
              <a:t> </a:t>
            </a:r>
            <a:r>
              <a:rPr lang="en-US" dirty="0" err="1"/>
              <a:t>zamenjujućeg</a:t>
            </a:r>
            <a:r>
              <a:rPr lang="en-US" dirty="0"/>
              <a:t> </a:t>
            </a:r>
            <a:r>
              <a:rPr lang="sr-Latn-RS" dirty="0"/>
              <a:t>dejstva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objedinjuje</a:t>
            </a:r>
            <a:r>
              <a:rPr lang="en-US" dirty="0"/>
              <a:t> </a:t>
            </a:r>
            <a:r>
              <a:rPr lang="en-US" dirty="0" err="1"/>
              <a:t>neku</a:t>
            </a:r>
            <a:r>
              <a:rPr lang="en-US" dirty="0"/>
              <a:t> </a:t>
            </a:r>
            <a:r>
              <a:rPr lang="en-US" dirty="0" err="1"/>
              <a:t>moguću</a:t>
            </a:r>
            <a:r>
              <a:rPr lang="en-US" dirty="0"/>
              <a:t> </a:t>
            </a:r>
            <a:r>
              <a:rPr lang="en-US" dirty="0" err="1"/>
              <a:t>kombinaciju</a:t>
            </a:r>
            <a:r>
              <a:rPr lang="en-US" dirty="0"/>
              <a:t> </a:t>
            </a:r>
            <a:r>
              <a:rPr lang="en-US" dirty="0" err="1"/>
              <a:t>karakterističnih</a:t>
            </a:r>
            <a:r>
              <a:rPr lang="en-US" dirty="0"/>
              <a:t> </a:t>
            </a:r>
            <a:r>
              <a:rPr lang="sr-Latn-RS" dirty="0"/>
              <a:t>povremenih</a:t>
            </a:r>
            <a:r>
              <a:rPr lang="en-US" dirty="0"/>
              <a:t> </a:t>
            </a:r>
            <a:r>
              <a:rPr lang="sr-Latn-RS" dirty="0"/>
              <a:t>dejstava</a:t>
            </a:r>
            <a:r>
              <a:rPr lang="en-US" dirty="0"/>
              <a:t>; </a:t>
            </a:r>
            <a:r>
              <a:rPr lang="sr-Latn-RS" dirty="0"/>
              <a:t>računa</a:t>
            </a:r>
            <a:r>
              <a:rPr lang="en-US" dirty="0"/>
              <a:t> se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sr-Latn-RS" dirty="0"/>
              <a:t>zbir </a:t>
            </a:r>
            <a:r>
              <a:rPr lang="en-US" dirty="0" err="1"/>
              <a:t>karakterističnih</a:t>
            </a:r>
            <a:r>
              <a:rPr lang="en-US" dirty="0"/>
              <a:t> </a:t>
            </a:r>
            <a:r>
              <a:rPr lang="en-US" dirty="0" err="1"/>
              <a:t>vrednosti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sr-Latn-RS" dirty="0"/>
              <a:t>dejstava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sr-Latn-RS" dirty="0"/>
              <a:t>m</a:t>
            </a:r>
            <a:r>
              <a:rPr lang="en-US" dirty="0" err="1"/>
              <a:t>enu</a:t>
            </a:r>
            <a:r>
              <a:rPr lang="en-US" dirty="0"/>
              <a:t> </a:t>
            </a:r>
            <a:r>
              <a:rPr lang="en-US" dirty="0" err="1"/>
              <a:t>kombinacijskih</a:t>
            </a:r>
            <a:r>
              <a:rPr lang="en-US" dirty="0"/>
              <a:t> </a:t>
            </a:r>
            <a:r>
              <a:rPr lang="en-US" dirty="0" err="1"/>
              <a:t>koeficijen</a:t>
            </a:r>
            <a:r>
              <a:rPr lang="sr-Latn-RS" dirty="0"/>
              <a:t>a</a:t>
            </a:r>
            <a:r>
              <a:rPr lang="en-US" dirty="0"/>
              <a:t>t</a:t>
            </a:r>
            <a:r>
              <a:rPr lang="sr-Latn-RS" dirty="0"/>
              <a:t>a</a:t>
            </a:r>
            <a:r>
              <a:rPr lang="en-US" dirty="0"/>
              <a:t> (</a:t>
            </a:r>
            <a:r>
              <a:rPr lang="el-GR" dirty="0"/>
              <a:t>ψ</a:t>
            </a:r>
            <a:r>
              <a:rPr lang="en-US" dirty="0" err="1"/>
              <a:t>i</a:t>
            </a:r>
            <a:r>
              <a:rPr lang="en-US" dirty="0"/>
              <a:t>) –</a:t>
            </a:r>
            <a:r>
              <a:rPr lang="sr-Latn-RS" dirty="0"/>
              <a:t> </a:t>
            </a:r>
            <a:r>
              <a:rPr lang="en-US" dirty="0" err="1"/>
              <a:t>težinskih</a:t>
            </a:r>
            <a:r>
              <a:rPr lang="en-US" dirty="0"/>
              <a:t> </a:t>
            </a:r>
            <a:r>
              <a:rPr lang="en-US" dirty="0" err="1"/>
              <a:t>faktora</a:t>
            </a:r>
            <a:r>
              <a:rPr lang="en-US" dirty="0"/>
              <a:t> (</a:t>
            </a:r>
            <a:r>
              <a:rPr lang="en-US" dirty="0" err="1"/>
              <a:t>na</a:t>
            </a:r>
            <a:r>
              <a:rPr lang="en-US" dirty="0"/>
              <a:t> primer</a:t>
            </a:r>
            <a:r>
              <a:rPr lang="sr-Latn-RS" dirty="0"/>
              <a:t>,</a:t>
            </a:r>
            <a:r>
              <a:rPr lang="en-US" dirty="0"/>
              <a:t> </a:t>
            </a:r>
            <a:r>
              <a:rPr lang="en-US" dirty="0" err="1"/>
              <a:t>najveće</a:t>
            </a:r>
            <a:r>
              <a:rPr lang="en-US" dirty="0"/>
              <a:t> </a:t>
            </a:r>
            <a:r>
              <a:rPr lang="sr-Latn-RS" dirty="0"/>
              <a:t>saobraćajno</a:t>
            </a:r>
            <a:r>
              <a:rPr lang="en-US" dirty="0"/>
              <a:t> </a:t>
            </a:r>
            <a:r>
              <a:rPr lang="en-US" dirty="0" err="1"/>
              <a:t>opterećenje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najveći</a:t>
            </a:r>
            <a:r>
              <a:rPr lang="en-US" dirty="0"/>
              <a:t> </a:t>
            </a:r>
            <a:r>
              <a:rPr lang="en-US" dirty="0" err="1"/>
              <a:t>vetar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mostu</a:t>
            </a:r>
            <a:r>
              <a:rPr lang="en-US" dirty="0"/>
              <a:t> –</a:t>
            </a:r>
            <a:r>
              <a:rPr lang="en-US" dirty="0" err="1"/>
              <a:t>vrlo</a:t>
            </a:r>
            <a:r>
              <a:rPr lang="en-US" dirty="0"/>
              <a:t> je </a:t>
            </a:r>
            <a:r>
              <a:rPr lang="en-US" dirty="0" err="1"/>
              <a:t>malo</a:t>
            </a:r>
            <a:r>
              <a:rPr lang="en-US" dirty="0"/>
              <a:t> </a:t>
            </a:r>
            <a:r>
              <a:rPr lang="en-US" dirty="0" err="1"/>
              <a:t>vero</a:t>
            </a:r>
            <a:r>
              <a:rPr lang="sr-Latn-RS" dirty="0"/>
              <a:t>v</a:t>
            </a:r>
            <a:r>
              <a:rPr lang="en-US" dirty="0" err="1"/>
              <a:t>atno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najveće</a:t>
            </a:r>
            <a:r>
              <a:rPr lang="en-US" dirty="0"/>
              <a:t> </a:t>
            </a:r>
            <a:r>
              <a:rPr lang="en-US" dirty="0" err="1"/>
              <a:t>vrednosti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opterećenja</a:t>
            </a:r>
            <a:r>
              <a:rPr lang="en-US" dirty="0"/>
              <a:t> </a:t>
            </a:r>
            <a:r>
              <a:rPr lang="en-US" dirty="0" err="1"/>
              <a:t>javiti</a:t>
            </a:r>
            <a:r>
              <a:rPr lang="en-US" dirty="0"/>
              <a:t> </a:t>
            </a:r>
            <a:r>
              <a:rPr lang="en-US" dirty="0" err="1"/>
              <a:t>istovremeno</a:t>
            </a:r>
            <a:r>
              <a:rPr lang="en-US" dirty="0"/>
              <a:t> pa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reprezentativna</a:t>
            </a:r>
            <a:r>
              <a:rPr lang="en-US" dirty="0"/>
              <a:t> </a:t>
            </a:r>
            <a:r>
              <a:rPr lang="en-US" dirty="0" err="1"/>
              <a:t>vrednost</a:t>
            </a:r>
            <a:r>
              <a:rPr lang="en-US" dirty="0"/>
              <a:t> </a:t>
            </a:r>
            <a:r>
              <a:rPr lang="sr-Latn-RS" dirty="0"/>
              <a:t>povremenog</a:t>
            </a:r>
            <a:r>
              <a:rPr lang="en-US" dirty="0"/>
              <a:t> </a:t>
            </a:r>
            <a:r>
              <a:rPr lang="sr-Latn-RS" dirty="0"/>
              <a:t>dejstva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puna</a:t>
            </a:r>
            <a:r>
              <a:rPr lang="en-US" dirty="0"/>
              <a:t> </a:t>
            </a:r>
            <a:r>
              <a:rPr lang="en-US" dirty="0" err="1"/>
              <a:t>vrednost</a:t>
            </a:r>
            <a:r>
              <a:rPr lang="en-US" dirty="0"/>
              <a:t> </a:t>
            </a:r>
            <a:r>
              <a:rPr lang="sr-Latn-RS" dirty="0"/>
              <a:t>saobraćajnog</a:t>
            </a:r>
            <a:r>
              <a:rPr lang="en-US" dirty="0"/>
              <a:t> </a:t>
            </a:r>
            <a:r>
              <a:rPr lang="sr-Latn-RS" dirty="0"/>
              <a:t>opterećenja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d</a:t>
            </a:r>
            <a:r>
              <a:rPr lang="sr-Latn-RS" dirty="0"/>
              <a:t>e</a:t>
            </a:r>
            <a:r>
              <a:rPr lang="en-US" dirty="0"/>
              <a:t>o </a:t>
            </a:r>
            <a:r>
              <a:rPr lang="en-US" dirty="0" err="1"/>
              <a:t>opterećenja</a:t>
            </a:r>
            <a:r>
              <a:rPr lang="en-US" dirty="0"/>
              <a:t> </a:t>
            </a:r>
            <a:r>
              <a:rPr lang="sr-Latn-RS" dirty="0"/>
              <a:t>v</a:t>
            </a:r>
            <a:r>
              <a:rPr lang="en-US" dirty="0" err="1"/>
              <a:t>etra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o</a:t>
            </a:r>
            <a:r>
              <a:rPr lang="sr-Latn-RS" dirty="0"/>
              <a:t>brnuto</a:t>
            </a:r>
            <a:r>
              <a:rPr lang="en-US" dirty="0"/>
              <a:t>; za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česte</a:t>
            </a:r>
            <a:r>
              <a:rPr lang="en-US" dirty="0"/>
              <a:t> </a:t>
            </a:r>
            <a:r>
              <a:rPr lang="en-US" dirty="0" err="1"/>
              <a:t>slučajeve</a:t>
            </a:r>
            <a:r>
              <a:rPr lang="en-US" dirty="0"/>
              <a:t> E</a:t>
            </a:r>
            <a:r>
              <a:rPr lang="sr-Latn-RS" dirty="0"/>
              <a:t>v</a:t>
            </a:r>
            <a:r>
              <a:rPr lang="en-US" dirty="0" err="1"/>
              <a:t>rokod</a:t>
            </a:r>
            <a:r>
              <a:rPr lang="en-US" dirty="0"/>
              <a:t> 7 </a:t>
            </a:r>
            <a:r>
              <a:rPr lang="en-US" dirty="0" err="1"/>
              <a:t>predlaže</a:t>
            </a:r>
            <a:r>
              <a:rPr lang="en-US" dirty="0"/>
              <a:t> </a:t>
            </a:r>
            <a:r>
              <a:rPr lang="en-US" dirty="0" err="1"/>
              <a:t>odgovarajuće</a:t>
            </a:r>
            <a:r>
              <a:rPr lang="en-US" dirty="0"/>
              <a:t> </a:t>
            </a:r>
            <a:r>
              <a:rPr lang="en-US" dirty="0" err="1"/>
              <a:t>kombinacijske</a:t>
            </a:r>
            <a:r>
              <a:rPr lang="en-US" dirty="0"/>
              <a:t> </a:t>
            </a:r>
            <a:r>
              <a:rPr lang="en-US" dirty="0" err="1"/>
              <a:t>faktore</a:t>
            </a:r>
            <a:r>
              <a:rPr lang="en-US" dirty="0"/>
              <a:t>)</a:t>
            </a:r>
            <a:r>
              <a:rPr lang="sr-Latn-RS" dirty="0"/>
              <a:t>,</a:t>
            </a:r>
            <a:endParaRPr lang="en-US" dirty="0"/>
          </a:p>
          <a:p>
            <a:r>
              <a:rPr lang="en-US" dirty="0"/>
              <a:t>Prim</a:t>
            </a:r>
            <a:r>
              <a:rPr lang="sr-Latn-RS" dirty="0"/>
              <a:t>e</a:t>
            </a:r>
            <a:r>
              <a:rPr lang="en-US" dirty="0"/>
              <a:t>r za </a:t>
            </a:r>
            <a:r>
              <a:rPr lang="en-US" dirty="0" err="1"/>
              <a:t>granično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 </a:t>
            </a:r>
            <a:r>
              <a:rPr lang="en-US" dirty="0" err="1"/>
              <a:t>nosivosti</a:t>
            </a:r>
            <a:r>
              <a:rPr lang="en-US" dirty="0"/>
              <a:t>: </a:t>
            </a:r>
            <a:r>
              <a:rPr lang="sr-Latn-RS" i="1" dirty="0"/>
              <a:t>Q</a:t>
            </a:r>
            <a:r>
              <a:rPr lang="en-US" dirty="0"/>
              <a:t>rep=</a:t>
            </a:r>
            <a:r>
              <a:rPr lang="el-GR" b="1" dirty="0"/>
              <a:t> </a:t>
            </a:r>
            <a:r>
              <a:rPr lang="el-GR" dirty="0"/>
              <a:t>ψ</a:t>
            </a:r>
            <a:r>
              <a:rPr lang="en-US" baseline="-25000" dirty="0"/>
              <a:t>1</a:t>
            </a:r>
            <a:r>
              <a:rPr lang="sr-Latn-RS" i="1" dirty="0"/>
              <a:t>Q</a:t>
            </a:r>
            <a:r>
              <a:rPr lang="en-US" baseline="-25000" dirty="0"/>
              <a:t>1</a:t>
            </a:r>
            <a:r>
              <a:rPr lang="en-US" dirty="0"/>
              <a:t>+</a:t>
            </a:r>
            <a:r>
              <a:rPr lang="el-GR" b="1" dirty="0"/>
              <a:t> </a:t>
            </a:r>
            <a:r>
              <a:rPr lang="el-GR" dirty="0"/>
              <a:t>ψ</a:t>
            </a:r>
            <a:r>
              <a:rPr lang="en-US" baseline="-25000" dirty="0"/>
              <a:t>2</a:t>
            </a:r>
            <a:r>
              <a:rPr lang="sr-Latn-RS" i="1" dirty="0"/>
              <a:t>Q</a:t>
            </a:r>
            <a:r>
              <a:rPr lang="en-US" baseline="-25000" dirty="0"/>
              <a:t>2</a:t>
            </a:r>
            <a:r>
              <a:rPr lang="en-US" dirty="0"/>
              <a:t>; </a:t>
            </a:r>
            <a:r>
              <a:rPr lang="sr-Latn-RS" dirty="0"/>
              <a:t>E</a:t>
            </a:r>
            <a:r>
              <a:rPr lang="en-US" dirty="0"/>
              <a:t>d=</a:t>
            </a:r>
            <a:r>
              <a:rPr lang="sr-Latn-RS" i="1" dirty="0"/>
              <a:t>E</a:t>
            </a:r>
            <a:r>
              <a:rPr lang="en-US" dirty="0"/>
              <a:t>(</a:t>
            </a:r>
            <a:r>
              <a:rPr lang="el-GR" i="1" dirty="0"/>
              <a:t>γ</a:t>
            </a:r>
            <a:r>
              <a:rPr lang="el-GR" b="1" dirty="0"/>
              <a:t> </a:t>
            </a:r>
            <a:r>
              <a:rPr lang="en-US" dirty="0"/>
              <a:t>G</a:t>
            </a:r>
            <a:r>
              <a:rPr lang="sr-Latn-RS" i="1" dirty="0"/>
              <a:t>G</a:t>
            </a:r>
            <a:r>
              <a:rPr lang="en-US" dirty="0"/>
              <a:t>)+</a:t>
            </a:r>
            <a:r>
              <a:rPr lang="sr-Latn-RS" i="1" dirty="0"/>
              <a:t>E</a:t>
            </a:r>
            <a:r>
              <a:rPr lang="en-US" dirty="0"/>
              <a:t>(</a:t>
            </a:r>
            <a:r>
              <a:rPr lang="el-GR" i="1" dirty="0"/>
              <a:t>γ</a:t>
            </a:r>
            <a:r>
              <a:rPr lang="en-US" dirty="0"/>
              <a:t>Q</a:t>
            </a:r>
            <a:r>
              <a:rPr lang="sr-Latn-RS" i="1" dirty="0"/>
              <a:t>Q</a:t>
            </a:r>
            <a:r>
              <a:rPr lang="en-US" dirty="0"/>
              <a:t>rep) (</a:t>
            </a:r>
            <a:r>
              <a:rPr lang="en-US" dirty="0" err="1"/>
              <a:t>na</a:t>
            </a:r>
            <a:r>
              <a:rPr lang="en-US" dirty="0"/>
              <a:t> pr.: </a:t>
            </a:r>
            <a:r>
              <a:rPr lang="el-GR" dirty="0"/>
              <a:t>ψ</a:t>
            </a:r>
            <a:r>
              <a:rPr lang="en-US" baseline="-25000" dirty="0"/>
              <a:t>1 </a:t>
            </a:r>
            <a:r>
              <a:rPr lang="en-US" dirty="0"/>
              <a:t>=1.00,</a:t>
            </a:r>
            <a:r>
              <a:rPr lang="el-GR" dirty="0"/>
              <a:t> ψ</a:t>
            </a:r>
            <a:r>
              <a:rPr lang="en-US" baseline="-25000" dirty="0"/>
              <a:t>2 </a:t>
            </a:r>
            <a:r>
              <a:rPr lang="en-US" dirty="0"/>
              <a:t>=0.50,</a:t>
            </a:r>
            <a:r>
              <a:rPr lang="el-GR" dirty="0"/>
              <a:t> </a:t>
            </a:r>
            <a:r>
              <a:rPr lang="el-GR" i="1" dirty="0"/>
              <a:t>γ</a:t>
            </a:r>
            <a:r>
              <a:rPr lang="en-US" dirty="0"/>
              <a:t>G=1.35,</a:t>
            </a:r>
            <a:r>
              <a:rPr lang="el-GR" dirty="0"/>
              <a:t> </a:t>
            </a:r>
            <a:r>
              <a:rPr lang="el-GR" i="1" dirty="0"/>
              <a:t>γ</a:t>
            </a:r>
            <a:r>
              <a:rPr lang="en-US" dirty="0"/>
              <a:t>Q=1.50)</a:t>
            </a:r>
          </a:p>
          <a:p>
            <a:r>
              <a:rPr lang="en-US" dirty="0"/>
              <a:t>Primer za </a:t>
            </a:r>
            <a:r>
              <a:rPr lang="en-US" dirty="0" err="1"/>
              <a:t>granično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 </a:t>
            </a:r>
            <a:r>
              <a:rPr lang="en-US" dirty="0" err="1"/>
              <a:t>upo</a:t>
            </a:r>
            <a:r>
              <a:rPr lang="sr-Latn-RS" dirty="0"/>
              <a:t>trebljivosti</a:t>
            </a:r>
            <a:r>
              <a:rPr lang="en-US" dirty="0"/>
              <a:t>: </a:t>
            </a:r>
            <a:r>
              <a:rPr lang="sr-Latn-RS" i="1" dirty="0"/>
              <a:t>Q</a:t>
            </a:r>
            <a:r>
              <a:rPr lang="en-US" dirty="0"/>
              <a:t>rep=</a:t>
            </a:r>
            <a:r>
              <a:rPr lang="el-GR" b="1" dirty="0"/>
              <a:t> </a:t>
            </a:r>
            <a:r>
              <a:rPr lang="el-GR" dirty="0"/>
              <a:t>ψ</a:t>
            </a:r>
            <a:r>
              <a:rPr lang="en-US" baseline="-25000" dirty="0"/>
              <a:t>1</a:t>
            </a:r>
            <a:r>
              <a:rPr lang="sr-Latn-RS" i="1" dirty="0"/>
              <a:t>Q</a:t>
            </a:r>
            <a:r>
              <a:rPr lang="en-US" baseline="-25000" dirty="0"/>
              <a:t>1</a:t>
            </a:r>
            <a:r>
              <a:rPr lang="en-US" dirty="0"/>
              <a:t>+</a:t>
            </a:r>
            <a:r>
              <a:rPr lang="el-GR" b="1" dirty="0"/>
              <a:t> </a:t>
            </a:r>
            <a:r>
              <a:rPr lang="el-GR" dirty="0"/>
              <a:t>ψ</a:t>
            </a:r>
            <a:r>
              <a:rPr lang="en-US" baseline="-25000" dirty="0"/>
              <a:t>2</a:t>
            </a:r>
            <a:r>
              <a:rPr lang="sr-Latn-RS" i="1" dirty="0"/>
              <a:t>Q</a:t>
            </a:r>
            <a:r>
              <a:rPr lang="en-US" baseline="-25000" dirty="0"/>
              <a:t>2</a:t>
            </a:r>
            <a:r>
              <a:rPr lang="en-US" dirty="0"/>
              <a:t>; </a:t>
            </a:r>
            <a:r>
              <a:rPr lang="sr-Latn-RS" dirty="0"/>
              <a:t>E</a:t>
            </a:r>
            <a:r>
              <a:rPr lang="en-US" dirty="0"/>
              <a:t>d=</a:t>
            </a:r>
            <a:r>
              <a:rPr lang="sr-Latn-RS" i="1" dirty="0"/>
              <a:t>E</a:t>
            </a:r>
            <a:r>
              <a:rPr lang="en-US" dirty="0"/>
              <a:t>(</a:t>
            </a:r>
            <a:r>
              <a:rPr lang="el-GR" i="1" dirty="0"/>
              <a:t>γ</a:t>
            </a:r>
            <a:r>
              <a:rPr lang="el-GR" b="1" dirty="0"/>
              <a:t> </a:t>
            </a:r>
            <a:r>
              <a:rPr lang="en-US" dirty="0"/>
              <a:t>G</a:t>
            </a:r>
            <a:r>
              <a:rPr lang="sr-Latn-RS" i="1" dirty="0"/>
              <a:t>G</a:t>
            </a:r>
            <a:r>
              <a:rPr lang="en-US" dirty="0"/>
              <a:t>)+</a:t>
            </a:r>
            <a:r>
              <a:rPr lang="sr-Latn-RS" i="1" dirty="0"/>
              <a:t>E</a:t>
            </a:r>
            <a:r>
              <a:rPr lang="en-US" dirty="0"/>
              <a:t>(</a:t>
            </a:r>
            <a:r>
              <a:rPr lang="el-GR" i="1" dirty="0"/>
              <a:t>γ</a:t>
            </a:r>
            <a:r>
              <a:rPr lang="en-US" dirty="0"/>
              <a:t>Q</a:t>
            </a:r>
            <a:r>
              <a:rPr lang="sr-Latn-RS" i="1" dirty="0"/>
              <a:t>Q</a:t>
            </a:r>
            <a:r>
              <a:rPr lang="en-US" dirty="0"/>
              <a:t>rep)(</a:t>
            </a:r>
            <a:r>
              <a:rPr lang="en-US" dirty="0" err="1"/>
              <a:t>na</a:t>
            </a:r>
            <a:r>
              <a:rPr lang="en-US" dirty="0"/>
              <a:t> pr.: </a:t>
            </a:r>
            <a:r>
              <a:rPr lang="el-GR" dirty="0"/>
              <a:t>ψ</a:t>
            </a:r>
            <a:r>
              <a:rPr lang="en-US" baseline="-25000" dirty="0"/>
              <a:t>1 </a:t>
            </a:r>
            <a:r>
              <a:rPr lang="en-US" dirty="0"/>
              <a:t>=1.00,</a:t>
            </a:r>
            <a:r>
              <a:rPr lang="el-GR" dirty="0"/>
              <a:t> ψ</a:t>
            </a:r>
            <a:r>
              <a:rPr lang="en-US" baseline="-25000" dirty="0"/>
              <a:t>2 </a:t>
            </a:r>
            <a:r>
              <a:rPr lang="en-US" dirty="0"/>
              <a:t>=0.50,</a:t>
            </a:r>
            <a:r>
              <a:rPr lang="el-GR" dirty="0"/>
              <a:t> </a:t>
            </a:r>
            <a:r>
              <a:rPr lang="el-GR" i="1" dirty="0"/>
              <a:t>γ</a:t>
            </a:r>
            <a:r>
              <a:rPr lang="en-US" dirty="0"/>
              <a:t>G=1.</a:t>
            </a:r>
            <a:r>
              <a:rPr lang="sr-Latn-RS" dirty="0"/>
              <a:t>00</a:t>
            </a:r>
            <a:r>
              <a:rPr lang="en-US" dirty="0"/>
              <a:t>,</a:t>
            </a:r>
            <a:r>
              <a:rPr lang="el-GR" dirty="0"/>
              <a:t> </a:t>
            </a:r>
            <a:r>
              <a:rPr lang="el-GR" i="1" dirty="0"/>
              <a:t>γ</a:t>
            </a:r>
            <a:r>
              <a:rPr lang="en-US" dirty="0"/>
              <a:t>Q=1.</a:t>
            </a:r>
            <a:r>
              <a:rPr lang="sr-Latn-RS" dirty="0"/>
              <a:t>00</a:t>
            </a:r>
            <a:r>
              <a:rPr lang="en-US" dirty="0"/>
              <a:t>)</a:t>
            </a:r>
            <a:r>
              <a:rPr lang="sr-Latn-RS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9409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DFE8A-6B4A-4ABE-9E34-32F37A509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903" y="564821"/>
            <a:ext cx="9603275" cy="1049235"/>
          </a:xfrm>
        </p:spPr>
        <p:txBody>
          <a:bodyPr/>
          <a:lstStyle/>
          <a:p>
            <a:r>
              <a:rPr lang="sr-Latn-RS" dirty="0"/>
              <a:t>Zahtevi za konstrukciju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404CC-D0C0-4165-8034-D82999FF1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32986"/>
            <a:ext cx="9603275" cy="343336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E</a:t>
            </a:r>
            <a:r>
              <a:rPr lang="sr-Latn-RS" dirty="0"/>
              <a:t>v</a:t>
            </a:r>
            <a:r>
              <a:rPr lang="en-US" dirty="0" err="1"/>
              <a:t>rokodovi</a:t>
            </a:r>
            <a:r>
              <a:rPr lang="en-US" dirty="0"/>
              <a:t> </a:t>
            </a:r>
            <a:r>
              <a:rPr lang="sr-Latn-RS" dirty="0"/>
              <a:t>zahtevaju</a:t>
            </a:r>
            <a:r>
              <a:rPr lang="en-US" dirty="0"/>
              <a:t> da </a:t>
            </a:r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građevina</a:t>
            </a:r>
            <a:r>
              <a:rPr lang="en-US" dirty="0"/>
              <a:t> </a:t>
            </a:r>
            <a:r>
              <a:rPr lang="sr-Latn-RS" dirty="0"/>
              <a:t>tokom </a:t>
            </a:r>
            <a:r>
              <a:rPr lang="en-US" dirty="0" err="1"/>
              <a:t>izgradnje</a:t>
            </a:r>
            <a:r>
              <a:rPr lang="en-US" dirty="0"/>
              <a:t> </a:t>
            </a:r>
            <a:r>
              <a:rPr lang="sr-Latn-RS" dirty="0"/>
              <a:t>i tokom eksploatacije </a:t>
            </a:r>
            <a:r>
              <a:rPr lang="en-US" dirty="0" err="1"/>
              <a:t>zadovolji</a:t>
            </a:r>
            <a:r>
              <a:rPr lang="en-US" dirty="0"/>
              <a:t> </a:t>
            </a:r>
            <a:r>
              <a:rPr lang="en-US" dirty="0" err="1"/>
              <a:t>bitne</a:t>
            </a:r>
            <a:r>
              <a:rPr lang="en-US" dirty="0"/>
              <a:t> </a:t>
            </a:r>
            <a:r>
              <a:rPr lang="en-US" dirty="0" err="1"/>
              <a:t>zahteve</a:t>
            </a:r>
            <a:r>
              <a:rPr lang="en-US" dirty="0"/>
              <a:t>.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zahtevi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</a:t>
            </a:r>
            <a:r>
              <a:rPr lang="sr-Latn-RS" dirty="0"/>
              <a:t> </a:t>
            </a:r>
            <a:r>
              <a:rPr lang="en-US" dirty="0" err="1"/>
              <a:t>nosivost</a:t>
            </a:r>
            <a:r>
              <a:rPr lang="sr-Latn-RS" dirty="0"/>
              <a:t> (konstrukcijska otpornost)</a:t>
            </a:r>
            <a:r>
              <a:rPr lang="en-US" dirty="0"/>
              <a:t>, </a:t>
            </a:r>
            <a:r>
              <a:rPr lang="en-US" dirty="0" err="1"/>
              <a:t>upo</a:t>
            </a:r>
            <a:r>
              <a:rPr lang="sr-Latn-RS" dirty="0"/>
              <a:t>trebljivost</a:t>
            </a:r>
            <a:r>
              <a:rPr lang="en-US" dirty="0"/>
              <a:t>,</a:t>
            </a:r>
            <a:r>
              <a:rPr lang="sr-Latn-RS" dirty="0"/>
              <a:t> </a:t>
            </a:r>
            <a:r>
              <a:rPr lang="en-US" dirty="0" err="1"/>
              <a:t>otpornost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požar</a:t>
            </a:r>
            <a:r>
              <a:rPr lang="en-US" dirty="0"/>
              <a:t>,</a:t>
            </a:r>
            <a:r>
              <a:rPr lang="sr-Latn-RS" dirty="0"/>
              <a:t> </a:t>
            </a:r>
            <a:r>
              <a:rPr lang="en-US" dirty="0" err="1"/>
              <a:t>robustnost</a:t>
            </a:r>
            <a:r>
              <a:rPr lang="en-US" dirty="0"/>
              <a:t>, </a:t>
            </a:r>
            <a:r>
              <a:rPr lang="en-US" dirty="0" err="1"/>
              <a:t>trajnost</a:t>
            </a:r>
            <a:r>
              <a:rPr lang="sr-Latn-RS" dirty="0"/>
              <a:t> i </a:t>
            </a:r>
            <a:r>
              <a:rPr lang="en-US" dirty="0" err="1"/>
              <a:t>pouzdanost</a:t>
            </a:r>
            <a:r>
              <a:rPr lang="en-US" dirty="0"/>
              <a:t>. </a:t>
            </a:r>
          </a:p>
          <a:p>
            <a:pPr algn="just"/>
            <a:r>
              <a:rPr lang="en-US" sz="2400" b="1" dirty="0" err="1"/>
              <a:t>Nosivost</a:t>
            </a:r>
            <a:r>
              <a:rPr lang="en-US" dirty="0"/>
              <a:t> je </a:t>
            </a:r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da </a:t>
            </a:r>
            <a:r>
              <a:rPr lang="en-US" dirty="0" err="1"/>
              <a:t>izdrži</a:t>
            </a:r>
            <a:r>
              <a:rPr lang="en-US" dirty="0"/>
              <a:t>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predvidiva</a:t>
            </a:r>
            <a:r>
              <a:rPr lang="en-US" dirty="0"/>
              <a:t> </a:t>
            </a:r>
            <a:r>
              <a:rPr lang="en-US" dirty="0" err="1"/>
              <a:t>mehanička</a:t>
            </a:r>
            <a:r>
              <a:rPr lang="en-US" dirty="0"/>
              <a:t> </a:t>
            </a:r>
            <a:r>
              <a:rPr lang="en-US" dirty="0" err="1"/>
              <a:t>opterećenja</a:t>
            </a:r>
            <a:r>
              <a:rPr lang="en-US" dirty="0"/>
              <a:t> bez da </a:t>
            </a:r>
            <a:r>
              <a:rPr lang="en-US" dirty="0" err="1"/>
              <a:t>doživi</a:t>
            </a:r>
            <a:r>
              <a:rPr lang="en-US" dirty="0"/>
              <a:t> </a:t>
            </a:r>
            <a:r>
              <a:rPr lang="en-US" dirty="0" err="1"/>
              <a:t>oštećenja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izazivaju</a:t>
            </a:r>
            <a:r>
              <a:rPr lang="en-US" dirty="0"/>
              <a:t> </a:t>
            </a:r>
            <a:r>
              <a:rPr lang="en-US" dirty="0" err="1"/>
              <a:t>nje</a:t>
            </a:r>
            <a:r>
              <a:rPr lang="sr-Latn-RS" dirty="0"/>
              <a:t>no</a:t>
            </a:r>
            <a:r>
              <a:rPr lang="en-US" dirty="0"/>
              <a:t> </a:t>
            </a:r>
            <a:r>
              <a:rPr lang="en-US" dirty="0" err="1"/>
              <a:t>rušenje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gubitak</a:t>
            </a:r>
            <a:r>
              <a:rPr lang="en-US" dirty="0"/>
              <a:t> </a:t>
            </a:r>
            <a:r>
              <a:rPr lang="en-US" dirty="0" err="1"/>
              <a:t>integriteta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nosivost</a:t>
            </a:r>
            <a:r>
              <a:rPr lang="en-US" dirty="0"/>
              <a:t> je </a:t>
            </a:r>
            <a:r>
              <a:rPr lang="en-US" dirty="0" err="1"/>
              <a:t>svojstvo</a:t>
            </a:r>
            <a:r>
              <a:rPr lang="en-US" dirty="0"/>
              <a:t> </a:t>
            </a:r>
            <a:r>
              <a:rPr lang="en-US" dirty="0" err="1"/>
              <a:t>mehaničke</a:t>
            </a:r>
            <a:r>
              <a:rPr lang="en-US" dirty="0"/>
              <a:t> </a:t>
            </a:r>
            <a:r>
              <a:rPr lang="en-US" dirty="0" err="1"/>
              <a:t>otpornosti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stabilnosti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predvidiva</a:t>
            </a:r>
            <a:r>
              <a:rPr lang="en-US" dirty="0"/>
              <a:t> </a:t>
            </a:r>
            <a:r>
              <a:rPr lang="en-US" dirty="0" err="1"/>
              <a:t>mehanička</a:t>
            </a:r>
            <a:r>
              <a:rPr lang="en-US" dirty="0"/>
              <a:t> </a:t>
            </a:r>
            <a:r>
              <a:rPr lang="en-US" dirty="0" err="1"/>
              <a:t>opterećenja</a:t>
            </a:r>
            <a:r>
              <a:rPr lang="en-US" dirty="0"/>
              <a:t>.</a:t>
            </a:r>
          </a:p>
          <a:p>
            <a:pPr algn="just"/>
            <a:r>
              <a:rPr lang="en-US" sz="2400" b="1" dirty="0" err="1"/>
              <a:t>Upo</a:t>
            </a:r>
            <a:r>
              <a:rPr lang="sr-Latn-RS" sz="2400" b="1" dirty="0"/>
              <a:t>trebljivost</a:t>
            </a:r>
            <a:r>
              <a:rPr lang="sr-Latn-R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zahtev</a:t>
            </a:r>
            <a:r>
              <a:rPr lang="en-US" dirty="0"/>
              <a:t> da </a:t>
            </a:r>
            <a:r>
              <a:rPr lang="en-US" dirty="0" err="1"/>
              <a:t>konstrukcija</a:t>
            </a:r>
            <a:r>
              <a:rPr lang="en-US" dirty="0"/>
              <a:t> za „</a:t>
            </a:r>
            <a:r>
              <a:rPr lang="en-US" dirty="0" err="1"/>
              <a:t>normalna</a:t>
            </a:r>
            <a:r>
              <a:rPr lang="en-US" dirty="0"/>
              <a:t>“ </a:t>
            </a:r>
            <a:r>
              <a:rPr lang="en-US" dirty="0" err="1"/>
              <a:t>opterećenja</a:t>
            </a:r>
            <a:r>
              <a:rPr lang="en-US" dirty="0"/>
              <a:t> </a:t>
            </a:r>
            <a:r>
              <a:rPr lang="en-US" dirty="0" err="1"/>
              <a:t>zadrži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bitnu</a:t>
            </a:r>
            <a:r>
              <a:rPr lang="en-US" dirty="0"/>
              <a:t> </a:t>
            </a:r>
            <a:r>
              <a:rPr lang="en-US" dirty="0" err="1"/>
              <a:t>funkciju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je </a:t>
            </a:r>
            <a:r>
              <a:rPr lang="en-US" dirty="0" err="1"/>
              <a:t>namenjena</a:t>
            </a:r>
            <a:r>
              <a:rPr lang="en-US" dirty="0"/>
              <a:t>, t</a:t>
            </a:r>
            <a:r>
              <a:rPr lang="sr-Latn-RS" dirty="0"/>
              <a:t>j. </a:t>
            </a:r>
            <a:r>
              <a:rPr lang="en-US" dirty="0"/>
              <a:t>da </a:t>
            </a:r>
            <a:r>
              <a:rPr lang="en-US" dirty="0" err="1"/>
              <a:t>ostane</a:t>
            </a:r>
            <a:r>
              <a:rPr lang="en-US" dirty="0"/>
              <a:t> </a:t>
            </a:r>
            <a:r>
              <a:rPr lang="sr-Latn-RS" dirty="0"/>
              <a:t>upotrebljiva.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8749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B0CD7-D110-4AE2-92E8-9B3058A5C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121" y="493800"/>
            <a:ext cx="9603275" cy="1049235"/>
          </a:xfrm>
        </p:spPr>
        <p:txBody>
          <a:bodyPr/>
          <a:lstStyle/>
          <a:p>
            <a:r>
              <a:rPr lang="sr-Latn-RS" dirty="0"/>
              <a:t>Zahtevi za konstrukciju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57BA0-7EE7-4C82-8945-B25375EE9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6509"/>
            <a:ext cx="9603275" cy="360983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sz="2600" b="1" dirty="0" err="1"/>
              <a:t>Otpornost</a:t>
            </a:r>
            <a:r>
              <a:rPr lang="en-US" sz="2600" b="1" dirty="0"/>
              <a:t> </a:t>
            </a:r>
            <a:r>
              <a:rPr lang="en-US" sz="2600" b="1" dirty="0" err="1"/>
              <a:t>na</a:t>
            </a:r>
            <a:r>
              <a:rPr lang="en-US" sz="2600" b="1" dirty="0"/>
              <a:t> </a:t>
            </a:r>
            <a:r>
              <a:rPr lang="en-US" sz="2600" b="1" dirty="0" err="1"/>
              <a:t>požar</a:t>
            </a:r>
            <a:r>
              <a:rPr lang="en-US" dirty="0"/>
              <a:t> je </a:t>
            </a:r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da </a:t>
            </a:r>
            <a:r>
              <a:rPr lang="en-US" dirty="0" err="1"/>
              <a:t>zadrži</a:t>
            </a:r>
            <a:r>
              <a:rPr lang="en-US" dirty="0"/>
              <a:t> </a:t>
            </a:r>
            <a:r>
              <a:rPr lang="en-US" dirty="0" err="1"/>
              <a:t>nosivost</a:t>
            </a:r>
            <a:r>
              <a:rPr lang="en-US" dirty="0"/>
              <a:t> za </a:t>
            </a:r>
            <a:r>
              <a:rPr lang="en-US" dirty="0" err="1"/>
              <a:t>predvidivo</a:t>
            </a:r>
            <a:r>
              <a:rPr lang="en-US" dirty="0"/>
              <a:t> </a:t>
            </a:r>
            <a:r>
              <a:rPr lang="en-US" dirty="0" err="1"/>
              <a:t>delovanje</a:t>
            </a:r>
            <a:r>
              <a:rPr lang="en-US" dirty="0"/>
              <a:t> </a:t>
            </a:r>
            <a:r>
              <a:rPr lang="en-US" dirty="0" err="1"/>
              <a:t>požara</a:t>
            </a:r>
            <a:r>
              <a:rPr lang="en-US" dirty="0"/>
              <a:t>. Ona </a:t>
            </a:r>
            <a:r>
              <a:rPr lang="en-US" dirty="0" err="1"/>
              <a:t>zahteva</a:t>
            </a:r>
            <a:r>
              <a:rPr lang="en-US" dirty="0"/>
              <a:t> </a:t>
            </a:r>
            <a:r>
              <a:rPr lang="en-US" dirty="0" err="1"/>
              <a:t>posebne</a:t>
            </a:r>
            <a:r>
              <a:rPr lang="en-US" dirty="0"/>
              <a:t> </a:t>
            </a:r>
            <a:r>
              <a:rPr lang="sr-Latn-RS" dirty="0"/>
              <a:t>m</a:t>
            </a:r>
            <a:r>
              <a:rPr lang="en-US" dirty="0"/>
              <a:t>ere </a:t>
            </a:r>
            <a:r>
              <a:rPr lang="en-US" dirty="0" err="1"/>
              <a:t>projekt</a:t>
            </a:r>
            <a:r>
              <a:rPr lang="sr-Latn-RS" dirty="0"/>
              <a:t>ov</a:t>
            </a:r>
            <a:r>
              <a:rPr lang="en-US" dirty="0" err="1"/>
              <a:t>anja</a:t>
            </a:r>
            <a:r>
              <a:rPr lang="en-US" dirty="0"/>
              <a:t> za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sr-Latn-RS" dirty="0"/>
              <a:t> dok je za</a:t>
            </a:r>
            <a:r>
              <a:rPr lang="en-US" dirty="0"/>
              <a:t> </a:t>
            </a:r>
            <a:r>
              <a:rPr lang="en-US" dirty="0" err="1"/>
              <a:t>geotehničke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značajan</a:t>
            </a:r>
            <a:r>
              <a:rPr lang="en-US" dirty="0"/>
              <a:t> </a:t>
            </a:r>
            <a:r>
              <a:rPr lang="en-US" dirty="0" err="1"/>
              <a:t>zahtev</a:t>
            </a:r>
            <a:r>
              <a:rPr lang="sr-Latn-RS" dirty="0"/>
              <a:t>.</a:t>
            </a:r>
          </a:p>
          <a:p>
            <a:pPr algn="just"/>
            <a:r>
              <a:rPr lang="en-US" sz="2600" b="1" dirty="0" err="1"/>
              <a:t>Robustnost</a:t>
            </a:r>
            <a:r>
              <a:rPr lang="en-US" dirty="0"/>
              <a:t> je </a:t>
            </a:r>
            <a:r>
              <a:rPr lang="en-US" dirty="0" err="1"/>
              <a:t>zahtev</a:t>
            </a:r>
            <a:r>
              <a:rPr lang="en-US" dirty="0"/>
              <a:t> da </a:t>
            </a:r>
            <a:r>
              <a:rPr lang="en-US" dirty="0" err="1"/>
              <a:t>oštećenje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manjeg</a:t>
            </a:r>
            <a:r>
              <a:rPr lang="en-US" dirty="0"/>
              <a:t> </a:t>
            </a:r>
            <a:r>
              <a:rPr lang="en-US" dirty="0" err="1"/>
              <a:t>dela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ne </a:t>
            </a:r>
            <a:r>
              <a:rPr lang="en-US" dirty="0" err="1"/>
              <a:t>ugrozi</a:t>
            </a:r>
            <a:r>
              <a:rPr lang="en-US" dirty="0"/>
              <a:t> </a:t>
            </a:r>
            <a:r>
              <a:rPr lang="en-US" dirty="0" err="1"/>
              <a:t>nosivost</a:t>
            </a:r>
            <a:r>
              <a:rPr lang="en-US" dirty="0"/>
              <a:t> </a:t>
            </a:r>
            <a:r>
              <a:rPr lang="en-US" dirty="0" err="1"/>
              <a:t>većeg</a:t>
            </a:r>
            <a:r>
              <a:rPr lang="en-US" dirty="0"/>
              <a:t> </a:t>
            </a:r>
            <a:r>
              <a:rPr lang="en-US" dirty="0" err="1"/>
              <a:t>dela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sr-Latn-RS" dirty="0"/>
              <a:t> </a:t>
            </a:r>
            <a:r>
              <a:rPr lang="en-US" dirty="0"/>
              <a:t>da </a:t>
            </a:r>
            <a:r>
              <a:rPr lang="en-US" dirty="0" err="1"/>
              <a:t>šteta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konstrukciji</a:t>
            </a:r>
            <a:r>
              <a:rPr lang="en-US" dirty="0"/>
              <a:t> ne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neproporcionalno</a:t>
            </a:r>
            <a:r>
              <a:rPr lang="en-US" dirty="0"/>
              <a:t> </a:t>
            </a:r>
            <a:r>
              <a:rPr lang="en-US" dirty="0" err="1"/>
              <a:t>veća</a:t>
            </a:r>
            <a:r>
              <a:rPr lang="en-US" dirty="0"/>
              <a:t> od </a:t>
            </a:r>
            <a:r>
              <a:rPr lang="en-US" dirty="0" err="1"/>
              <a:t>uzroka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izazvao</a:t>
            </a:r>
            <a:r>
              <a:rPr lang="en-US" dirty="0"/>
              <a:t> </a:t>
            </a:r>
            <a:r>
              <a:rPr lang="en-US" dirty="0" err="1"/>
              <a:t>štetu</a:t>
            </a:r>
            <a:r>
              <a:rPr lang="en-US" dirty="0"/>
              <a:t>.</a:t>
            </a:r>
          </a:p>
          <a:p>
            <a:pPr algn="just"/>
            <a:r>
              <a:rPr lang="en-US" sz="2600" b="1" dirty="0" err="1"/>
              <a:t>Trajnost</a:t>
            </a:r>
            <a:r>
              <a:rPr lang="en-US" dirty="0"/>
              <a:t> je </a:t>
            </a:r>
            <a:r>
              <a:rPr lang="en-US" dirty="0" err="1"/>
              <a:t>zahtev</a:t>
            </a:r>
            <a:r>
              <a:rPr lang="en-US" dirty="0"/>
              <a:t> da </a:t>
            </a:r>
            <a:r>
              <a:rPr lang="en-US" dirty="0" err="1"/>
              <a:t>konstrukcija</a:t>
            </a:r>
            <a:r>
              <a:rPr lang="en-US" dirty="0"/>
              <a:t> </a:t>
            </a:r>
            <a:r>
              <a:rPr lang="en-US" dirty="0" err="1"/>
              <a:t>zadovolji</a:t>
            </a:r>
            <a:r>
              <a:rPr lang="en-US" dirty="0"/>
              <a:t> </a:t>
            </a:r>
            <a:r>
              <a:rPr lang="en-US" dirty="0" err="1"/>
              <a:t>ostale</a:t>
            </a:r>
            <a:r>
              <a:rPr lang="en-US" dirty="0"/>
              <a:t> </a:t>
            </a:r>
            <a:r>
              <a:rPr lang="en-US" dirty="0" err="1"/>
              <a:t>bitne</a:t>
            </a:r>
            <a:r>
              <a:rPr lang="en-US" dirty="0"/>
              <a:t> </a:t>
            </a:r>
            <a:r>
              <a:rPr lang="en-US" dirty="0" err="1"/>
              <a:t>zahteve</a:t>
            </a:r>
            <a:r>
              <a:rPr lang="en-US" dirty="0"/>
              <a:t> za </a:t>
            </a:r>
            <a:r>
              <a:rPr lang="en-US" dirty="0" err="1"/>
              <a:t>vreme</a:t>
            </a:r>
            <a:r>
              <a:rPr lang="en-US" dirty="0"/>
              <a:t>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zahtevanog</a:t>
            </a:r>
            <a:r>
              <a:rPr lang="en-US" dirty="0"/>
              <a:t> </a:t>
            </a:r>
            <a:r>
              <a:rPr lang="en-US" dirty="0" err="1"/>
              <a:t>veka</a:t>
            </a:r>
            <a:r>
              <a:rPr lang="en-US" dirty="0"/>
              <a:t> </a:t>
            </a:r>
            <a:r>
              <a:rPr lang="en-US" dirty="0" err="1"/>
              <a:t>trajanja</a:t>
            </a:r>
            <a:r>
              <a:rPr lang="en-US" dirty="0"/>
              <a:t>. </a:t>
            </a:r>
          </a:p>
          <a:p>
            <a:pPr algn="just"/>
            <a:r>
              <a:rPr lang="en-US" sz="2800" b="1" dirty="0" err="1"/>
              <a:t>Pouzdanost</a:t>
            </a:r>
            <a:r>
              <a:rPr lang="en-US" dirty="0"/>
              <a:t> je </a:t>
            </a:r>
            <a:r>
              <a:rPr lang="en-US" dirty="0" err="1"/>
              <a:t>zahtev</a:t>
            </a:r>
            <a:r>
              <a:rPr lang="en-US" dirty="0"/>
              <a:t> da </a:t>
            </a:r>
            <a:r>
              <a:rPr lang="en-US" dirty="0" err="1"/>
              <a:t>planirana</a:t>
            </a:r>
            <a:r>
              <a:rPr lang="en-US" dirty="0"/>
              <a:t> </a:t>
            </a:r>
            <a:r>
              <a:rPr lang="en-US" dirty="0" err="1"/>
              <a:t>svojstva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sr-Latn-RS" dirty="0"/>
              <a:t>tokom</a:t>
            </a:r>
            <a:r>
              <a:rPr lang="en-US" dirty="0"/>
              <a:t> </a:t>
            </a:r>
            <a:r>
              <a:rPr lang="en-US" dirty="0" err="1"/>
              <a:t>njene</a:t>
            </a:r>
            <a:r>
              <a:rPr lang="en-US" dirty="0"/>
              <a:t> </a:t>
            </a:r>
            <a:r>
              <a:rPr lang="en-US" dirty="0" err="1"/>
              <a:t>izgradnje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RS" dirty="0"/>
              <a:t>eksploatacije</a:t>
            </a:r>
            <a:r>
              <a:rPr lang="en-US" dirty="0"/>
              <a:t>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ostvarena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631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8251B-5E0C-4A81-8C32-FF610A082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415" y="544946"/>
            <a:ext cx="9603275" cy="701964"/>
          </a:xfrm>
        </p:spPr>
        <p:txBody>
          <a:bodyPr/>
          <a:lstStyle/>
          <a:p>
            <a:r>
              <a:rPr lang="sr-Latn-RS" dirty="0"/>
              <a:t>Životni vek konstrukcije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35ABB-C5F4-4F91-8398-72C722D34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“</a:t>
            </a:r>
            <a:r>
              <a:rPr lang="en-US" dirty="0" err="1"/>
              <a:t>usvojeni</a:t>
            </a:r>
            <a:r>
              <a:rPr lang="en-US" dirty="0"/>
              <a:t> </a:t>
            </a:r>
            <a:r>
              <a:rPr lang="en-US" dirty="0" err="1"/>
              <a:t>vremenski</a:t>
            </a:r>
            <a:r>
              <a:rPr lang="en-US" dirty="0"/>
              <a:t> period za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konstrukcija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d</a:t>
            </a:r>
            <a:r>
              <a:rPr lang="sr-Latn-RS" dirty="0"/>
              <a:t>e</a:t>
            </a:r>
            <a:r>
              <a:rPr lang="en-US" dirty="0"/>
              <a:t>o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en-US" dirty="0" err="1"/>
              <a:t>namerava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namenom</a:t>
            </a:r>
            <a:r>
              <a:rPr lang="sr-Latn-RS" dirty="0"/>
              <a:t>,</a:t>
            </a:r>
            <a:r>
              <a:rPr lang="en-US" dirty="0"/>
              <a:t> </a:t>
            </a:r>
            <a:r>
              <a:rPr lang="sr-Latn-RS" dirty="0"/>
              <a:t>uz</a:t>
            </a:r>
            <a:r>
              <a:rPr lang="en-US" dirty="0"/>
              <a:t> </a:t>
            </a:r>
            <a:r>
              <a:rPr lang="en-US" dirty="0" err="1"/>
              <a:t>odgovarajuć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održavanje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bez </a:t>
            </a:r>
            <a:r>
              <a:rPr lang="en-US" dirty="0" err="1"/>
              <a:t>značajnijih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popravki</a:t>
            </a:r>
            <a:r>
              <a:rPr lang="en-US" dirty="0"/>
              <a:t>”</a:t>
            </a:r>
            <a:endParaRPr lang="sr-Latn-RS" dirty="0"/>
          </a:p>
          <a:p>
            <a:pPr marL="0" indent="0">
              <a:buNone/>
            </a:pPr>
            <a:r>
              <a:rPr lang="en-US" dirty="0" err="1"/>
              <a:t>Kategorije</a:t>
            </a:r>
            <a:r>
              <a:rPr lang="en-US" dirty="0"/>
              <a:t> </a:t>
            </a:r>
            <a:r>
              <a:rPr lang="en-US" dirty="0" err="1"/>
              <a:t>životnog</a:t>
            </a:r>
            <a:r>
              <a:rPr lang="en-US" dirty="0"/>
              <a:t> </a:t>
            </a:r>
            <a:r>
              <a:rPr lang="en-US" dirty="0" err="1"/>
              <a:t>veka</a:t>
            </a:r>
            <a:r>
              <a:rPr lang="en-US" dirty="0"/>
              <a:t> </a:t>
            </a:r>
            <a:r>
              <a:rPr lang="en-US" dirty="0" err="1"/>
              <a:t>konstrukcija</a:t>
            </a:r>
            <a:r>
              <a:rPr lang="en-US" dirty="0"/>
              <a:t>: </a:t>
            </a:r>
            <a:endParaRPr lang="sr-Latn-RS" dirty="0"/>
          </a:p>
          <a:p>
            <a:r>
              <a:rPr lang="en-US" dirty="0"/>
              <a:t>1.Privremene </a:t>
            </a:r>
            <a:r>
              <a:rPr lang="en-US" dirty="0" err="1"/>
              <a:t>konstrukcije</a:t>
            </a:r>
            <a:r>
              <a:rPr lang="en-US" dirty="0"/>
              <a:t>  </a:t>
            </a:r>
            <a:r>
              <a:rPr lang="en-US" b="1" dirty="0"/>
              <a:t>10 god. </a:t>
            </a:r>
            <a:endParaRPr lang="sr-Latn-RS" b="1" dirty="0"/>
          </a:p>
          <a:p>
            <a:r>
              <a:rPr lang="en-US" dirty="0"/>
              <a:t>2.Zamenjivi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konstrukciji</a:t>
            </a:r>
            <a:r>
              <a:rPr lang="en-US" dirty="0"/>
              <a:t> </a:t>
            </a:r>
            <a:r>
              <a:rPr lang="en-US" b="1" dirty="0"/>
              <a:t>10-25 god. </a:t>
            </a:r>
            <a:endParaRPr lang="sr-Latn-RS" b="1" dirty="0"/>
          </a:p>
          <a:p>
            <a:r>
              <a:rPr lang="en-US" dirty="0"/>
              <a:t>3.Poljoprivredne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jednostavne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sr-Latn-RS" dirty="0"/>
              <a:t> </a:t>
            </a:r>
            <a:r>
              <a:rPr lang="en-US" b="1" dirty="0"/>
              <a:t>15-30 god. </a:t>
            </a:r>
            <a:endParaRPr lang="sr-Latn-RS" b="1" dirty="0"/>
          </a:p>
          <a:p>
            <a:r>
              <a:rPr lang="en-US" dirty="0"/>
              <a:t>4.Zgrade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o</a:t>
            </a:r>
            <a:r>
              <a:rPr lang="sr-Latn-RS" dirty="0"/>
              <a:t>b</a:t>
            </a:r>
            <a:r>
              <a:rPr lang="en-US" dirty="0" err="1"/>
              <a:t>ične</a:t>
            </a:r>
            <a:r>
              <a:rPr lang="en-US" dirty="0"/>
              <a:t> </a:t>
            </a:r>
            <a:r>
              <a:rPr lang="en-US" dirty="0" err="1"/>
              <a:t>građevine</a:t>
            </a:r>
            <a:r>
              <a:rPr lang="sr-Latn-RS" dirty="0"/>
              <a:t> </a:t>
            </a:r>
            <a:r>
              <a:rPr lang="en-US" b="1" dirty="0"/>
              <a:t>50 god. </a:t>
            </a:r>
            <a:endParaRPr lang="sr-Latn-RS" b="1" dirty="0"/>
          </a:p>
          <a:p>
            <a:r>
              <a:rPr lang="en-US" dirty="0"/>
              <a:t>5.Monumentalne </a:t>
            </a:r>
            <a:r>
              <a:rPr lang="en-US" dirty="0" err="1"/>
              <a:t>zgrade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građevine</a:t>
            </a:r>
            <a:r>
              <a:rPr lang="en-US" dirty="0"/>
              <a:t>, </a:t>
            </a:r>
            <a:r>
              <a:rPr lang="en-US" dirty="0" err="1"/>
              <a:t>mostovi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inženjerske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sr-Latn-RS" dirty="0"/>
              <a:t> </a:t>
            </a:r>
            <a:r>
              <a:rPr lang="en-US" b="1" dirty="0"/>
              <a:t>100 god.</a:t>
            </a:r>
          </a:p>
        </p:txBody>
      </p:sp>
    </p:spTree>
    <p:extLst>
      <p:ext uri="{BB962C8B-B14F-4D97-AF65-F5344CB8AC3E}">
        <p14:creationId xmlns:p14="http://schemas.microsoft.com/office/powerpoint/2010/main" val="28224664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F0D6E-9A77-46B5-9B82-CCF30A06B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Provera zahteva za konstrukciju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5F5F3-D53C-4099-B57E-C5BE2CC15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r-Latn-RS" dirty="0"/>
              <a:t>Evrokod 7 predviđa č</a:t>
            </a:r>
            <a:r>
              <a:rPr lang="en-US" dirty="0"/>
              <a:t>et</a:t>
            </a:r>
            <a:r>
              <a:rPr lang="sr-Latn-RS" dirty="0"/>
              <a:t>i</a:t>
            </a:r>
            <a:r>
              <a:rPr lang="en-US" dirty="0" err="1"/>
              <a:t>ri</a:t>
            </a:r>
            <a:r>
              <a:rPr lang="sr-Latn-R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provere</a:t>
            </a:r>
            <a:r>
              <a:rPr lang="en-US" dirty="0"/>
              <a:t> </a:t>
            </a:r>
            <a:r>
              <a:rPr lang="en-US" dirty="0" err="1"/>
              <a:t>bitnih</a:t>
            </a:r>
            <a:r>
              <a:rPr lang="en-US" dirty="0"/>
              <a:t> </a:t>
            </a:r>
            <a:r>
              <a:rPr lang="en-US" dirty="0" err="1"/>
              <a:t>zahteva</a:t>
            </a:r>
            <a:r>
              <a:rPr lang="en-US" dirty="0"/>
              <a:t> za </a:t>
            </a:r>
            <a:r>
              <a:rPr lang="sr-Latn-RS" dirty="0"/>
              <a:t>konstrukcij</a:t>
            </a:r>
            <a:r>
              <a:rPr lang="en-US" dirty="0"/>
              <a:t>u, a to </a:t>
            </a:r>
            <a:r>
              <a:rPr lang="en-US" dirty="0" err="1"/>
              <a:t>su</a:t>
            </a:r>
            <a:r>
              <a:rPr lang="en-US" dirty="0"/>
              <a:t>:</a:t>
            </a:r>
          </a:p>
          <a:p>
            <a:pPr algn="just"/>
            <a:r>
              <a:rPr lang="en-US" dirty="0">
                <a:solidFill>
                  <a:srgbClr val="FF0000"/>
                </a:solidFill>
              </a:rPr>
              <a:t>1. PRORAČUNOM</a:t>
            </a:r>
            <a:r>
              <a:rPr lang="sr-Latn-RS" dirty="0"/>
              <a:t>, </a:t>
            </a:r>
            <a:r>
              <a:rPr lang="en-US" dirty="0" err="1"/>
              <a:t>koristeći</a:t>
            </a:r>
            <a:r>
              <a:rPr lang="en-US" dirty="0"/>
              <a:t> </a:t>
            </a:r>
            <a:r>
              <a:rPr lang="en-US" dirty="0" err="1"/>
              <a:t>proračunske</a:t>
            </a:r>
            <a:r>
              <a:rPr lang="en-US" dirty="0"/>
              <a:t> </a:t>
            </a:r>
            <a:r>
              <a:rPr lang="en-US" dirty="0" err="1"/>
              <a:t>postupke</a:t>
            </a:r>
            <a:r>
              <a:rPr lang="en-US" dirty="0"/>
              <a:t> </a:t>
            </a:r>
            <a:r>
              <a:rPr lang="en-US" dirty="0" err="1"/>
              <a:t>određivanja</a:t>
            </a:r>
            <a:r>
              <a:rPr lang="en-US" dirty="0"/>
              <a:t> </a:t>
            </a:r>
            <a:r>
              <a:rPr lang="sr-Latn-RS" dirty="0"/>
              <a:t>uticaja od dejstva </a:t>
            </a:r>
            <a:r>
              <a:rPr lang="en-US" dirty="0"/>
              <a:t>(E)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RS" dirty="0"/>
              <a:t>nosivosti</a:t>
            </a:r>
            <a:r>
              <a:rPr lang="en-US" dirty="0"/>
              <a:t> (R) </a:t>
            </a:r>
            <a:r>
              <a:rPr lang="en-US" dirty="0" err="1"/>
              <a:t>konstrukcija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njenih</a:t>
            </a:r>
            <a:r>
              <a:rPr lang="en-US" dirty="0"/>
              <a:t> </a:t>
            </a:r>
            <a:r>
              <a:rPr lang="en-US" dirty="0" err="1"/>
              <a:t>delova</a:t>
            </a:r>
            <a:r>
              <a:rPr lang="en-US" dirty="0"/>
              <a:t> </a:t>
            </a:r>
            <a:r>
              <a:rPr lang="sr-Latn-RS" dirty="0"/>
              <a:t>putem</a:t>
            </a:r>
            <a:r>
              <a:rPr lang="en-US" dirty="0"/>
              <a:t> </a:t>
            </a:r>
            <a:r>
              <a:rPr lang="en-US" dirty="0" err="1"/>
              <a:t>analitičkih</a:t>
            </a:r>
            <a:r>
              <a:rPr lang="en-US" dirty="0"/>
              <a:t>, </a:t>
            </a:r>
            <a:r>
              <a:rPr lang="en-US" dirty="0" err="1"/>
              <a:t>polu-empirijskih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numeričkih</a:t>
            </a:r>
            <a:r>
              <a:rPr lang="en-US" dirty="0"/>
              <a:t> </a:t>
            </a:r>
            <a:r>
              <a:rPr lang="en-US" dirty="0" err="1"/>
              <a:t>modela</a:t>
            </a:r>
            <a:r>
              <a:rPr lang="en-US" dirty="0"/>
              <a:t>; to je </a:t>
            </a:r>
            <a:r>
              <a:rPr lang="sr-Latn-RS" dirty="0"/>
              <a:t>preovlađujući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provere</a:t>
            </a:r>
            <a:r>
              <a:rPr lang="en-US" dirty="0"/>
              <a:t> </a:t>
            </a:r>
            <a:r>
              <a:rPr lang="en-US" dirty="0" err="1"/>
              <a:t>bitnih</a:t>
            </a:r>
            <a:r>
              <a:rPr lang="en-US" dirty="0"/>
              <a:t> </a:t>
            </a:r>
            <a:r>
              <a:rPr lang="en-US" dirty="0" err="1"/>
              <a:t>zahteva</a:t>
            </a:r>
            <a:r>
              <a:rPr lang="en-US" dirty="0"/>
              <a:t> za </a:t>
            </a:r>
            <a:r>
              <a:rPr lang="en-US" dirty="0" err="1"/>
              <a:t>većinu</a:t>
            </a:r>
            <a:r>
              <a:rPr lang="en-US" dirty="0"/>
              <a:t> </a:t>
            </a:r>
            <a:r>
              <a:rPr lang="en-US" dirty="0" err="1"/>
              <a:t>geotehničkih</a:t>
            </a:r>
            <a:r>
              <a:rPr lang="en-US" dirty="0"/>
              <a:t> </a:t>
            </a:r>
            <a:r>
              <a:rPr lang="en-US" dirty="0" err="1"/>
              <a:t>konstrukcija</a:t>
            </a:r>
            <a:r>
              <a:rPr lang="en-US" dirty="0"/>
              <a:t> (</a:t>
            </a:r>
            <a:r>
              <a:rPr lang="en-US" dirty="0" err="1"/>
              <a:t>obično</a:t>
            </a:r>
            <a:r>
              <a:rPr lang="en-US" dirty="0"/>
              <a:t> za </a:t>
            </a:r>
            <a:r>
              <a:rPr lang="en-US" dirty="0" err="1"/>
              <a:t>geotehničke</a:t>
            </a:r>
            <a:r>
              <a:rPr lang="en-US" dirty="0"/>
              <a:t> </a:t>
            </a:r>
            <a:r>
              <a:rPr lang="en-US" dirty="0" err="1"/>
              <a:t>kategorije</a:t>
            </a:r>
            <a:r>
              <a:rPr lang="en-US" dirty="0"/>
              <a:t> 2 </a:t>
            </a:r>
            <a:r>
              <a:rPr lang="en-US" dirty="0" err="1"/>
              <a:t>i</a:t>
            </a:r>
            <a:r>
              <a:rPr lang="en-US" dirty="0"/>
              <a:t> 3); </a:t>
            </a:r>
            <a:r>
              <a:rPr lang="sr-Latn-RS" dirty="0"/>
              <a:t>veći deo </a:t>
            </a:r>
            <a:r>
              <a:rPr lang="en-US" dirty="0"/>
              <a:t>E</a:t>
            </a:r>
            <a:r>
              <a:rPr lang="sr-Latn-RS" dirty="0"/>
              <a:t>v</a:t>
            </a:r>
            <a:r>
              <a:rPr lang="en-US" dirty="0" err="1"/>
              <a:t>rokoda</a:t>
            </a:r>
            <a:r>
              <a:rPr lang="en-US" dirty="0"/>
              <a:t> 7 </a:t>
            </a:r>
            <a:r>
              <a:rPr lang="en-US" dirty="0" err="1"/>
              <a:t>odnosi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provere</a:t>
            </a:r>
            <a:r>
              <a:rPr lang="en-US" dirty="0"/>
              <a:t> </a:t>
            </a:r>
            <a:r>
              <a:rPr lang="en-US" dirty="0" err="1"/>
              <a:t>bitnih</a:t>
            </a:r>
            <a:r>
              <a:rPr lang="en-US" dirty="0"/>
              <a:t> </a:t>
            </a:r>
            <a:r>
              <a:rPr lang="en-US" dirty="0" err="1"/>
              <a:t>zahteva</a:t>
            </a:r>
            <a:r>
              <a:rPr lang="sr-Latn-RS" dirty="0"/>
              <a:t>.</a:t>
            </a:r>
            <a:r>
              <a:rPr lang="en-US" dirty="0"/>
              <a:t> </a:t>
            </a:r>
          </a:p>
          <a:p>
            <a:pPr algn="just"/>
            <a:r>
              <a:rPr lang="en-US" dirty="0">
                <a:solidFill>
                  <a:srgbClr val="FF0000"/>
                </a:solidFill>
              </a:rPr>
              <a:t>2. PROPISANIM MERAMA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sastoje</a:t>
            </a:r>
            <a:r>
              <a:rPr lang="en-US" dirty="0"/>
              <a:t> od </a:t>
            </a:r>
            <a:r>
              <a:rPr lang="en-US" dirty="0" err="1"/>
              <a:t>uobičajenih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RS" dirty="0"/>
              <a:t>uopšteno</a:t>
            </a:r>
            <a:r>
              <a:rPr lang="en-US" dirty="0"/>
              <a:t> </a:t>
            </a:r>
            <a:r>
              <a:rPr lang="en-US" dirty="0" err="1"/>
              <a:t>konzervativnih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nacionalno</a:t>
            </a:r>
            <a:r>
              <a:rPr lang="sr-Latn-RS" dirty="0"/>
              <a:t>m</a:t>
            </a:r>
            <a:r>
              <a:rPr lang="en-US" dirty="0"/>
              <a:t> </a:t>
            </a:r>
            <a:r>
              <a:rPr lang="sr-Latn-RS" dirty="0"/>
              <a:t>nivou</a:t>
            </a:r>
            <a:r>
              <a:rPr lang="en-US" dirty="0"/>
              <a:t> </a:t>
            </a:r>
            <a:r>
              <a:rPr lang="en-US" dirty="0" err="1"/>
              <a:t>utvrđenih</a:t>
            </a:r>
            <a:r>
              <a:rPr lang="en-US" dirty="0"/>
              <a:t>,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postupaka</a:t>
            </a:r>
            <a:r>
              <a:rPr lang="en-US" dirty="0"/>
              <a:t> </a:t>
            </a:r>
            <a:r>
              <a:rPr lang="en-US" dirty="0" err="1"/>
              <a:t>projekt</a:t>
            </a:r>
            <a:r>
              <a:rPr lang="sr-Latn-RS" dirty="0"/>
              <a:t>ov</a:t>
            </a:r>
            <a:r>
              <a:rPr lang="en-US" dirty="0" err="1"/>
              <a:t>anja</a:t>
            </a:r>
            <a:r>
              <a:rPr lang="en-US" dirty="0"/>
              <a:t> bez </a:t>
            </a:r>
            <a:r>
              <a:rPr lang="en-US" dirty="0" err="1"/>
              <a:t>eksplicitne</a:t>
            </a:r>
            <a:r>
              <a:rPr lang="en-US" dirty="0"/>
              <a:t> </a:t>
            </a:r>
            <a:r>
              <a:rPr lang="en-US" dirty="0" err="1"/>
              <a:t>provere</a:t>
            </a:r>
            <a:r>
              <a:rPr lang="en-US" dirty="0"/>
              <a:t> </a:t>
            </a:r>
            <a:r>
              <a:rPr lang="en-US" dirty="0" err="1"/>
              <a:t>bitnih</a:t>
            </a:r>
            <a:r>
              <a:rPr lang="en-US" dirty="0"/>
              <a:t> </a:t>
            </a:r>
            <a:r>
              <a:rPr lang="en-US" dirty="0" err="1"/>
              <a:t>zahteva</a:t>
            </a:r>
            <a:r>
              <a:rPr lang="en-US" dirty="0"/>
              <a:t> </a:t>
            </a:r>
            <a:r>
              <a:rPr lang="sr-Latn-RS" dirty="0"/>
              <a:t>za</a:t>
            </a:r>
            <a:r>
              <a:rPr lang="en-US" dirty="0"/>
              <a:t> </a:t>
            </a:r>
            <a:r>
              <a:rPr lang="en-US" dirty="0" err="1"/>
              <a:t>konstrukciju</a:t>
            </a:r>
            <a:r>
              <a:rPr lang="en-US" dirty="0"/>
              <a:t>; </a:t>
            </a:r>
            <a:r>
              <a:rPr lang="en-US" dirty="0" err="1"/>
              <a:t>ove</a:t>
            </a:r>
            <a:r>
              <a:rPr lang="en-US" dirty="0"/>
              <a:t> mere </a:t>
            </a:r>
            <a:r>
              <a:rPr lang="en-US" dirty="0" err="1"/>
              <a:t>uključuju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 </a:t>
            </a:r>
            <a:r>
              <a:rPr lang="en-US" dirty="0" err="1"/>
              <a:t>materijala</a:t>
            </a:r>
            <a:r>
              <a:rPr lang="en-US" dirty="0"/>
              <a:t>, </a:t>
            </a:r>
            <a:r>
              <a:rPr lang="en-US" dirty="0" err="1"/>
              <a:t>postupaka</a:t>
            </a:r>
            <a:r>
              <a:rPr lang="en-US" dirty="0"/>
              <a:t> </a:t>
            </a:r>
            <a:r>
              <a:rPr lang="en-US" dirty="0" err="1"/>
              <a:t>građenja</a:t>
            </a:r>
            <a:r>
              <a:rPr lang="en-US" dirty="0"/>
              <a:t>,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postupaka</a:t>
            </a:r>
            <a:r>
              <a:rPr lang="en-US" dirty="0"/>
              <a:t> </a:t>
            </a:r>
            <a:r>
              <a:rPr lang="en-US" dirty="0" err="1"/>
              <a:t>održavanja</a:t>
            </a:r>
            <a:r>
              <a:rPr lang="en-US" dirty="0"/>
              <a:t>; </a:t>
            </a:r>
            <a:r>
              <a:rPr lang="en-US" dirty="0" err="1"/>
              <a:t>koriste</a:t>
            </a:r>
            <a:r>
              <a:rPr lang="sr-Latn-RS" dirty="0"/>
              <a:t> se</a:t>
            </a:r>
            <a:r>
              <a:rPr lang="en-US" dirty="0"/>
              <a:t> za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jednostavne</a:t>
            </a:r>
            <a:r>
              <a:rPr lang="en-US" dirty="0"/>
              <a:t> </a:t>
            </a:r>
            <a:r>
              <a:rPr lang="en-US" dirty="0" err="1"/>
              <a:t>slučajeve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slučajeve</a:t>
            </a:r>
            <a:r>
              <a:rPr lang="en-US" dirty="0"/>
              <a:t>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malog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usporedivo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za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složeni</a:t>
            </a:r>
            <a:r>
              <a:rPr lang="en-US" dirty="0"/>
              <a:t> </a:t>
            </a:r>
            <a:r>
              <a:rPr lang="en-US" dirty="0" err="1"/>
              <a:t>proračuni</a:t>
            </a:r>
            <a:r>
              <a:rPr lang="en-US" dirty="0"/>
              <a:t> ne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raspoloživi</a:t>
            </a:r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8700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D1B5F-BAFF-4471-84F8-255B25061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Provera zahteva za konstrukciju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C9C39-CDF5-4A18-9FDE-5C2BF5E3C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>
                <a:solidFill>
                  <a:srgbClr val="FF0000"/>
                </a:solidFill>
              </a:rPr>
              <a:t>3. EKSPERIMENTALNIM MODELIMA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uključuju</a:t>
            </a:r>
            <a:r>
              <a:rPr lang="en-US" dirty="0"/>
              <a:t> </a:t>
            </a:r>
            <a:r>
              <a:rPr lang="en-US" dirty="0" err="1"/>
              <a:t>fizičke</a:t>
            </a:r>
            <a:r>
              <a:rPr lang="en-US" dirty="0"/>
              <a:t> </a:t>
            </a:r>
            <a:r>
              <a:rPr lang="en-US" dirty="0" err="1"/>
              <a:t>modele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probna</a:t>
            </a:r>
            <a:r>
              <a:rPr lang="en-US" dirty="0"/>
              <a:t> </a:t>
            </a:r>
            <a:r>
              <a:rPr lang="en-US" dirty="0" err="1"/>
              <a:t>opterećenja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delovima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modelima</a:t>
            </a:r>
            <a:r>
              <a:rPr lang="en-US" dirty="0"/>
              <a:t> u </a:t>
            </a:r>
            <a:r>
              <a:rPr lang="en-US" dirty="0" err="1"/>
              <a:t>realno</a:t>
            </a:r>
            <a:r>
              <a:rPr lang="sr-Latn-RS" dirty="0"/>
              <a:t>j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umanjeno</a:t>
            </a:r>
            <a:r>
              <a:rPr lang="sr-Latn-RS" dirty="0"/>
              <a:t>j</a:t>
            </a:r>
            <a:r>
              <a:rPr lang="en-US" dirty="0"/>
              <a:t> </a:t>
            </a:r>
            <a:r>
              <a:rPr lang="sr-Latn-RS" dirty="0"/>
              <a:t>razmeri</a:t>
            </a:r>
            <a:r>
              <a:rPr lang="en-US" dirty="0"/>
              <a:t>; to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postupci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projekt</a:t>
            </a:r>
            <a:r>
              <a:rPr lang="sr-Latn-RS" dirty="0"/>
              <a:t>ov</a:t>
            </a:r>
            <a:r>
              <a:rPr lang="en-US" dirty="0" err="1"/>
              <a:t>anju</a:t>
            </a:r>
            <a:r>
              <a:rPr lang="en-US" dirty="0"/>
              <a:t> </a:t>
            </a:r>
            <a:r>
              <a:rPr lang="en-US" dirty="0" err="1"/>
              <a:t>geotehničkih</a:t>
            </a:r>
            <a:r>
              <a:rPr lang="en-US" dirty="0"/>
              <a:t> </a:t>
            </a:r>
            <a:r>
              <a:rPr lang="en-US" dirty="0" err="1"/>
              <a:t>sidara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RS" dirty="0"/>
              <a:t>šipova</a:t>
            </a:r>
            <a:r>
              <a:rPr lang="en-US" dirty="0"/>
              <a:t>, a </a:t>
            </a:r>
            <a:r>
              <a:rPr lang="en-US" dirty="0" err="1"/>
              <a:t>ređe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geotehničkih</a:t>
            </a:r>
            <a:r>
              <a:rPr lang="en-US" dirty="0"/>
              <a:t> </a:t>
            </a:r>
            <a:r>
              <a:rPr lang="en-US" dirty="0" err="1"/>
              <a:t>konstrukcija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delova</a:t>
            </a:r>
            <a:r>
              <a:rPr lang="en-US" dirty="0"/>
              <a:t>;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ovim</a:t>
            </a:r>
            <a:r>
              <a:rPr lang="en-US" dirty="0"/>
              <a:t> se </a:t>
            </a:r>
            <a:r>
              <a:rPr lang="en-US" dirty="0" err="1"/>
              <a:t>modelima</a:t>
            </a:r>
            <a:r>
              <a:rPr lang="en-US" dirty="0"/>
              <a:t> </a:t>
            </a:r>
            <a:r>
              <a:rPr lang="en-US" dirty="0" err="1"/>
              <a:t>eksperimentalnom</a:t>
            </a:r>
            <a:r>
              <a:rPr lang="en-US" dirty="0"/>
              <a:t> </a:t>
            </a:r>
            <a:r>
              <a:rPr lang="en-US" dirty="0" err="1"/>
              <a:t>metodom</a:t>
            </a:r>
            <a:r>
              <a:rPr lang="en-US" dirty="0"/>
              <a:t> </a:t>
            </a:r>
            <a:r>
              <a:rPr lang="en-US" dirty="0" err="1"/>
              <a:t>neposredno</a:t>
            </a:r>
            <a:r>
              <a:rPr lang="en-US" dirty="0"/>
              <a:t> </a:t>
            </a:r>
            <a:r>
              <a:rPr lang="en-US" dirty="0" err="1"/>
              <a:t>utvrđuje</a:t>
            </a:r>
            <a:r>
              <a:rPr lang="en-US" dirty="0"/>
              <a:t>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karakteristična</a:t>
            </a:r>
            <a:r>
              <a:rPr lang="en-US" dirty="0"/>
              <a:t> </a:t>
            </a:r>
            <a:r>
              <a:rPr lang="en-US" dirty="0" err="1"/>
              <a:t>otpornost</a:t>
            </a:r>
            <a:r>
              <a:rPr lang="en-US" dirty="0"/>
              <a:t> (</a:t>
            </a:r>
            <a:r>
              <a:rPr lang="en-US" dirty="0" err="1"/>
              <a:t>Rk</a:t>
            </a:r>
            <a:r>
              <a:rPr lang="en-US" dirty="0"/>
              <a:t>)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dela</a:t>
            </a:r>
            <a:r>
              <a:rPr lang="sr-Latn-RS" dirty="0"/>
              <a:t>.</a:t>
            </a:r>
            <a:endParaRPr lang="en-US" dirty="0"/>
          </a:p>
          <a:p>
            <a:pPr algn="just"/>
            <a:r>
              <a:rPr lang="en-US" dirty="0">
                <a:solidFill>
                  <a:srgbClr val="FF0000"/>
                </a:solidFill>
              </a:rPr>
              <a:t>4. METODOM OPAŽANJA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en-US" dirty="0" err="1"/>
              <a:t>kojom</a:t>
            </a:r>
            <a:r>
              <a:rPr lang="en-US" dirty="0"/>
              <a:t> se </a:t>
            </a:r>
            <a:r>
              <a:rPr lang="en-US" dirty="0" err="1"/>
              <a:t>projek</a:t>
            </a:r>
            <a:r>
              <a:rPr lang="sr-Latn-RS" dirty="0"/>
              <a:t>a</a:t>
            </a:r>
            <a:r>
              <a:rPr lang="en-US" dirty="0"/>
              <a:t>t </a:t>
            </a:r>
            <a:r>
              <a:rPr lang="en-US" dirty="0" err="1"/>
              <a:t>t</a:t>
            </a:r>
            <a:r>
              <a:rPr lang="sr-Latn-RS" dirty="0"/>
              <a:t>o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građenja</a:t>
            </a:r>
            <a:r>
              <a:rPr lang="en-US" dirty="0"/>
              <a:t> </a:t>
            </a:r>
            <a:r>
              <a:rPr lang="en-US" dirty="0" err="1"/>
              <a:t>neprekidno</a:t>
            </a:r>
            <a:r>
              <a:rPr lang="en-US" dirty="0"/>
              <a:t> </a:t>
            </a:r>
            <a:r>
              <a:rPr lang="sr-Latn-RS" dirty="0"/>
              <a:t>kontroliše putem </a:t>
            </a:r>
            <a:r>
              <a:rPr lang="en-US" dirty="0" err="1"/>
              <a:t>opažanja</a:t>
            </a:r>
            <a:r>
              <a:rPr lang="en-US" dirty="0"/>
              <a:t>;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metodom</a:t>
            </a:r>
            <a:r>
              <a:rPr lang="en-US" dirty="0"/>
              <a:t> se </a:t>
            </a:r>
            <a:r>
              <a:rPr lang="en-US" dirty="0" err="1"/>
              <a:t>proračunske</a:t>
            </a:r>
            <a:r>
              <a:rPr lang="en-US" dirty="0"/>
              <a:t> </a:t>
            </a:r>
            <a:r>
              <a:rPr lang="en-US" dirty="0" err="1"/>
              <a:t>pretpostavke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geotehnički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proračunski</a:t>
            </a:r>
            <a:r>
              <a:rPr lang="en-US" dirty="0"/>
              <a:t> model</a:t>
            </a:r>
            <a:r>
              <a:rPr lang="sr-Latn-RS" dirty="0"/>
              <a:t> </a:t>
            </a:r>
            <a:r>
              <a:rPr lang="en-US" dirty="0" err="1"/>
              <a:t>neprestano</a:t>
            </a:r>
            <a:r>
              <a:rPr lang="en-US" dirty="0"/>
              <a:t> </a:t>
            </a:r>
            <a:r>
              <a:rPr lang="en-US" dirty="0" err="1"/>
              <a:t>kalibriraju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rezultatima</a:t>
            </a:r>
            <a:r>
              <a:rPr lang="sr-Latn-RS" dirty="0"/>
              <a:t> </a:t>
            </a:r>
            <a:r>
              <a:rPr lang="en-US" dirty="0" err="1"/>
              <a:t>opažanja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merenja</a:t>
            </a:r>
            <a:r>
              <a:rPr lang="en-US" dirty="0"/>
              <a:t> t</a:t>
            </a:r>
            <a:r>
              <a:rPr lang="sr-Latn-RS" dirty="0"/>
              <a:t>o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izgradnje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se </a:t>
            </a:r>
            <a:r>
              <a:rPr lang="sr-Latn-RS" dirty="0"/>
              <a:t>putem</a:t>
            </a:r>
            <a:r>
              <a:rPr lang="en-US" dirty="0"/>
              <a:t> toga,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okolnosti</a:t>
            </a:r>
            <a:r>
              <a:rPr lang="en-US" dirty="0"/>
              <a:t> </a:t>
            </a:r>
            <a:r>
              <a:rPr lang="en-US" dirty="0" err="1"/>
              <a:t>dozvoljavaju</a:t>
            </a:r>
            <a:r>
              <a:rPr lang="en-US" dirty="0"/>
              <a:t>, </a:t>
            </a:r>
            <a:r>
              <a:rPr lang="en-US" dirty="0" err="1"/>
              <a:t>menjaju</a:t>
            </a:r>
            <a:r>
              <a:rPr lang="en-US" dirty="0"/>
              <a:t> </a:t>
            </a:r>
            <a:r>
              <a:rPr lang="en-US" dirty="0" err="1"/>
              <a:t>pojedine</a:t>
            </a:r>
            <a:r>
              <a:rPr lang="en-US" dirty="0"/>
              <a:t> </a:t>
            </a:r>
            <a:r>
              <a:rPr lang="en-US" dirty="0" err="1"/>
              <a:t>dimenzije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građevinskog</a:t>
            </a:r>
            <a:r>
              <a:rPr lang="en-US" dirty="0"/>
              <a:t> </a:t>
            </a:r>
            <a:r>
              <a:rPr lang="en-US" dirty="0" err="1"/>
              <a:t>zahvata</a:t>
            </a:r>
            <a:r>
              <a:rPr lang="en-US" dirty="0"/>
              <a:t> </a:t>
            </a:r>
            <a:r>
              <a:rPr lang="sr-Latn-RS" dirty="0"/>
              <a:t>uopšte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se </a:t>
            </a:r>
            <a:r>
              <a:rPr lang="en-US" dirty="0" err="1"/>
              <a:t>menjaju</a:t>
            </a:r>
            <a:r>
              <a:rPr lang="en-US" dirty="0"/>
              <a:t> </a:t>
            </a:r>
            <a:r>
              <a:rPr lang="en-US" dirty="0" err="1"/>
              <a:t>detalji</a:t>
            </a:r>
            <a:r>
              <a:rPr lang="en-US" dirty="0"/>
              <a:t> </a:t>
            </a:r>
            <a:r>
              <a:rPr lang="sr-Latn-RS" dirty="0"/>
              <a:t>izvođenja.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3992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BF2667-F668-4302-9AFB-B82395631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en-US" dirty="0"/>
              <a:t>GEOTEHNIČKE KATEGORIJE (</a:t>
            </a:r>
            <a:r>
              <a:rPr lang="en-US" dirty="0" err="1"/>
              <a:t>razredi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1BA94-1290-4B86-9F3B-48584A561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7440" y="1280160"/>
            <a:ext cx="6130003" cy="42976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GEOTEHNIČKA KATEGORIJA 1</a:t>
            </a:r>
          </a:p>
          <a:p>
            <a:pPr algn="just"/>
            <a:r>
              <a:rPr lang="en-US" dirty="0" err="1"/>
              <a:t>Obuhva</a:t>
            </a:r>
            <a:r>
              <a:rPr lang="sr-Latn-RS" dirty="0"/>
              <a:t>t</a:t>
            </a:r>
            <a:r>
              <a:rPr lang="en-US" dirty="0"/>
              <a:t>a male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jednostavne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sr-Latn-RS" dirty="0"/>
              <a:t> za koje je moguće ispuniti osnovne zahteve na osnovu iskustva i kvalitativnih geotehničkih istraživanja, sa zanemarljivim rizicima,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sr-Latn-R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 </a:t>
            </a:r>
            <a:r>
              <a:rPr lang="sr-Latn-RS" dirty="0"/>
              <a:t>l</a:t>
            </a:r>
            <a:r>
              <a:rPr lang="en-US" dirty="0" err="1"/>
              <a:t>agani</a:t>
            </a:r>
            <a:r>
              <a:rPr lang="en-US" dirty="0"/>
              <a:t> </a:t>
            </a:r>
            <a:r>
              <a:rPr lang="en-US" dirty="0" err="1"/>
              <a:t>objekti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centričnom</a:t>
            </a:r>
            <a:r>
              <a:rPr lang="en-US" dirty="0"/>
              <a:t> </a:t>
            </a:r>
            <a:r>
              <a:rPr lang="en-US" dirty="0" err="1"/>
              <a:t>silom</a:t>
            </a:r>
            <a:r>
              <a:rPr lang="en-US" dirty="0"/>
              <a:t> po </a:t>
            </a:r>
            <a:r>
              <a:rPr lang="en-US" dirty="0" err="1"/>
              <a:t>stu</a:t>
            </a:r>
            <a:r>
              <a:rPr lang="sr-Latn-RS" dirty="0"/>
              <a:t>b</a:t>
            </a:r>
            <a:r>
              <a:rPr lang="en-US" dirty="0"/>
              <a:t>u </a:t>
            </a:r>
            <a:r>
              <a:rPr lang="en-US" dirty="0" err="1"/>
              <a:t>manjom</a:t>
            </a:r>
            <a:r>
              <a:rPr lang="en-US" dirty="0"/>
              <a:t> od 250 </a:t>
            </a:r>
            <a:r>
              <a:rPr lang="en-US" dirty="0" err="1"/>
              <a:t>kN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ispod</a:t>
            </a:r>
            <a:r>
              <a:rPr lang="en-US" dirty="0"/>
              <a:t> </a:t>
            </a:r>
            <a:r>
              <a:rPr lang="en-US" dirty="0" err="1"/>
              <a:t>zida</a:t>
            </a:r>
            <a:r>
              <a:rPr lang="en-US" dirty="0"/>
              <a:t> </a:t>
            </a:r>
            <a:r>
              <a:rPr lang="en-US" dirty="0" err="1"/>
              <a:t>manjom</a:t>
            </a:r>
            <a:r>
              <a:rPr lang="en-US" dirty="0"/>
              <a:t> od 100 </a:t>
            </a:r>
            <a:r>
              <a:rPr lang="en-US" dirty="0" err="1"/>
              <a:t>kN</a:t>
            </a:r>
            <a:r>
              <a:rPr lang="sr-Latn-RS" dirty="0"/>
              <a:t>, </a:t>
            </a:r>
            <a:r>
              <a:rPr lang="en-US" dirty="0" err="1"/>
              <a:t>potporni</a:t>
            </a:r>
            <a:r>
              <a:rPr lang="en-US" dirty="0"/>
              <a:t> </a:t>
            </a:r>
            <a:r>
              <a:rPr lang="en-US" dirty="0" err="1"/>
              <a:t>zidovi</a:t>
            </a:r>
            <a:r>
              <a:rPr lang="en-US" dirty="0"/>
              <a:t> </a:t>
            </a:r>
            <a:r>
              <a:rPr lang="en-US" dirty="0" err="1"/>
              <a:t>niži</a:t>
            </a:r>
            <a:r>
              <a:rPr lang="en-US" dirty="0"/>
              <a:t> od 2m, </a:t>
            </a:r>
            <a:r>
              <a:rPr lang="en-US" dirty="0" err="1"/>
              <a:t>nasipi</a:t>
            </a:r>
            <a:r>
              <a:rPr lang="en-US" dirty="0"/>
              <a:t> </a:t>
            </a:r>
            <a:r>
              <a:rPr lang="en-US" dirty="0" err="1"/>
              <a:t>niži</a:t>
            </a:r>
            <a:r>
              <a:rPr lang="en-US" dirty="0"/>
              <a:t> od 3m </a:t>
            </a:r>
            <a:r>
              <a:rPr lang="en-US" dirty="0" err="1"/>
              <a:t>ispod</a:t>
            </a:r>
            <a:r>
              <a:rPr lang="en-US" dirty="0"/>
              <a:t> </a:t>
            </a:r>
            <a:r>
              <a:rPr lang="en-US" dirty="0" err="1"/>
              <a:t>prometnih</a:t>
            </a:r>
            <a:r>
              <a:rPr lang="en-US" dirty="0"/>
              <a:t> </a:t>
            </a:r>
            <a:r>
              <a:rPr lang="en-US" dirty="0" err="1"/>
              <a:t>površina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1m </a:t>
            </a:r>
            <a:r>
              <a:rPr lang="en-US" dirty="0" err="1"/>
              <a:t>ispod</a:t>
            </a:r>
            <a:r>
              <a:rPr lang="en-US" dirty="0"/>
              <a:t> </a:t>
            </a:r>
            <a:r>
              <a:rPr lang="en-US" dirty="0" err="1"/>
              <a:t>temelja</a:t>
            </a:r>
            <a:r>
              <a:rPr lang="en-US" dirty="0"/>
              <a:t>, </a:t>
            </a:r>
            <a:r>
              <a:rPr lang="en-US" dirty="0" err="1"/>
              <a:t>jedno</a:t>
            </a:r>
            <a:r>
              <a:rPr lang="sr-Latn-RS" dirty="0"/>
              <a:t>spratne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dvo</a:t>
            </a:r>
            <a:r>
              <a:rPr lang="sr-Latn-RS" dirty="0"/>
              <a:t>spratne</a:t>
            </a:r>
            <a:r>
              <a:rPr lang="en-US" dirty="0"/>
              <a:t> </a:t>
            </a:r>
            <a:r>
              <a:rPr lang="en-US" dirty="0" err="1"/>
              <a:t>stambene</a:t>
            </a:r>
            <a:r>
              <a:rPr lang="en-US" dirty="0"/>
              <a:t> </a:t>
            </a:r>
            <a:r>
              <a:rPr lang="en-US" dirty="0" err="1"/>
              <a:t>zgrade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plitkim</a:t>
            </a:r>
            <a:r>
              <a:rPr lang="en-US" dirty="0"/>
              <a:t> </a:t>
            </a:r>
            <a:r>
              <a:rPr lang="en-US" dirty="0" err="1"/>
              <a:t>temeljima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sr-Latn-RS" dirty="0"/>
              <a:t>šipov</a:t>
            </a:r>
            <a:r>
              <a:rPr lang="en-US" dirty="0" err="1"/>
              <a:t>ima</a:t>
            </a:r>
            <a:r>
              <a:rPr lang="en-US" dirty="0"/>
              <a:t>, </a:t>
            </a:r>
            <a:r>
              <a:rPr lang="en-US" dirty="0" err="1"/>
              <a:t>mali</a:t>
            </a:r>
            <a:r>
              <a:rPr lang="en-US" dirty="0"/>
              <a:t> </a:t>
            </a:r>
            <a:r>
              <a:rPr lang="en-US" dirty="0" err="1"/>
              <a:t>iskopi</a:t>
            </a:r>
            <a:r>
              <a:rPr lang="en-US" dirty="0"/>
              <a:t> za </a:t>
            </a:r>
            <a:r>
              <a:rPr lang="en-US" dirty="0" err="1"/>
              <a:t>drenaže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7985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E43CB6-678F-4B29-8522-2DE9DFD83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en-US" dirty="0"/>
              <a:t>GEOTEHNIČKE KATEGORIJE (</a:t>
            </a:r>
            <a:r>
              <a:rPr lang="en-US" dirty="0" err="1"/>
              <a:t>razredi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0F353-092A-4A7B-BF6D-FF7F3907F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239" y="729673"/>
            <a:ext cx="5965615" cy="516820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GEOTEHNIČKA KATEGORIJA 2</a:t>
            </a:r>
          </a:p>
          <a:p>
            <a:pPr algn="just"/>
            <a:r>
              <a:rPr lang="en-US" dirty="0" err="1"/>
              <a:t>Obuhva</a:t>
            </a:r>
            <a:r>
              <a:rPr lang="sr-Latn-RS" dirty="0"/>
              <a:t>t</a:t>
            </a:r>
            <a:r>
              <a:rPr lang="en-US" dirty="0"/>
              <a:t>a </a:t>
            </a:r>
            <a:r>
              <a:rPr lang="en-US" dirty="0" err="1"/>
              <a:t>konstrukcije</a:t>
            </a:r>
            <a:r>
              <a:rPr lang="sr-Latn-RS" dirty="0"/>
              <a:t> </a:t>
            </a:r>
            <a:r>
              <a:rPr lang="en-US" dirty="0" err="1"/>
              <a:t>gde</a:t>
            </a:r>
            <a:r>
              <a:rPr lang="sr-Latn-RS" dirty="0"/>
              <a:t> </a:t>
            </a:r>
            <a:r>
              <a:rPr lang="en-US" dirty="0"/>
              <a:t>s</a:t>
            </a:r>
            <a:r>
              <a:rPr lang="sr-Latn-RS" dirty="0"/>
              <a:t>e</a:t>
            </a:r>
            <a:r>
              <a:rPr lang="en-US" dirty="0"/>
              <a:t> </a:t>
            </a:r>
            <a:r>
              <a:rPr lang="en-US" dirty="0" err="1"/>
              <a:t>kvantitativnim</a:t>
            </a:r>
            <a:r>
              <a:rPr lang="sr-Latn-RS" dirty="0"/>
              <a:t> </a:t>
            </a:r>
            <a:r>
              <a:rPr lang="en-US" dirty="0" err="1"/>
              <a:t>geotehničkim</a:t>
            </a:r>
            <a:r>
              <a:rPr lang="en-US" dirty="0"/>
              <a:t> </a:t>
            </a:r>
            <a:r>
              <a:rPr lang="en-US" dirty="0" err="1"/>
              <a:t>podacima</a:t>
            </a:r>
            <a:r>
              <a:rPr lang="sr-Latn-R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analizama</a:t>
            </a:r>
            <a:r>
              <a:rPr lang="sr-Latn-RS" dirty="0"/>
              <a:t> ispunjavaju </a:t>
            </a:r>
            <a:r>
              <a:rPr lang="en-US" dirty="0" err="1"/>
              <a:t>osnovni</a:t>
            </a:r>
            <a:r>
              <a:rPr lang="sr-Latn-RS" dirty="0"/>
              <a:t> </a:t>
            </a:r>
            <a:r>
              <a:rPr lang="en-US" dirty="0" err="1"/>
              <a:t>zahtev</a:t>
            </a:r>
            <a:r>
              <a:rPr lang="sr-Latn-RS" dirty="0"/>
              <a:t>i</a:t>
            </a:r>
            <a:r>
              <a:rPr lang="en-US" dirty="0"/>
              <a:t>, a </a:t>
            </a:r>
            <a:r>
              <a:rPr lang="en-US" dirty="0" err="1"/>
              <a:t>moguće</a:t>
            </a:r>
            <a:r>
              <a:rPr lang="sr-Latn-RS" dirty="0"/>
              <a:t> </a:t>
            </a:r>
            <a:r>
              <a:rPr lang="en-US" dirty="0"/>
              <a:t>je </a:t>
            </a:r>
            <a:r>
              <a:rPr lang="en-US" dirty="0" err="1"/>
              <a:t>primeniti</a:t>
            </a:r>
            <a:r>
              <a:rPr lang="sr-Latn-RS" dirty="0"/>
              <a:t> </a:t>
            </a:r>
            <a:r>
              <a:rPr lang="en-US" dirty="0" err="1"/>
              <a:t>uobičajene</a:t>
            </a:r>
            <a:r>
              <a:rPr lang="en-US" dirty="0"/>
              <a:t> </a:t>
            </a:r>
            <a:r>
              <a:rPr lang="en-US" dirty="0" err="1"/>
              <a:t>postupke</a:t>
            </a:r>
            <a:r>
              <a:rPr lang="sr-Latn-RS" dirty="0"/>
              <a:t> </a:t>
            </a:r>
            <a:r>
              <a:rPr lang="en-US" dirty="0" err="1"/>
              <a:t>projekt</a:t>
            </a:r>
            <a:r>
              <a:rPr lang="sr-Latn-RS" dirty="0"/>
              <a:t>ovanja i</a:t>
            </a:r>
            <a:r>
              <a:rPr lang="en-US" dirty="0"/>
              <a:t> </a:t>
            </a:r>
            <a:r>
              <a:rPr lang="en-US" dirty="0" err="1"/>
              <a:t>izvođenja</a:t>
            </a:r>
            <a:r>
              <a:rPr lang="en-US" dirty="0"/>
              <a:t>:</a:t>
            </a:r>
            <a:r>
              <a:rPr lang="sr-Latn-RS" dirty="0"/>
              <a:t> </a:t>
            </a:r>
            <a:r>
              <a:rPr lang="en-US" dirty="0" err="1"/>
              <a:t>plitki</a:t>
            </a:r>
            <a:r>
              <a:rPr lang="sr-Latn-RS" dirty="0"/>
              <a:t> </a:t>
            </a:r>
            <a:r>
              <a:rPr lang="en-US" dirty="0" err="1"/>
              <a:t>temelji</a:t>
            </a:r>
            <a:r>
              <a:rPr lang="sr-Latn-RS" dirty="0"/>
              <a:t> temeljne ploče</a:t>
            </a:r>
            <a:r>
              <a:rPr lang="en-US" dirty="0"/>
              <a:t>, </a:t>
            </a:r>
            <a:r>
              <a:rPr lang="sr-Latn-RS" dirty="0"/>
              <a:t>temelji na šipovima</a:t>
            </a:r>
            <a:r>
              <a:rPr lang="en-US" dirty="0"/>
              <a:t>, </a:t>
            </a:r>
            <a:r>
              <a:rPr lang="en-US" dirty="0" err="1"/>
              <a:t>potporni</a:t>
            </a:r>
            <a:r>
              <a:rPr lang="sr-Latn-RS" dirty="0"/>
              <a:t> </a:t>
            </a:r>
            <a:r>
              <a:rPr lang="en-US" dirty="0" err="1"/>
              <a:t>zidovi</a:t>
            </a:r>
            <a:r>
              <a:rPr lang="en-US" dirty="0"/>
              <a:t>, </a:t>
            </a:r>
            <a:r>
              <a:rPr lang="en-US" dirty="0" err="1"/>
              <a:t>iskopi</a:t>
            </a:r>
            <a:r>
              <a:rPr lang="en-US" dirty="0"/>
              <a:t>, </a:t>
            </a:r>
            <a:r>
              <a:rPr lang="en-US" dirty="0" err="1"/>
              <a:t>stu</a:t>
            </a:r>
            <a:r>
              <a:rPr lang="sr-Latn-RS" dirty="0"/>
              <a:t>b</a:t>
            </a:r>
            <a:r>
              <a:rPr lang="en-US" dirty="0" err="1"/>
              <a:t>ovi</a:t>
            </a:r>
            <a:r>
              <a:rPr lang="sr-Latn-RS" dirty="0"/>
              <a:t> </a:t>
            </a:r>
            <a:r>
              <a:rPr lang="en-US" dirty="0" err="1"/>
              <a:t>mostova</a:t>
            </a:r>
            <a:r>
              <a:rPr lang="en-US" dirty="0"/>
              <a:t>, </a:t>
            </a:r>
            <a:r>
              <a:rPr lang="en-US" dirty="0" err="1"/>
              <a:t>nasipi</a:t>
            </a:r>
            <a:r>
              <a:rPr lang="sr-Latn-R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RS" dirty="0"/>
              <a:t>drugi </a:t>
            </a:r>
            <a:r>
              <a:rPr lang="en-US" dirty="0" err="1"/>
              <a:t>zemljani</a:t>
            </a:r>
            <a:r>
              <a:rPr lang="sr-Latn-RS" dirty="0"/>
              <a:t> objekti</a:t>
            </a:r>
            <a:r>
              <a:rPr lang="en-US" dirty="0"/>
              <a:t>, </a:t>
            </a:r>
            <a:r>
              <a:rPr lang="en-US" dirty="0" err="1"/>
              <a:t>geotehnička</a:t>
            </a:r>
            <a:r>
              <a:rPr lang="sr-Latn-RS" dirty="0"/>
              <a:t> </a:t>
            </a:r>
            <a:r>
              <a:rPr lang="en-US" dirty="0"/>
              <a:t>sidra</a:t>
            </a:r>
            <a:r>
              <a:rPr lang="sr-Latn-R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RS" dirty="0"/>
              <a:t>drugi postupci ankerovanja u terenu, tuneli u čvrstoj, neispucaloj steni kod kojih se ne postavlja kao uslov posebna vodonepropustljivost ili drugi posebni zahtevi.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398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D24889-E4AB-4006-80DD-664818A57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Istorijat evrokodova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49714-2A55-4C44-A2D4-F0AC78012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633046"/>
            <a:ext cx="6130003" cy="5264833"/>
          </a:xfrm>
        </p:spPr>
        <p:txBody>
          <a:bodyPr anchor="ctr"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n-US" sz="1700" dirty="0" err="1"/>
              <a:t>Između</a:t>
            </a:r>
            <a:r>
              <a:rPr lang="en-US" sz="1700" dirty="0"/>
              <a:t> 1991. </a:t>
            </a:r>
            <a:r>
              <a:rPr lang="en-US" sz="1700" dirty="0" err="1"/>
              <a:t>i</a:t>
            </a:r>
            <a:r>
              <a:rPr lang="en-US" sz="1700" dirty="0"/>
              <a:t> 1999. </a:t>
            </a:r>
            <a:r>
              <a:rPr lang="en-US" sz="1700" dirty="0" err="1"/>
              <a:t>godine</a:t>
            </a:r>
            <a:r>
              <a:rPr lang="en-US" sz="1700" dirty="0"/>
              <a:t> tri </a:t>
            </a:r>
            <a:r>
              <a:rPr lang="en-US" sz="1700" dirty="0" err="1"/>
              <a:t>verzije</a:t>
            </a:r>
            <a:r>
              <a:rPr lang="en-US" sz="1700" dirty="0"/>
              <a:t> </a:t>
            </a:r>
            <a:r>
              <a:rPr lang="en-US" sz="1700" dirty="0" err="1"/>
              <a:t>Konstrukcijskih</a:t>
            </a:r>
            <a:r>
              <a:rPr lang="en-US" sz="1700" dirty="0"/>
              <a:t> e</a:t>
            </a:r>
            <a:r>
              <a:rPr lang="sr-Latn-RS" sz="1700" dirty="0"/>
              <a:t>v</a:t>
            </a:r>
            <a:r>
              <a:rPr lang="en-US" sz="1700" dirty="0" err="1"/>
              <a:t>rokodova</a:t>
            </a:r>
            <a:r>
              <a:rPr lang="en-US" sz="1700" dirty="0"/>
              <a:t> </a:t>
            </a:r>
            <a:r>
              <a:rPr lang="en-US" sz="1700" dirty="0" err="1"/>
              <a:t>su</a:t>
            </a:r>
            <a:r>
              <a:rPr lang="en-US" sz="1700" dirty="0"/>
              <a:t> </a:t>
            </a:r>
            <a:r>
              <a:rPr lang="sr-Latn-RS" sz="1700" dirty="0"/>
              <a:t>objavljene</a:t>
            </a:r>
            <a:r>
              <a:rPr lang="en-US" sz="1700" dirty="0"/>
              <a:t> </a:t>
            </a:r>
            <a:r>
              <a:rPr lang="en-US" sz="1700" dirty="0" err="1"/>
              <a:t>kao</a:t>
            </a:r>
            <a:r>
              <a:rPr lang="en-US" sz="1700" dirty="0"/>
              <a:t> </a:t>
            </a:r>
            <a:r>
              <a:rPr lang="en-US" sz="1700" dirty="0" err="1"/>
              <a:t>prednorme</a:t>
            </a:r>
            <a:r>
              <a:rPr lang="en-US" sz="1700" dirty="0"/>
              <a:t> (“</a:t>
            </a:r>
            <a:r>
              <a:rPr lang="en-US" sz="1700" dirty="0" err="1"/>
              <a:t>EuroNorm</a:t>
            </a:r>
            <a:r>
              <a:rPr lang="en-US" sz="1700" dirty="0"/>
              <a:t> </a:t>
            </a:r>
            <a:r>
              <a:rPr lang="en-US" sz="1700" dirty="0" err="1"/>
              <a:t>Vornnorm</a:t>
            </a:r>
            <a:r>
              <a:rPr lang="en-US" sz="1700" dirty="0"/>
              <a:t>”, ENV). </a:t>
            </a:r>
            <a:r>
              <a:rPr lang="en-US" sz="1700" dirty="0" err="1"/>
              <a:t>Trajanje</a:t>
            </a:r>
            <a:r>
              <a:rPr lang="en-US" sz="1700" dirty="0"/>
              <a:t> </a:t>
            </a:r>
            <a:r>
              <a:rPr lang="en-US" sz="1700" dirty="0" err="1"/>
              <a:t>svake</a:t>
            </a:r>
            <a:r>
              <a:rPr lang="en-US" sz="1700" dirty="0"/>
              <a:t> </a:t>
            </a:r>
            <a:r>
              <a:rPr lang="en-US" sz="1700" dirty="0" err="1"/>
              <a:t>verzije</a:t>
            </a:r>
            <a:r>
              <a:rPr lang="en-US" sz="1700" dirty="0"/>
              <a:t> </a:t>
            </a:r>
            <a:r>
              <a:rPr lang="en-US" sz="1700" dirty="0" err="1"/>
              <a:t>bilo</a:t>
            </a:r>
            <a:r>
              <a:rPr lang="en-US" sz="1700" dirty="0"/>
              <a:t> je 3 </a:t>
            </a:r>
            <a:r>
              <a:rPr lang="en-US" sz="1700" dirty="0" err="1"/>
              <a:t>godine</a:t>
            </a:r>
            <a:r>
              <a:rPr lang="en-US" sz="1700" dirty="0"/>
              <a:t>, </a:t>
            </a:r>
            <a:r>
              <a:rPr lang="sr-Latn-RS" sz="1700" dirty="0"/>
              <a:t>kada </a:t>
            </a:r>
            <a:r>
              <a:rPr lang="en-US" sz="1700" dirty="0" err="1"/>
              <a:t>su</a:t>
            </a:r>
            <a:r>
              <a:rPr lang="en-US" sz="1700" dirty="0"/>
              <a:t> se </a:t>
            </a:r>
            <a:r>
              <a:rPr lang="en-US" sz="1700" dirty="0" err="1"/>
              <a:t>mogle</a:t>
            </a:r>
            <a:r>
              <a:rPr lang="en-US" sz="1700" dirty="0"/>
              <a:t> </a:t>
            </a:r>
            <a:r>
              <a:rPr lang="en-US" sz="1700" dirty="0" err="1"/>
              <a:t>koristiti</a:t>
            </a:r>
            <a:r>
              <a:rPr lang="en-US" sz="1700" dirty="0"/>
              <a:t> </a:t>
            </a:r>
            <a:r>
              <a:rPr lang="en-US" sz="1700" dirty="0" err="1"/>
              <a:t>ali</a:t>
            </a:r>
            <a:r>
              <a:rPr lang="en-US" sz="1700" dirty="0"/>
              <a:t> bez </a:t>
            </a:r>
            <a:r>
              <a:rPr lang="en-US" sz="1700" dirty="0" err="1"/>
              <a:t>statusa</a:t>
            </a:r>
            <a:r>
              <a:rPr lang="en-US" sz="1700" dirty="0"/>
              <a:t> u </a:t>
            </a:r>
            <a:r>
              <a:rPr lang="sr-Latn-RS" sz="1700" dirty="0"/>
              <a:t>potpunosti</a:t>
            </a:r>
            <a:r>
              <a:rPr lang="en-US" sz="1700" dirty="0"/>
              <a:t> </a:t>
            </a:r>
            <a:r>
              <a:rPr lang="en-US" sz="1700" dirty="0" err="1"/>
              <a:t>usvojene</a:t>
            </a:r>
            <a:r>
              <a:rPr lang="en-US" sz="1700" dirty="0"/>
              <a:t> E</a:t>
            </a:r>
            <a:r>
              <a:rPr lang="sr-Latn-RS" sz="1700" dirty="0"/>
              <a:t>v</a:t>
            </a:r>
            <a:r>
              <a:rPr lang="en-US" sz="1700" dirty="0" err="1"/>
              <a:t>ropske</a:t>
            </a:r>
            <a:r>
              <a:rPr lang="en-US" sz="1700" dirty="0"/>
              <a:t> </a:t>
            </a:r>
            <a:r>
              <a:rPr lang="en-US" sz="1700" dirty="0" err="1"/>
              <a:t>norme</a:t>
            </a:r>
            <a:r>
              <a:rPr lang="en-US" sz="1700" dirty="0"/>
              <a:t> (EN). </a:t>
            </a:r>
            <a:r>
              <a:rPr lang="en-US" sz="1700" dirty="0" err="1"/>
              <a:t>Iskustva</a:t>
            </a:r>
            <a:r>
              <a:rPr lang="en-US" sz="1700" dirty="0"/>
              <a:t> </a:t>
            </a:r>
            <a:r>
              <a:rPr lang="en-US" sz="1700" dirty="0" err="1"/>
              <a:t>stečena</a:t>
            </a:r>
            <a:r>
              <a:rPr lang="en-US" sz="1700" dirty="0"/>
              <a:t> </a:t>
            </a:r>
            <a:r>
              <a:rPr lang="sr-Latn-RS" sz="1700" dirty="0"/>
              <a:t>tokom</a:t>
            </a:r>
            <a:r>
              <a:rPr lang="en-US" sz="1700" dirty="0"/>
              <a:t> </a:t>
            </a:r>
            <a:r>
              <a:rPr lang="en-US" sz="1700" dirty="0" err="1"/>
              <a:t>primene</a:t>
            </a:r>
            <a:r>
              <a:rPr lang="en-US" sz="1700" dirty="0"/>
              <a:t> </a:t>
            </a:r>
            <a:r>
              <a:rPr lang="en-US" sz="1700" dirty="0" err="1"/>
              <a:t>ovih</a:t>
            </a:r>
            <a:r>
              <a:rPr lang="en-US" sz="1700" dirty="0"/>
              <a:t> </a:t>
            </a:r>
            <a:r>
              <a:rPr lang="en-US" sz="1700" dirty="0" err="1"/>
              <a:t>prednormi</a:t>
            </a:r>
            <a:r>
              <a:rPr lang="en-US" sz="1700" dirty="0"/>
              <a:t> </a:t>
            </a:r>
            <a:r>
              <a:rPr lang="en-US" sz="1700" dirty="0" err="1"/>
              <a:t>koriš</a:t>
            </a:r>
            <a:r>
              <a:rPr lang="sr-Latn-RS" sz="1700" dirty="0"/>
              <a:t>ć</a:t>
            </a:r>
            <a:r>
              <a:rPr lang="en-US" sz="1700" dirty="0" err="1"/>
              <a:t>ena</a:t>
            </a:r>
            <a:r>
              <a:rPr lang="en-US" sz="1700" dirty="0"/>
              <a:t> </a:t>
            </a:r>
            <a:r>
              <a:rPr lang="en-US" sz="1700" dirty="0" err="1"/>
              <a:t>su</a:t>
            </a:r>
            <a:r>
              <a:rPr lang="en-US" sz="1700" dirty="0"/>
              <a:t> za </a:t>
            </a:r>
            <a:r>
              <a:rPr lang="en-US" sz="1700" dirty="0" err="1"/>
              <a:t>usklađ</a:t>
            </a:r>
            <a:r>
              <a:rPr lang="sr-Latn-RS" sz="1700" dirty="0"/>
              <a:t>iva</a:t>
            </a:r>
            <a:r>
              <a:rPr lang="en-US" sz="1700" dirty="0" err="1"/>
              <a:t>nje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modifi</a:t>
            </a:r>
            <a:r>
              <a:rPr lang="sr-Latn-RS" sz="1700" dirty="0"/>
              <a:t>kovanje</a:t>
            </a:r>
            <a:r>
              <a:rPr lang="en-US" sz="1700" dirty="0"/>
              <a:t> </a:t>
            </a:r>
            <a:r>
              <a:rPr lang="en-US" sz="1700" dirty="0" err="1"/>
              <a:t>prednormi</a:t>
            </a:r>
            <a:r>
              <a:rPr lang="en-US" sz="1700" dirty="0"/>
              <a:t> </a:t>
            </a:r>
            <a:r>
              <a:rPr lang="en-US" sz="1700" dirty="0" err="1"/>
              <a:t>prema</a:t>
            </a:r>
            <a:r>
              <a:rPr lang="en-US" sz="1700" dirty="0"/>
              <a:t> </a:t>
            </a:r>
            <a:r>
              <a:rPr lang="en-US" sz="1700" dirty="0" err="1"/>
              <a:t>konačnom</a:t>
            </a:r>
            <a:r>
              <a:rPr lang="en-US" sz="1700" dirty="0"/>
              <a:t> </a:t>
            </a:r>
            <a:r>
              <a:rPr lang="en-US" sz="1700" dirty="0" err="1"/>
              <a:t>obliku</a:t>
            </a:r>
            <a:r>
              <a:rPr lang="en-US" sz="1700" dirty="0"/>
              <a:t> E</a:t>
            </a:r>
            <a:r>
              <a:rPr lang="sr-Latn-RS" sz="1700" dirty="0"/>
              <a:t>v</a:t>
            </a:r>
            <a:r>
              <a:rPr lang="en-US" sz="1700" dirty="0" err="1"/>
              <a:t>ropskih</a:t>
            </a:r>
            <a:r>
              <a:rPr lang="en-US" sz="1700" dirty="0"/>
              <a:t> </a:t>
            </a:r>
            <a:r>
              <a:rPr lang="en-US" sz="1700" dirty="0" err="1"/>
              <a:t>normi</a:t>
            </a:r>
            <a:r>
              <a:rPr lang="en-US" sz="1700" dirty="0"/>
              <a:t> (EN). </a:t>
            </a:r>
            <a:r>
              <a:rPr lang="en-US" sz="1700" dirty="0" err="1"/>
              <a:t>Mnoge</a:t>
            </a:r>
            <a:r>
              <a:rPr lang="en-US" sz="1700" dirty="0"/>
              <a:t> </a:t>
            </a:r>
            <a:r>
              <a:rPr lang="en-US" sz="1700" dirty="0" err="1"/>
              <a:t>prednorme</a:t>
            </a:r>
            <a:r>
              <a:rPr lang="en-US" sz="1700" dirty="0"/>
              <a:t> </a:t>
            </a:r>
            <a:r>
              <a:rPr lang="sr-Latn-RS" sz="1700" dirty="0"/>
              <a:t>su </a:t>
            </a:r>
            <a:r>
              <a:rPr lang="en-US" sz="1700" dirty="0" err="1"/>
              <a:t>pretrpele</a:t>
            </a:r>
            <a:r>
              <a:rPr lang="sr-Latn-RS" sz="1700" dirty="0"/>
              <a:t> </a:t>
            </a:r>
            <a:r>
              <a:rPr lang="en-US" sz="1700" dirty="0" err="1"/>
              <a:t>značajne</a:t>
            </a:r>
            <a:r>
              <a:rPr lang="en-US" sz="1700" dirty="0"/>
              <a:t> </a:t>
            </a:r>
            <a:r>
              <a:rPr lang="en-US" sz="1700" dirty="0" err="1"/>
              <a:t>promene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revizije</a:t>
            </a:r>
            <a:r>
              <a:rPr lang="en-US" sz="1700" dirty="0"/>
              <a:t> </a:t>
            </a:r>
            <a:r>
              <a:rPr lang="sr-Latn-RS" sz="1700" dirty="0"/>
              <a:t>do </a:t>
            </a:r>
            <a:r>
              <a:rPr lang="en-US" sz="1700" dirty="0" err="1"/>
              <a:t>konačno</a:t>
            </a:r>
            <a:r>
              <a:rPr lang="sr-Latn-RS" sz="1700" dirty="0"/>
              <a:t>g</a:t>
            </a:r>
            <a:r>
              <a:rPr lang="en-US" sz="1700" dirty="0"/>
              <a:t> </a:t>
            </a:r>
            <a:r>
              <a:rPr lang="en-US" sz="1700" dirty="0" err="1"/>
              <a:t>preoblikovanj</a:t>
            </a:r>
            <a:r>
              <a:rPr lang="sr-Latn-RS" sz="1700" dirty="0"/>
              <a:t>a</a:t>
            </a:r>
            <a:r>
              <a:rPr lang="en-US" sz="1700" dirty="0"/>
              <a:t> u </a:t>
            </a:r>
            <a:r>
              <a:rPr lang="sr-Latn-RS" sz="1700" dirty="0"/>
              <a:t>potpunosti </a:t>
            </a:r>
            <a:r>
              <a:rPr lang="en-US" sz="1700" dirty="0" err="1"/>
              <a:t>usvojene</a:t>
            </a:r>
            <a:r>
              <a:rPr lang="en-US" sz="1700" dirty="0"/>
              <a:t> </a:t>
            </a:r>
            <a:r>
              <a:rPr lang="en-US" sz="1700" dirty="0" err="1"/>
              <a:t>Europske</a:t>
            </a:r>
            <a:r>
              <a:rPr lang="en-US" sz="1700" dirty="0"/>
              <a:t> </a:t>
            </a:r>
            <a:r>
              <a:rPr lang="en-US" sz="1700" dirty="0" err="1"/>
              <a:t>norme</a:t>
            </a:r>
            <a:r>
              <a:rPr lang="en-US" sz="1700" dirty="0"/>
              <a:t> (EN). </a:t>
            </a:r>
            <a:endParaRPr lang="sr-Latn-RS" sz="1700" dirty="0"/>
          </a:p>
          <a:p>
            <a:pPr algn="just">
              <a:lnSpc>
                <a:spcPct val="110000"/>
              </a:lnSpc>
            </a:pPr>
            <a:r>
              <a:rPr lang="en-US" sz="1700" dirty="0"/>
              <a:t>Rad </a:t>
            </a:r>
            <a:r>
              <a:rPr lang="en-US" sz="1700" dirty="0" err="1"/>
              <a:t>na</a:t>
            </a:r>
            <a:r>
              <a:rPr lang="en-US" sz="1700" dirty="0"/>
              <a:t> </a:t>
            </a:r>
            <a:r>
              <a:rPr lang="en-US" sz="1700" dirty="0" err="1"/>
              <a:t>završnoj</a:t>
            </a:r>
            <a:r>
              <a:rPr lang="en-US" sz="1700" dirty="0"/>
              <a:t> </a:t>
            </a:r>
            <a:r>
              <a:rPr lang="en-US" sz="1700" dirty="0" err="1"/>
              <a:t>verziji</a:t>
            </a:r>
            <a:r>
              <a:rPr lang="en-US" sz="1700" dirty="0"/>
              <a:t> </a:t>
            </a:r>
            <a:r>
              <a:rPr lang="en-US" sz="1700" dirty="0" err="1"/>
              <a:t>Konstrukcijskih</a:t>
            </a:r>
            <a:r>
              <a:rPr lang="en-US" sz="1700" dirty="0"/>
              <a:t> e</a:t>
            </a:r>
            <a:r>
              <a:rPr lang="sr-Latn-RS" sz="1700" dirty="0"/>
              <a:t>v</a:t>
            </a:r>
            <a:r>
              <a:rPr lang="en-US" sz="1700" dirty="0" err="1"/>
              <a:t>rokodova</a:t>
            </a:r>
            <a:r>
              <a:rPr lang="en-US" sz="1700" dirty="0"/>
              <a:t> </a:t>
            </a:r>
            <a:r>
              <a:rPr lang="en-US" sz="1700" dirty="0" err="1"/>
              <a:t>započeo</a:t>
            </a:r>
            <a:r>
              <a:rPr lang="en-US" sz="1700" dirty="0"/>
              <a:t> je u </a:t>
            </a:r>
            <a:r>
              <a:rPr lang="sr-Latn-RS" sz="1700" dirty="0"/>
              <a:t>junu</a:t>
            </a:r>
            <a:r>
              <a:rPr lang="en-US" sz="1700" dirty="0"/>
              <a:t> 1996. </a:t>
            </a:r>
            <a:r>
              <a:rPr lang="en-US" sz="1700" dirty="0" err="1"/>
              <a:t>godine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sr-Latn-RS" sz="1700" dirty="0"/>
              <a:t>trajao je</a:t>
            </a:r>
            <a:r>
              <a:rPr lang="en-US" sz="1700" dirty="0"/>
              <a:t> </a:t>
            </a:r>
            <a:r>
              <a:rPr lang="en-US" sz="1700" dirty="0" err="1"/>
              <a:t>sve</a:t>
            </a:r>
            <a:r>
              <a:rPr lang="en-US" sz="1700" dirty="0"/>
              <a:t> do </a:t>
            </a:r>
            <a:r>
              <a:rPr lang="sr-Latn-RS" sz="1700" dirty="0"/>
              <a:t>novembra</a:t>
            </a:r>
            <a:r>
              <a:rPr lang="en-US" sz="1700" dirty="0"/>
              <a:t> 2006. </a:t>
            </a:r>
            <a:r>
              <a:rPr lang="en-US" sz="1700" dirty="0" err="1"/>
              <a:t>godine</a:t>
            </a:r>
            <a:r>
              <a:rPr lang="en-US" sz="1700" dirty="0"/>
              <a:t> </a:t>
            </a:r>
            <a:r>
              <a:rPr lang="en-US" sz="1700" dirty="0" err="1"/>
              <a:t>kada</a:t>
            </a:r>
            <a:r>
              <a:rPr lang="en-US" sz="1700" dirty="0"/>
              <a:t> je </a:t>
            </a:r>
            <a:r>
              <a:rPr lang="en-US" sz="1700" dirty="0" err="1"/>
              <a:t>ratifi</a:t>
            </a:r>
            <a:r>
              <a:rPr lang="sr-Latn-RS" sz="1700" dirty="0"/>
              <a:t>kovan</a:t>
            </a:r>
            <a:r>
              <a:rPr lang="en-US" sz="1700" dirty="0"/>
              <a:t> </a:t>
            </a:r>
            <a:r>
              <a:rPr lang="en-US" sz="1700" dirty="0" err="1"/>
              <a:t>završni</a:t>
            </a:r>
            <a:r>
              <a:rPr lang="en-US" sz="1700" dirty="0"/>
              <a:t> d</a:t>
            </a:r>
            <a:r>
              <a:rPr lang="sr-Latn-RS" sz="1700" dirty="0"/>
              <a:t>e</a:t>
            </a:r>
            <a:r>
              <a:rPr lang="en-US" sz="1700" dirty="0"/>
              <a:t>o E</a:t>
            </a:r>
            <a:r>
              <a:rPr lang="sr-Latn-RS" sz="1700" dirty="0"/>
              <a:t>v</a:t>
            </a:r>
            <a:r>
              <a:rPr lang="en-US" sz="1700" dirty="0" err="1"/>
              <a:t>rokoda</a:t>
            </a:r>
            <a:r>
              <a:rPr lang="en-US" sz="1700" dirty="0"/>
              <a:t> 9. </a:t>
            </a:r>
            <a:endParaRPr lang="sr-Latn-RS" sz="1700" dirty="0"/>
          </a:p>
          <a:p>
            <a:pPr algn="just">
              <a:lnSpc>
                <a:spcPct val="110000"/>
              </a:lnSpc>
            </a:pPr>
            <a:r>
              <a:rPr lang="sr-Latn-RS" sz="1700" dirty="0"/>
              <a:t>Završni korak u implementaciji Konstrukcijskih evrokodova je publikacija svakog pojedinog Evrokoda kao nacionalnog standarda (norme) u svakoj od zemalja pridruženoj CEN-u. Do kraja 2007. godine oko ¾ Evrokodova usvojeno je u pojedinim zemljama, a preostala četvrtina u prvoj polovini 2008. godine.</a:t>
            </a:r>
          </a:p>
          <a:p>
            <a:pPr>
              <a:lnSpc>
                <a:spcPct val="110000"/>
              </a:lnSpc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8272386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71693A-8292-4102-828A-FB5ED74A9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en-US" dirty="0"/>
              <a:t>GEOTEHNIČKE KATEGORIJE (</a:t>
            </a:r>
            <a:r>
              <a:rPr lang="en-US" dirty="0" err="1"/>
              <a:t>razredi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DBB5D-E1B0-4B80-B7E3-140A50622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0744" y="646545"/>
            <a:ext cx="6104110" cy="5251334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GEOTEHNIČKA KATEGORIJA</a:t>
            </a:r>
            <a:r>
              <a:rPr lang="sr-Latn-RS" dirty="0"/>
              <a:t> </a:t>
            </a:r>
            <a:r>
              <a:rPr lang="en-US" dirty="0"/>
              <a:t>3</a:t>
            </a:r>
          </a:p>
          <a:p>
            <a:pPr algn="just"/>
            <a:r>
              <a:rPr lang="en-US" dirty="0" err="1"/>
              <a:t>Svi</a:t>
            </a:r>
            <a:r>
              <a:rPr lang="sr-Latn-RS" dirty="0"/>
              <a:t> </a:t>
            </a:r>
            <a:r>
              <a:rPr lang="en-US" dirty="0" err="1"/>
              <a:t>slučajevi</a:t>
            </a:r>
            <a:r>
              <a:rPr lang="sr-Latn-RS" dirty="0"/>
              <a:t> </a:t>
            </a:r>
            <a:r>
              <a:rPr lang="en-US" dirty="0" err="1"/>
              <a:t>koji</a:t>
            </a:r>
            <a:r>
              <a:rPr lang="sr-Latn-RS" dirty="0"/>
              <a:t> </a:t>
            </a:r>
            <a:r>
              <a:rPr lang="en-US" dirty="0"/>
              <a:t>ne</a:t>
            </a:r>
            <a:r>
              <a:rPr lang="sr-Latn-RS" dirty="0"/>
              <a:t> </a:t>
            </a:r>
            <a:r>
              <a:rPr lang="en-US" dirty="0" err="1"/>
              <a:t>ulaze</a:t>
            </a:r>
            <a:r>
              <a:rPr lang="sr-Latn-RS" dirty="0"/>
              <a:t> </a:t>
            </a:r>
            <a:r>
              <a:rPr lang="en-US" dirty="0"/>
              <a:t>u</a:t>
            </a:r>
            <a:r>
              <a:rPr lang="sr-Latn-RS" dirty="0"/>
              <a:t> </a:t>
            </a:r>
            <a:r>
              <a:rPr lang="en-US" dirty="0" err="1"/>
              <a:t>prve</a:t>
            </a:r>
            <a:r>
              <a:rPr lang="sr-Latn-RS" dirty="0"/>
              <a:t> </a:t>
            </a:r>
            <a:r>
              <a:rPr lang="en-US" dirty="0" err="1"/>
              <a:t>dve</a:t>
            </a:r>
            <a:r>
              <a:rPr lang="sr-Latn-RS" dirty="0"/>
              <a:t> </a:t>
            </a:r>
            <a:r>
              <a:rPr lang="en-US" dirty="0" err="1"/>
              <a:t>kategorije</a:t>
            </a:r>
            <a:r>
              <a:rPr lang="en-US" dirty="0"/>
              <a:t>.</a:t>
            </a:r>
            <a:r>
              <a:rPr lang="sr-Latn-RS" dirty="0"/>
              <a:t> </a:t>
            </a:r>
            <a:r>
              <a:rPr lang="en-US" dirty="0" err="1"/>
              <a:t>Zahteva</a:t>
            </a:r>
            <a:r>
              <a:rPr lang="en-US" dirty="0"/>
              <a:t> </a:t>
            </a:r>
            <a:r>
              <a:rPr lang="en-US" dirty="0" err="1"/>
              <a:t>uključivanje</a:t>
            </a:r>
            <a:r>
              <a:rPr lang="sr-Latn-RS" dirty="0"/>
              <a:t> kvalifikovanog </a:t>
            </a:r>
            <a:r>
              <a:rPr lang="en-US" dirty="0" err="1"/>
              <a:t>inženjera</a:t>
            </a:r>
            <a:r>
              <a:rPr lang="en-US" dirty="0"/>
              <a:t>,</a:t>
            </a:r>
            <a:r>
              <a:rPr lang="sr-Latn-RS" dirty="0"/>
              <a:t> </a:t>
            </a:r>
            <a:r>
              <a:rPr lang="en-US" dirty="0"/>
              <a:t>s</a:t>
            </a:r>
            <a:r>
              <a:rPr lang="sr-Latn-RS" dirty="0"/>
              <a:t>a </a:t>
            </a:r>
            <a:r>
              <a:rPr lang="en-US" dirty="0" err="1"/>
              <a:t>odgovarajućim</a:t>
            </a:r>
            <a:r>
              <a:rPr lang="sr-Latn-RS" dirty="0"/>
              <a:t> </a:t>
            </a:r>
            <a:r>
              <a:rPr lang="en-US" dirty="0" err="1"/>
              <a:t>iskustvom</a:t>
            </a:r>
            <a:r>
              <a:rPr lang="sr-Latn-RS" dirty="0"/>
              <a:t> </a:t>
            </a:r>
            <a:r>
              <a:rPr lang="en-US" dirty="0"/>
              <a:t>u </a:t>
            </a:r>
            <a:r>
              <a:rPr lang="en-US" dirty="0" err="1"/>
              <a:t>rešavanju</a:t>
            </a:r>
            <a:r>
              <a:rPr lang="sr-Latn-RS" dirty="0"/>
              <a:t> </a:t>
            </a:r>
            <a:r>
              <a:rPr lang="en-US" dirty="0" err="1"/>
              <a:t>različitih</a:t>
            </a:r>
            <a:r>
              <a:rPr lang="sr-Latn-RS" dirty="0"/>
              <a:t> </a:t>
            </a:r>
            <a:r>
              <a:rPr lang="en-US" dirty="0" err="1"/>
              <a:t>problema</a:t>
            </a:r>
            <a:r>
              <a:rPr lang="sr-Latn-RS" dirty="0"/>
              <a:t> </a:t>
            </a:r>
            <a:r>
              <a:rPr lang="en-US" dirty="0"/>
              <a:t>u</a:t>
            </a:r>
            <a:r>
              <a:rPr lang="sr-Latn-RS" dirty="0"/>
              <a:t> </a:t>
            </a:r>
            <a:r>
              <a:rPr lang="en-US" dirty="0" err="1"/>
              <a:t>geotehničkom</a:t>
            </a:r>
            <a:r>
              <a:rPr lang="sr-Latn-RS" dirty="0"/>
              <a:t> </a:t>
            </a:r>
            <a:r>
              <a:rPr lang="en-US" dirty="0" err="1"/>
              <a:t>inženjerstvu</a:t>
            </a:r>
            <a:r>
              <a:rPr lang="en-US" dirty="0"/>
              <a:t>.</a:t>
            </a:r>
            <a:r>
              <a:rPr lang="sr-Latn-RS" dirty="0"/>
              <a:t> </a:t>
            </a:r>
            <a:r>
              <a:rPr lang="en-US" dirty="0" err="1"/>
              <a:t>Propis</a:t>
            </a:r>
            <a:r>
              <a:rPr lang="sr-Latn-RS" dirty="0"/>
              <a:t> </a:t>
            </a:r>
            <a:r>
              <a:rPr lang="en-US" dirty="0"/>
              <a:t>ne</a:t>
            </a:r>
            <a:r>
              <a:rPr lang="sr-Latn-RS" dirty="0"/>
              <a:t> </a:t>
            </a:r>
            <a:r>
              <a:rPr lang="en-US" dirty="0" err="1"/>
              <a:t>daje</a:t>
            </a:r>
            <a:r>
              <a:rPr lang="sr-Latn-RS" dirty="0"/>
              <a:t> </a:t>
            </a:r>
            <a:r>
              <a:rPr lang="en-US" dirty="0" err="1"/>
              <a:t>detaljne</a:t>
            </a:r>
            <a:r>
              <a:rPr lang="sr-Latn-RS" dirty="0"/>
              <a:t> </a:t>
            </a:r>
            <a:r>
              <a:rPr lang="en-US" dirty="0" err="1"/>
              <a:t>zahteve</a:t>
            </a:r>
            <a:r>
              <a:rPr lang="sr-Latn-RS" dirty="0"/>
              <a:t> z</a:t>
            </a:r>
            <a:r>
              <a:rPr lang="en-US" dirty="0"/>
              <a:t>a</a:t>
            </a:r>
            <a:r>
              <a:rPr lang="sr-Latn-RS" dirty="0"/>
              <a:t> </a:t>
            </a:r>
            <a:r>
              <a:rPr lang="en-US" dirty="0" err="1"/>
              <a:t>projektantske</a:t>
            </a:r>
            <a:r>
              <a:rPr lang="sr-Latn-RS" dirty="0"/>
              <a:t> </a:t>
            </a:r>
            <a:r>
              <a:rPr lang="en-US" dirty="0" err="1"/>
              <a:t>postupke</a:t>
            </a:r>
            <a:r>
              <a:rPr lang="sr-Latn-RS" dirty="0"/>
              <a:t> </a:t>
            </a:r>
            <a:r>
              <a:rPr lang="en-US" dirty="0"/>
              <a:t>za</a:t>
            </a:r>
            <a:r>
              <a:rPr lang="sr-Latn-RS" dirty="0"/>
              <a:t> </a:t>
            </a:r>
            <a:r>
              <a:rPr lang="en-US" dirty="0" err="1"/>
              <a:t>tu</a:t>
            </a:r>
            <a:r>
              <a:rPr lang="sr-Latn-RS" dirty="0"/>
              <a:t> </a:t>
            </a:r>
            <a:r>
              <a:rPr lang="en-US" dirty="0" err="1"/>
              <a:t>kategoriju</a:t>
            </a:r>
            <a:r>
              <a:rPr lang="en-US" dirty="0"/>
              <a:t>, </a:t>
            </a:r>
            <a:r>
              <a:rPr lang="en-US" dirty="0" err="1"/>
              <a:t>osim</a:t>
            </a:r>
            <a:r>
              <a:rPr lang="sr-Latn-RS" dirty="0"/>
              <a:t> </a:t>
            </a:r>
            <a:r>
              <a:rPr lang="en-US" dirty="0" err="1"/>
              <a:t>što</a:t>
            </a:r>
            <a:r>
              <a:rPr lang="sr-Latn-RS" dirty="0"/>
              <a:t> </a:t>
            </a:r>
            <a:r>
              <a:rPr lang="en-US" dirty="0"/>
              <a:t>se</a:t>
            </a:r>
            <a:r>
              <a:rPr lang="sr-Latn-RS" dirty="0"/>
              <a:t> </a:t>
            </a:r>
            <a:r>
              <a:rPr lang="en-US" dirty="0" err="1"/>
              <a:t>podrazumeva</a:t>
            </a:r>
            <a:r>
              <a:rPr lang="sr-Latn-RS" dirty="0"/>
              <a:t> </a:t>
            </a:r>
            <a:r>
              <a:rPr lang="en-US" dirty="0"/>
              <a:t>da</a:t>
            </a:r>
            <a:r>
              <a:rPr lang="sr-Latn-RS" dirty="0"/>
              <a:t> </a:t>
            </a:r>
            <a:r>
              <a:rPr lang="en-US" dirty="0" err="1"/>
              <a:t>zahtevi</a:t>
            </a:r>
            <a:r>
              <a:rPr lang="sr-Latn-RS" dirty="0"/>
              <a:t> </a:t>
            </a:r>
            <a:r>
              <a:rPr lang="en-US" dirty="0"/>
              <a:t>za</a:t>
            </a:r>
            <a:r>
              <a:rPr lang="sr-Latn-RS" dirty="0"/>
              <a:t> </a:t>
            </a:r>
            <a:r>
              <a:rPr lang="en-US" dirty="0" err="1"/>
              <a:t>drugu</a:t>
            </a:r>
            <a:r>
              <a:rPr lang="sr-Latn-RS" dirty="0"/>
              <a:t> </a:t>
            </a:r>
            <a:r>
              <a:rPr lang="en-US" dirty="0" err="1"/>
              <a:t>kategoriju</a:t>
            </a:r>
            <a:r>
              <a:rPr lang="sr-Latn-RS" dirty="0"/>
              <a:t> </a:t>
            </a:r>
            <a:r>
              <a:rPr lang="en-US" dirty="0" err="1"/>
              <a:t>čine</a:t>
            </a:r>
            <a:r>
              <a:rPr lang="sr-Latn-RS" dirty="0"/>
              <a:t> </a:t>
            </a:r>
            <a:r>
              <a:rPr lang="en-US" dirty="0" err="1"/>
              <a:t>donju</a:t>
            </a:r>
            <a:r>
              <a:rPr lang="en-US" dirty="0"/>
              <a:t> </a:t>
            </a:r>
            <a:r>
              <a:rPr lang="en-US" dirty="0" err="1"/>
              <a:t>granicu</a:t>
            </a:r>
            <a:r>
              <a:rPr lang="en-US" dirty="0"/>
              <a:t>: </a:t>
            </a:r>
            <a:r>
              <a:rPr lang="en-US" dirty="0" err="1"/>
              <a:t>zgrade</a:t>
            </a:r>
            <a:r>
              <a:rPr lang="sr-Latn-RS" dirty="0"/>
              <a:t> </a:t>
            </a:r>
            <a:r>
              <a:rPr lang="en-US" dirty="0"/>
              <a:t>s</a:t>
            </a:r>
            <a:r>
              <a:rPr lang="sr-Latn-RS" dirty="0"/>
              <a:t>a </a:t>
            </a:r>
            <a:r>
              <a:rPr lang="en-US" dirty="0" err="1"/>
              <a:t>izuzetnim</a:t>
            </a:r>
            <a:r>
              <a:rPr lang="sr-Latn-RS" dirty="0"/>
              <a:t> </a:t>
            </a:r>
            <a:r>
              <a:rPr lang="en-US" dirty="0" err="1"/>
              <a:t>opterećenjem</a:t>
            </a:r>
            <a:r>
              <a:rPr lang="en-US" dirty="0"/>
              <a:t>,</a:t>
            </a:r>
            <a:r>
              <a:rPr lang="sr-Latn-RS" dirty="0"/>
              <a:t> </a:t>
            </a:r>
            <a:r>
              <a:rPr lang="en-US" dirty="0" err="1"/>
              <a:t>više</a:t>
            </a:r>
            <a:r>
              <a:rPr lang="sr-Latn-RS" dirty="0"/>
              <a:t>spratni </a:t>
            </a:r>
            <a:r>
              <a:rPr lang="en-US" dirty="0" err="1"/>
              <a:t>podrumi</a:t>
            </a:r>
            <a:r>
              <a:rPr lang="en-US" dirty="0"/>
              <a:t>,</a:t>
            </a:r>
            <a:r>
              <a:rPr lang="sr-Latn-RS" dirty="0"/>
              <a:t> </a:t>
            </a:r>
            <a:r>
              <a:rPr lang="en-US" dirty="0"/>
              <a:t>brane,</a:t>
            </a:r>
            <a:r>
              <a:rPr lang="sr-Latn-RS" dirty="0"/>
              <a:t> </a:t>
            </a:r>
            <a:r>
              <a:rPr lang="en-US" dirty="0" err="1"/>
              <a:t>veliki</a:t>
            </a:r>
            <a:r>
              <a:rPr lang="sr-Latn-RS" dirty="0"/>
              <a:t> </a:t>
            </a:r>
            <a:r>
              <a:rPr lang="en-US" dirty="0" err="1"/>
              <a:t>mostovi</a:t>
            </a:r>
            <a:r>
              <a:rPr lang="sr-Latn-RS" dirty="0"/>
              <a:t> </a:t>
            </a:r>
            <a:r>
              <a:rPr lang="en-US" dirty="0" err="1"/>
              <a:t>i</a:t>
            </a:r>
            <a:r>
              <a:rPr lang="sr-Latn-RS" dirty="0"/>
              <a:t> </a:t>
            </a:r>
            <a:r>
              <a:rPr lang="en-US" dirty="0" err="1"/>
              <a:t>tuneli</a:t>
            </a:r>
            <a:r>
              <a:rPr lang="sr-Latn-RS" dirty="0"/>
              <a:t> </a:t>
            </a:r>
            <a:r>
              <a:rPr lang="en-US" dirty="0"/>
              <a:t>u</a:t>
            </a:r>
            <a:r>
              <a:rPr lang="sr-Latn-RS" dirty="0"/>
              <a:t> </a:t>
            </a:r>
            <a:r>
              <a:rPr lang="en-US" dirty="0" err="1"/>
              <a:t>lošem</a:t>
            </a:r>
            <a:r>
              <a:rPr lang="sr-Latn-RS" dirty="0"/>
              <a:t> </a:t>
            </a:r>
            <a:r>
              <a:rPr lang="en-US" dirty="0" err="1"/>
              <a:t>tlu</a:t>
            </a:r>
            <a:r>
              <a:rPr lang="sr-Latn-RS" dirty="0"/>
              <a:t> uz </a:t>
            </a:r>
            <a:r>
              <a:rPr lang="en-US" dirty="0" err="1"/>
              <a:t>prisu</a:t>
            </a:r>
            <a:r>
              <a:rPr lang="sr-Latn-RS" dirty="0"/>
              <a:t>stvo </a:t>
            </a:r>
            <a:r>
              <a:rPr lang="en-US" dirty="0" err="1"/>
              <a:t>vode</a:t>
            </a:r>
            <a:r>
              <a:rPr lang="en-US" dirty="0"/>
              <a:t>,</a:t>
            </a:r>
            <a:r>
              <a:rPr lang="sr-Latn-RS" dirty="0"/>
              <a:t> </a:t>
            </a:r>
            <a:r>
              <a:rPr lang="en-US" dirty="0" err="1"/>
              <a:t>temelji</a:t>
            </a:r>
            <a:r>
              <a:rPr lang="sr-Latn-RS" dirty="0"/>
              <a:t> mašina </a:t>
            </a:r>
            <a:r>
              <a:rPr lang="en-US" dirty="0"/>
              <a:t>s</a:t>
            </a:r>
            <a:r>
              <a:rPr lang="sr-Latn-RS" dirty="0"/>
              <a:t> </a:t>
            </a:r>
            <a:r>
              <a:rPr lang="en-US" dirty="0" err="1"/>
              <a:t>velikim</a:t>
            </a:r>
            <a:r>
              <a:rPr lang="sr-Latn-RS" dirty="0"/>
              <a:t> </a:t>
            </a:r>
            <a:r>
              <a:rPr lang="en-US" dirty="0" err="1"/>
              <a:t>dinamičkim</a:t>
            </a:r>
            <a:r>
              <a:rPr lang="sr-Latn-RS" dirty="0"/>
              <a:t> </a:t>
            </a:r>
            <a:r>
              <a:rPr lang="en-US" dirty="0" err="1"/>
              <a:t>opterećenjem</a:t>
            </a:r>
            <a:r>
              <a:rPr lang="en-US" dirty="0"/>
              <a:t>, </a:t>
            </a:r>
            <a:r>
              <a:rPr lang="en-US" dirty="0" err="1"/>
              <a:t>priobalne</a:t>
            </a:r>
            <a:r>
              <a:rPr lang="sr-Latn-RS" dirty="0"/>
              <a:t> </a:t>
            </a:r>
            <a:r>
              <a:rPr lang="en-US" dirty="0" err="1"/>
              <a:t>konstrukcije</a:t>
            </a:r>
            <a:r>
              <a:rPr lang="en-US" dirty="0"/>
              <a:t>,</a:t>
            </a:r>
            <a:r>
              <a:rPr lang="sr-Latn-RS" dirty="0"/>
              <a:t> </a:t>
            </a:r>
            <a:r>
              <a:rPr lang="en-US" dirty="0" err="1"/>
              <a:t>nuklearne</a:t>
            </a:r>
            <a:r>
              <a:rPr lang="sr-Latn-RS" dirty="0"/>
              <a:t> </a:t>
            </a:r>
            <a:r>
              <a:rPr lang="en-US" dirty="0" err="1"/>
              <a:t>centrale</a:t>
            </a:r>
            <a:r>
              <a:rPr lang="en-US" dirty="0"/>
              <a:t>, </a:t>
            </a:r>
            <a:r>
              <a:rPr lang="en-US" dirty="0" err="1"/>
              <a:t>industrijski</a:t>
            </a:r>
            <a:r>
              <a:rPr lang="sr-Latn-RS" dirty="0"/>
              <a:t> </a:t>
            </a:r>
            <a:r>
              <a:rPr lang="en-US" dirty="0" err="1"/>
              <a:t>objekti</a:t>
            </a:r>
            <a:r>
              <a:rPr lang="sr-Latn-RS" dirty="0"/>
              <a:t> </a:t>
            </a:r>
            <a:r>
              <a:rPr lang="en-US" dirty="0" err="1"/>
              <a:t>koji</a:t>
            </a:r>
            <a:r>
              <a:rPr lang="sr-Latn-RS" dirty="0"/>
              <a:t> koriste </a:t>
            </a:r>
            <a:r>
              <a:rPr lang="en-US" dirty="0" err="1"/>
              <a:t>opasne</a:t>
            </a:r>
            <a:r>
              <a:rPr lang="sr-Latn-RS" dirty="0"/>
              <a:t> h</a:t>
            </a:r>
            <a:r>
              <a:rPr lang="en-US" dirty="0" err="1"/>
              <a:t>emikalije</a:t>
            </a:r>
            <a:r>
              <a:rPr lang="en-US" dirty="0"/>
              <a:t>,</a:t>
            </a:r>
            <a:r>
              <a:rPr lang="sr-Latn-RS" dirty="0"/>
              <a:t> </a:t>
            </a:r>
            <a:r>
              <a:rPr lang="en-US" dirty="0" err="1"/>
              <a:t>zgrade</a:t>
            </a:r>
            <a:r>
              <a:rPr lang="sr-Latn-RS" dirty="0"/>
              <a:t> </a:t>
            </a:r>
            <a:r>
              <a:rPr lang="en-US" dirty="0" err="1"/>
              <a:t>jače</a:t>
            </a:r>
            <a:r>
              <a:rPr lang="sr-Latn-RS" dirty="0"/>
              <a:t> </a:t>
            </a:r>
            <a:r>
              <a:rPr lang="en-US" dirty="0" err="1"/>
              <a:t>osetljive</a:t>
            </a:r>
            <a:r>
              <a:rPr lang="sr-Latn-RS" dirty="0"/>
              <a:t> </a:t>
            </a:r>
            <a:r>
              <a:rPr lang="en-US" dirty="0" err="1"/>
              <a:t>na</a:t>
            </a:r>
            <a:r>
              <a:rPr lang="sr-Latn-RS" dirty="0"/>
              <a:t> </a:t>
            </a:r>
            <a:r>
              <a:rPr lang="en-US" dirty="0" err="1"/>
              <a:t>seizmička</a:t>
            </a:r>
            <a:r>
              <a:rPr lang="sr-Latn-RS" dirty="0"/>
              <a:t> </a:t>
            </a:r>
            <a:r>
              <a:rPr lang="en-US" dirty="0" err="1"/>
              <a:t>opterećenja</a:t>
            </a:r>
            <a:r>
              <a:rPr lang="en-US" dirty="0"/>
              <a:t>,</a:t>
            </a:r>
            <a:r>
              <a:rPr lang="sr-Latn-RS" dirty="0"/>
              <a:t> </a:t>
            </a:r>
            <a:r>
              <a:rPr lang="en-US" dirty="0" err="1"/>
              <a:t>iskopi</a:t>
            </a:r>
            <a:r>
              <a:rPr lang="sr-Latn-RS" dirty="0"/>
              <a:t> </a:t>
            </a:r>
            <a:r>
              <a:rPr lang="en-US" dirty="0"/>
              <a:t>u</a:t>
            </a:r>
            <a:r>
              <a:rPr lang="sr-Latn-RS" dirty="0"/>
              <a:t> </a:t>
            </a:r>
            <a:r>
              <a:rPr lang="en-US" dirty="0" err="1"/>
              <a:t>složenim</a:t>
            </a:r>
            <a:r>
              <a:rPr lang="sr-Latn-RS" dirty="0"/>
              <a:t> </a:t>
            </a:r>
            <a:r>
              <a:rPr lang="en-US" dirty="0"/>
              <a:t>u</a:t>
            </a:r>
            <a:r>
              <a:rPr lang="sr-Latn-RS" dirty="0"/>
              <a:t>slovima </a:t>
            </a:r>
            <a:r>
              <a:rPr lang="en-US" dirty="0"/>
              <a:t>(</a:t>
            </a:r>
            <a:r>
              <a:rPr lang="en-US" dirty="0" err="1"/>
              <a:t>većinom</a:t>
            </a:r>
            <a:r>
              <a:rPr lang="sr-Latn-RS" dirty="0"/>
              <a:t> </a:t>
            </a:r>
            <a:r>
              <a:rPr lang="en-US" dirty="0"/>
              <a:t>u</a:t>
            </a:r>
            <a:r>
              <a:rPr lang="sr-Latn-RS" dirty="0"/>
              <a:t> </a:t>
            </a:r>
            <a:r>
              <a:rPr lang="en-US" dirty="0" err="1"/>
              <a:t>urbanim</a:t>
            </a:r>
            <a:r>
              <a:rPr lang="sr-Latn-RS" dirty="0"/>
              <a:t> sredinama</a:t>
            </a:r>
            <a:r>
              <a:rPr lang="en-US" dirty="0"/>
              <a:t>),</a:t>
            </a:r>
            <a:r>
              <a:rPr lang="sr-Latn-RS" dirty="0"/>
              <a:t> </a:t>
            </a:r>
            <a:r>
              <a:rPr lang="en-US" dirty="0" err="1"/>
              <a:t>konstrukcije</a:t>
            </a:r>
            <a:r>
              <a:rPr lang="sr-Latn-RS" dirty="0"/>
              <a:t> </a:t>
            </a:r>
            <a:r>
              <a:rPr lang="en-US" dirty="0" err="1"/>
              <a:t>na</a:t>
            </a:r>
            <a:r>
              <a:rPr lang="sr-Latn-RS" dirty="0"/>
              <a:t> </a:t>
            </a:r>
            <a:r>
              <a:rPr lang="en-US" dirty="0" err="1"/>
              <a:t>kolapsibilnom</a:t>
            </a:r>
            <a:r>
              <a:rPr lang="sr-Latn-RS" dirty="0"/>
              <a:t> </a:t>
            </a:r>
            <a:r>
              <a:rPr lang="en-US" dirty="0" err="1"/>
              <a:t>ili</a:t>
            </a:r>
            <a:r>
              <a:rPr lang="sr-Latn-RS" dirty="0"/>
              <a:t> </a:t>
            </a:r>
            <a:r>
              <a:rPr lang="en-US" dirty="0" err="1"/>
              <a:t>ekspanzivnom</a:t>
            </a:r>
            <a:r>
              <a:rPr lang="sr-Latn-RS" dirty="0"/>
              <a:t> </a:t>
            </a:r>
            <a:r>
              <a:rPr lang="en-US" dirty="0" err="1"/>
              <a:t>tlu</a:t>
            </a:r>
            <a:r>
              <a:rPr lang="sr-Latn-RS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9424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48920-E8DA-4D18-9993-5937E7CD1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Geotehnički proračun</a:t>
            </a:r>
            <a:br>
              <a:rPr lang="sr-Latn-RS" dirty="0"/>
            </a:br>
            <a:br>
              <a:rPr lang="sr-Latn-RS" dirty="0"/>
            </a:br>
            <a:br>
              <a:rPr lang="sr-Latn-RS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5729B3-32C8-405C-BACE-DA3A6F21E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dirty="0"/>
              <a:t>Zasniva se na:</a:t>
            </a:r>
          </a:p>
          <a:p>
            <a:pPr marL="0">
              <a:spcBef>
                <a:spcPts val="600"/>
              </a:spcBef>
            </a:pPr>
            <a:r>
              <a:rPr lang="sr-Latn-RS" dirty="0"/>
              <a:t>Dejstvima koja mogu da budu ili zadata opterećenja ili zadata pomeranja, tj. pomeranja u      terenu</a:t>
            </a:r>
          </a:p>
          <a:p>
            <a:pPr marL="0">
              <a:spcBef>
                <a:spcPts val="600"/>
              </a:spcBef>
            </a:pPr>
            <a:r>
              <a:rPr lang="sr-Latn-RS" dirty="0"/>
              <a:t>Svojstvima tla, stena i drugih materijala</a:t>
            </a:r>
          </a:p>
          <a:p>
            <a:pPr marL="0">
              <a:spcBef>
                <a:spcPts val="600"/>
              </a:spcBef>
            </a:pPr>
            <a:r>
              <a:rPr lang="sr-Latn-RS" dirty="0"/>
              <a:t>Geometrijskim podacima</a:t>
            </a:r>
          </a:p>
          <a:p>
            <a:pPr marL="0">
              <a:spcBef>
                <a:spcPts val="600"/>
              </a:spcBef>
            </a:pPr>
            <a:r>
              <a:rPr lang="sr-Latn-RS" dirty="0"/>
              <a:t>Graničnim vrednostima deformacija, širini prslina, vibracijama</a:t>
            </a:r>
          </a:p>
          <a:p>
            <a:pPr marL="0">
              <a:spcBef>
                <a:spcPts val="600"/>
              </a:spcBef>
            </a:pPr>
            <a:r>
              <a:rPr lang="sr-Latn-RS" dirty="0"/>
              <a:t>Proračunskim modelima (analitički, semiempirijski, numerički)</a:t>
            </a:r>
          </a:p>
          <a:p>
            <a:pPr marL="0" indent="0">
              <a:buNone/>
            </a:pPr>
            <a:r>
              <a:rPr lang="sr-Latn-R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700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244789-01D5-461C-8A7A-751186D0C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dejstva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BD766-5796-4276-9127-78A0F1532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326571"/>
            <a:ext cx="6495817" cy="6167979"/>
          </a:xfrm>
        </p:spPr>
        <p:txBody>
          <a:bodyPr anchor="ctr">
            <a:normAutofit fontScale="77500" lnSpcReduction="20000"/>
          </a:bodyPr>
          <a:lstStyle/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Težina tla, stene i vode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Naponi u terenu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Zemljani pritisci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Pritisci vode sa slobodnom površinom, uključujući i pritiske talasa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Pritisci podzemne vode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Filtracione sile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Stalno i promenljivo opterećenje konstrukcije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Težine nadslojeva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Sile dejstava brodskih vezova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Uklanjanje opterećenja ili iskop terena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Saobraćajna opterećenja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Deformacije izazvane rudarskim radovima ili drugim podzemnim iskopima ili gradnjom tunela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Bubrenje i skupljanje izazvano vegetacijom, klimatskim promenama ili promenama vlažnosti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Pomeranja usled puzanja ili klizanja ili sleganja zemljanih masa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Pomeranja usled degradacije, ispiranja, raspadanja, samozbijanja i rastvaranja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Pomeranja i ubrzanja izazvana zemljotresima, eksplozijama, vibracijama i dinamičkim opterećenjima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Temperaturni uticaji, uključujući i dejstvo mraza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Opterećenje ledom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Prednaprezanje u zategama ili podupiračima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r-Latn-RS" sz="1900" dirty="0"/>
              <a:t>Negativno trenje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sr-Latn-RS" sz="17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292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2A401-D1FE-4020-8783-081CEEC3F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Svojstva terena</a:t>
            </a:r>
            <a:br>
              <a:rPr lang="sr-Latn-RS" dirty="0"/>
            </a:br>
            <a:r>
              <a:rPr lang="sr-Latn-RS" dirty="0"/>
              <a:t>geometrijski podaci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11304-1C29-4162-8111-7523CA6CF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2884" y="544945"/>
            <a:ext cx="6130003" cy="5975928"/>
          </a:xfrm>
        </p:spPr>
        <p:txBody>
          <a:bodyPr anchor="ctr">
            <a:normAutofit fontScale="77500" lnSpcReduction="20000"/>
          </a:bodyPr>
          <a:lstStyle/>
          <a:p>
            <a:pPr marL="0">
              <a:spcBef>
                <a:spcPts val="600"/>
              </a:spcBef>
            </a:pPr>
            <a:r>
              <a:rPr lang="sr-Latn-RS" dirty="0"/>
              <a:t>Svojstva tla i stenskih masa moraju da se dobiju na osnovu rezultata ispitivanja ili direktno ili preko korelacija, teorije ili empirije i na osnovu drugih relevantnih podataka.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Latn-RS" dirty="0"/>
              <a:t>Pri utvrđivanju vrednosti geotehničkih parametara treba uzeti u obzir sledeće:</a:t>
            </a:r>
          </a:p>
          <a:p>
            <a:pPr marL="0">
              <a:spcBef>
                <a:spcPts val="600"/>
              </a:spcBef>
            </a:pPr>
            <a:r>
              <a:rPr lang="sr-Latn-RS" dirty="0"/>
              <a:t>Publikovane i opšteprihvaćene informacije relevantne za korišćenje pojedinih vrsta ispitivanja u odgovarajućim terenskim uslovima</a:t>
            </a:r>
          </a:p>
          <a:p>
            <a:pPr marL="0">
              <a:spcBef>
                <a:spcPts val="600"/>
              </a:spcBef>
            </a:pPr>
            <a:r>
              <a:rPr lang="sr-Latn-RS" dirty="0"/>
              <a:t>Vrednosti svih geotehničkih parametara treba da se uporede sa odgovarajućim publikovanim podacima i lokalnim i opštim iskustvom</a:t>
            </a:r>
          </a:p>
          <a:p>
            <a:pPr marL="0">
              <a:spcBef>
                <a:spcPts val="600"/>
              </a:spcBef>
            </a:pPr>
            <a:r>
              <a:rPr lang="sr-Latn-RS" dirty="0"/>
              <a:t>Promenljivost geotehničkih parametara, relevantnu za projektovanje</a:t>
            </a:r>
          </a:p>
          <a:p>
            <a:pPr marL="0">
              <a:spcBef>
                <a:spcPts val="600"/>
              </a:spcBef>
            </a:pPr>
            <a:r>
              <a:rPr lang="sr-Latn-RS" dirty="0"/>
              <a:t>Rezultate svih većih terenskih ispitivanja i merenja kod okolnih građevina</a:t>
            </a:r>
          </a:p>
          <a:p>
            <a:pPr marL="0">
              <a:spcBef>
                <a:spcPts val="600"/>
              </a:spcBef>
            </a:pPr>
            <a:r>
              <a:rPr lang="sr-Latn-RS" dirty="0"/>
              <a:t>Korelacije kod rezultata dobijenih pri različitim vrstama ispitivanja</a:t>
            </a:r>
          </a:p>
          <a:p>
            <a:pPr marL="0">
              <a:spcBef>
                <a:spcPts val="600"/>
              </a:spcBef>
            </a:pPr>
            <a:r>
              <a:rPr lang="sr-Latn-RS" dirty="0"/>
              <a:t>Svako značajno pogoršanje svojstava materijala u terenu koje se može javiti tokom korišćenja konstrukcije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Latn-RS" dirty="0"/>
              <a:t>U geometrijske podatke spadaju: nivo i nagib površine terena,  nivoi vode, nivoi međuslojnih površina, nivoi iskopa i dimenzije geotehničke konstrukcije.</a:t>
            </a:r>
          </a:p>
          <a:p>
            <a:pPr marL="0" indent="0">
              <a:spcBef>
                <a:spcPts val="600"/>
              </a:spcBef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909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3503A3-0FFE-4C42-884B-BFDE0477F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159" y="1280160"/>
            <a:ext cx="3758583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Karakteristične vrednosti geotehničkih parametara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A5B9E-76CA-4CC8-A4CA-E1CD54EE0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129144"/>
            <a:ext cx="6130003" cy="4754419"/>
          </a:xfrm>
        </p:spPr>
        <p:txBody>
          <a:bodyPr anchor="ctr">
            <a:normAutofit fontScale="85000" lnSpcReduction="10000"/>
          </a:bodyPr>
          <a:lstStyle/>
          <a:p>
            <a:pPr marL="0" algn="just">
              <a:spcBef>
                <a:spcPts val="600"/>
              </a:spcBef>
            </a:pPr>
            <a:r>
              <a:rPr lang="sr-Latn-RS" dirty="0"/>
              <a:t>Izbor karakterističnih vrednosti mora da se zasniva na rezultatima i izvedenim vrednostima na osnovu terenskih i laboratorijskih ispitivanja, dopunjenih opštepoznatim iskustvom.</a:t>
            </a:r>
          </a:p>
          <a:p>
            <a:pPr marL="0" algn="just">
              <a:spcBef>
                <a:spcPts val="600"/>
              </a:spcBef>
            </a:pPr>
            <a:r>
              <a:rPr lang="sr-Latn-RS" dirty="0"/>
              <a:t>Veća promenljivost parametr</a:t>
            </a:r>
            <a:r>
              <a:rPr lang="en-US" dirty="0"/>
              <a:t>a 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ʹ</a:t>
            </a:r>
            <a:r>
              <a:rPr lang="en-US" dirty="0"/>
              <a:t> u o</a:t>
            </a:r>
            <a:r>
              <a:rPr lang="sr-Latn-RS" dirty="0"/>
              <a:t> </a:t>
            </a:r>
            <a:r>
              <a:rPr lang="en-US" dirty="0" err="1"/>
              <a:t>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tan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ʹ </a:t>
            </a:r>
            <a:r>
              <a:rPr lang="sr-Latn-RS" dirty="0">
                <a:latin typeface="+mj-lt"/>
                <a:cs typeface="Times New Roman" panose="02020603050405020304" pitchFamily="18" charset="0"/>
              </a:rPr>
              <a:t>se</a:t>
            </a:r>
            <a:r>
              <a:rPr lang="sr-Latn-RS" dirty="0"/>
              <a:t> mora uzeti u obzir prilikom određivanja njihovih karakterističnih vrednosti.</a:t>
            </a:r>
          </a:p>
          <a:p>
            <a:pPr marL="0" algn="just">
              <a:spcBef>
                <a:spcPts val="600"/>
              </a:spcBef>
            </a:pPr>
            <a:r>
              <a:rPr lang="sr-Latn-RS" dirty="0"/>
              <a:t>Pri izboru karakterističnih vrednosti moraju se uzeti u obzir: geološke i druge osnovne informacije kao što su podaci iz prethodnih projekata, promenljivost izmerenih vrednosti pojedinih svojstava, izvršeni obim i struktura terenskih i laboratorijskih ispitivanja, vrsta i broj ispitanih uzoraka, granice prostora u terenu u kojem se ostvaruje interakcija sa geotehničkom konstrukcijom u okviru posmatranog graničnog stanja, sposobnost geotehničke konstrukcije da prenese opterećenje iz slabijih na jače delove terena.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2472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A161B7-A85E-4394-BC3B-276E5087A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927" y="363894"/>
            <a:ext cx="3620278" cy="5460710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rgbClr val="FFFFFF"/>
                </a:solidFill>
              </a:rPr>
              <a:t>Granična stanja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DF4FC-2635-4D27-AFB7-6819402E8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94" y="1240077"/>
            <a:ext cx="6034827" cy="4916465"/>
          </a:xfrm>
        </p:spPr>
        <p:txBody>
          <a:bodyPr anchor="t">
            <a:normAutofit fontScale="77500" lnSpcReduction="20000"/>
          </a:bodyPr>
          <a:lstStyle/>
          <a:p>
            <a:pPr algn="just"/>
            <a:r>
              <a:rPr lang="en-US" dirty="0"/>
              <a:t>Pod </a:t>
            </a:r>
            <a:r>
              <a:rPr lang="en-US" dirty="0" err="1"/>
              <a:t>graničnim</a:t>
            </a:r>
            <a:r>
              <a:rPr lang="en-US" dirty="0"/>
              <a:t> </a:t>
            </a:r>
            <a:r>
              <a:rPr lang="en-US" dirty="0" err="1"/>
              <a:t>stanjima</a:t>
            </a:r>
            <a:r>
              <a:rPr lang="en-US" dirty="0"/>
              <a:t> </a:t>
            </a:r>
            <a:r>
              <a:rPr lang="en-US" dirty="0" err="1"/>
              <a:t>podrazumevaju</a:t>
            </a:r>
            <a:r>
              <a:rPr lang="en-US" dirty="0"/>
              <a:t> se </a:t>
            </a:r>
            <a:r>
              <a:rPr lang="en-US" dirty="0" err="1"/>
              <a:t>granični</a:t>
            </a:r>
            <a:r>
              <a:rPr lang="en-US" dirty="0"/>
              <a:t> </a:t>
            </a:r>
            <a:r>
              <a:rPr lang="en-US" dirty="0" err="1"/>
              <a:t>slučajevi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prihvatljivog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neprihvatljivog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. </a:t>
            </a:r>
            <a:r>
              <a:rPr lang="en-US" dirty="0" err="1"/>
              <a:t>Projektom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dokazati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konstrukcija</a:t>
            </a:r>
            <a:r>
              <a:rPr lang="en-US" dirty="0"/>
              <a:t> </a:t>
            </a:r>
            <a:r>
              <a:rPr lang="en-US" dirty="0" err="1"/>
              <a:t>zadovoljiti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bitne</a:t>
            </a:r>
            <a:r>
              <a:rPr lang="en-US" dirty="0"/>
              <a:t> </a:t>
            </a:r>
            <a:r>
              <a:rPr lang="en-US" dirty="0" err="1"/>
              <a:t>zahteve</a:t>
            </a:r>
            <a:r>
              <a:rPr lang="en-US" dirty="0"/>
              <a:t> u </a:t>
            </a:r>
            <a:r>
              <a:rPr lang="en-US" dirty="0" err="1"/>
              <a:t>slučaju</a:t>
            </a:r>
            <a:r>
              <a:rPr lang="en-US" dirty="0"/>
              <a:t> dos</a:t>
            </a:r>
            <a:r>
              <a:rPr lang="sr-Latn-RS" dirty="0"/>
              <a:t>tizanja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kojeg</a:t>
            </a:r>
            <a:r>
              <a:rPr lang="en-US" dirty="0"/>
              <a:t> od </a:t>
            </a:r>
            <a:r>
              <a:rPr lang="en-US" dirty="0" err="1"/>
              <a:t>mogućih</a:t>
            </a:r>
            <a:r>
              <a:rPr lang="en-US" dirty="0"/>
              <a:t> </a:t>
            </a:r>
            <a:r>
              <a:rPr lang="en-US" dirty="0" err="1"/>
              <a:t>graničnih</a:t>
            </a:r>
            <a:r>
              <a:rPr lang="en-US" dirty="0"/>
              <a:t> </a:t>
            </a:r>
            <a:r>
              <a:rPr lang="en-US" dirty="0" err="1"/>
              <a:t>stanja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Po </a:t>
            </a:r>
            <a:r>
              <a:rPr lang="en-US" dirty="0" err="1"/>
              <a:t>karakteru</a:t>
            </a:r>
            <a:r>
              <a:rPr lang="en-US" dirty="0"/>
              <a:t> </a:t>
            </a:r>
            <a:r>
              <a:rPr lang="en-US" dirty="0" err="1"/>
              <a:t>šteta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nastati</a:t>
            </a:r>
            <a:r>
              <a:rPr lang="en-US" dirty="0"/>
              <a:t> </a:t>
            </a:r>
            <a:r>
              <a:rPr lang="en-US" dirty="0" err="1"/>
              <a:t>prelaskom</a:t>
            </a:r>
            <a:r>
              <a:rPr lang="en-US" dirty="0"/>
              <a:t> u </a:t>
            </a:r>
            <a:r>
              <a:rPr lang="en-US" dirty="0" err="1"/>
              <a:t>neprihvatljivo</a:t>
            </a:r>
            <a:r>
              <a:rPr lang="en-US" dirty="0"/>
              <a:t> </a:t>
            </a:r>
            <a:r>
              <a:rPr lang="en-US" dirty="0" err="1"/>
              <a:t>ponašanje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, E</a:t>
            </a:r>
            <a:r>
              <a:rPr lang="sr-Latn-RS" dirty="0"/>
              <a:t>v</a:t>
            </a:r>
            <a:r>
              <a:rPr lang="en-US" dirty="0" err="1"/>
              <a:t>rokod</a:t>
            </a:r>
            <a:r>
              <a:rPr lang="en-US" dirty="0"/>
              <a:t> 7 </a:t>
            </a:r>
            <a:r>
              <a:rPr lang="en-US" dirty="0" err="1"/>
              <a:t>razlikuje</a:t>
            </a:r>
            <a:r>
              <a:rPr lang="en-US" dirty="0"/>
              <a:t> </a:t>
            </a:r>
            <a:r>
              <a:rPr lang="en-US" dirty="0" err="1"/>
              <a:t>dve</a:t>
            </a:r>
            <a:r>
              <a:rPr lang="sr-Latn-R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graničnih</a:t>
            </a:r>
            <a:r>
              <a:rPr lang="en-US" dirty="0"/>
              <a:t> </a:t>
            </a:r>
            <a:r>
              <a:rPr lang="en-US" dirty="0" err="1"/>
              <a:t>stanja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sr-Latn-RS" dirty="0"/>
              <a:t>    </a:t>
            </a:r>
            <a:r>
              <a:rPr lang="en-US" sz="2400" dirty="0" err="1">
                <a:solidFill>
                  <a:srgbClr val="FF0000"/>
                </a:solidFill>
              </a:rPr>
              <a:t>granična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stanja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nosivosti</a:t>
            </a:r>
            <a:r>
              <a:rPr lang="sr-Latn-RS" sz="2400" dirty="0">
                <a:solidFill>
                  <a:srgbClr val="FF0000"/>
                </a:solidFill>
              </a:rPr>
              <a:t> </a:t>
            </a:r>
            <a:r>
              <a:rPr lang="sr-Latn-RS" sz="1800" dirty="0"/>
              <a:t>(s</a:t>
            </a:r>
            <a:r>
              <a:rPr lang="it-IT" sz="1800" dirty="0"/>
              <a:t>tanja loma ili neposredno pred lom</a:t>
            </a:r>
            <a:r>
              <a:rPr lang="sr-Latn-RS" sz="1800" dirty="0"/>
              <a:t>, obezbeđuje se sigurnost ljudi, konstrukcije, ponekad i opreme)</a:t>
            </a:r>
          </a:p>
          <a:p>
            <a:pPr marL="0" indent="0" algn="just">
              <a:buNone/>
            </a:pPr>
            <a:r>
              <a:rPr lang="sr-Latn-RS" dirty="0"/>
              <a:t>    </a:t>
            </a:r>
            <a:r>
              <a:rPr lang="en-US" sz="2400" dirty="0" err="1">
                <a:solidFill>
                  <a:srgbClr val="FF0000"/>
                </a:solidFill>
              </a:rPr>
              <a:t>granična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stanja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sr-Latn-RS" sz="2400" dirty="0">
                <a:solidFill>
                  <a:srgbClr val="FF0000"/>
                </a:solidFill>
              </a:rPr>
              <a:t>upotrebljivosti </a:t>
            </a:r>
            <a:r>
              <a:rPr lang="sr-Latn-RS" sz="1800" dirty="0"/>
              <a:t>(stanja eksploatacije, obezbeđuje se funkcionalnost konstrukcije, komfor upotrebe, vizuelna prihvatljivost i trajnost)</a:t>
            </a:r>
            <a:endParaRPr lang="en-US" sz="1800" dirty="0"/>
          </a:p>
          <a:p>
            <a:pPr algn="just"/>
            <a:r>
              <a:rPr lang="en-US" dirty="0"/>
              <a:t>Provera dos</a:t>
            </a:r>
            <a:r>
              <a:rPr lang="sr-Latn-RS" dirty="0"/>
              <a:t>tiz</a:t>
            </a:r>
            <a:r>
              <a:rPr lang="en-US" dirty="0" err="1"/>
              <a:t>anja</a:t>
            </a:r>
            <a:r>
              <a:rPr lang="en-US" dirty="0"/>
              <a:t> </a:t>
            </a:r>
            <a:r>
              <a:rPr lang="en-US" dirty="0" err="1"/>
              <a:t>graničnih</a:t>
            </a:r>
            <a:r>
              <a:rPr lang="en-US" dirty="0"/>
              <a:t> </a:t>
            </a:r>
            <a:r>
              <a:rPr lang="en-US" dirty="0" err="1"/>
              <a:t>stanja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dela</a:t>
            </a:r>
            <a:r>
              <a:rPr lang="en-US" dirty="0"/>
              <a:t> </a:t>
            </a:r>
            <a:r>
              <a:rPr lang="en-US" dirty="0" err="1"/>
              <a:t>počinje</a:t>
            </a:r>
            <a:r>
              <a:rPr lang="en-US" dirty="0"/>
              <a:t> </a:t>
            </a:r>
            <a:r>
              <a:rPr lang="en-US" dirty="0" err="1"/>
              <a:t>izborom</a:t>
            </a:r>
            <a:r>
              <a:rPr lang="en-US" dirty="0"/>
              <a:t> </a:t>
            </a:r>
            <a:r>
              <a:rPr lang="en-US" dirty="0" err="1"/>
              <a:t>odgovarajućih</a:t>
            </a:r>
            <a:r>
              <a:rPr lang="en-US" dirty="0"/>
              <a:t> </a:t>
            </a:r>
            <a:r>
              <a:rPr lang="en-US" dirty="0" err="1"/>
              <a:t>projektnih</a:t>
            </a:r>
            <a:r>
              <a:rPr lang="en-US" dirty="0"/>
              <a:t> </a:t>
            </a:r>
            <a:r>
              <a:rPr lang="en-US" dirty="0" err="1"/>
              <a:t>situacija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Projektne</a:t>
            </a:r>
            <a:r>
              <a:rPr lang="en-US" dirty="0"/>
              <a:t> </a:t>
            </a:r>
            <a:r>
              <a:rPr lang="en-US" dirty="0" err="1"/>
              <a:t>situacije</a:t>
            </a:r>
            <a:r>
              <a:rPr lang="en-US" dirty="0"/>
              <a:t> </a:t>
            </a:r>
            <a:r>
              <a:rPr lang="sr-Latn-RS" dirty="0"/>
              <a:t>se </a:t>
            </a:r>
            <a:r>
              <a:rPr lang="en-US" dirty="0" err="1"/>
              <a:t>razvrstavaju</a:t>
            </a:r>
            <a:r>
              <a:rPr lang="en-US" dirty="0"/>
              <a:t> </a:t>
            </a:r>
            <a:r>
              <a:rPr lang="sr-Latn-RS" dirty="0"/>
              <a:t>prema načinu delovanja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RS" dirty="0"/>
              <a:t>stalne</a:t>
            </a:r>
            <a:r>
              <a:rPr lang="en-US" dirty="0"/>
              <a:t>, </a:t>
            </a:r>
            <a:r>
              <a:rPr lang="en-US" dirty="0" err="1"/>
              <a:t>prolazne</a:t>
            </a:r>
            <a:r>
              <a:rPr lang="sr-Latn-RS" dirty="0"/>
              <a:t> (izgradnja ili sanacija)</a:t>
            </a:r>
            <a:r>
              <a:rPr lang="en-US" dirty="0"/>
              <a:t>, </a:t>
            </a:r>
            <a:r>
              <a:rPr lang="en-US" dirty="0" err="1"/>
              <a:t>slučajne</a:t>
            </a:r>
            <a:r>
              <a:rPr lang="en-US" dirty="0"/>
              <a:t> (</a:t>
            </a:r>
            <a:r>
              <a:rPr lang="sr-Latn-RS" dirty="0"/>
              <a:t>požar, eksplozija, udar</a:t>
            </a:r>
            <a:r>
              <a:rPr lang="en-US" dirty="0"/>
              <a:t>)</a:t>
            </a:r>
            <a:r>
              <a:rPr lang="sr-Latn-R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RS" dirty="0"/>
              <a:t>seizmičke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959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0140CB-8B19-4BBF-84DA-3AF1E7297737}"/>
              </a:ext>
            </a:extLst>
          </p:cNvPr>
          <p:cNvSpPr/>
          <p:nvPr/>
        </p:nvSpPr>
        <p:spPr>
          <a:xfrm>
            <a:off x="1884218" y="544945"/>
            <a:ext cx="8737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2800" dirty="0"/>
              <a:t>DOKAZATI:</a:t>
            </a:r>
            <a:r>
              <a:rPr lang="en-US" sz="2800" dirty="0"/>
              <a:t> </a:t>
            </a:r>
            <a:endParaRPr lang="sr-Latn-RS" sz="2800" dirty="0"/>
          </a:p>
          <a:p>
            <a:endParaRPr lang="sr-Latn-RS" dirty="0"/>
          </a:p>
          <a:p>
            <a:pPr algn="just"/>
            <a:r>
              <a:rPr lang="sr-Latn-RS" sz="3200" dirty="0"/>
              <a:t>N</a:t>
            </a:r>
            <a:r>
              <a:rPr lang="en-US" sz="3200" dirty="0" err="1"/>
              <a:t>ijedno</a:t>
            </a:r>
            <a:r>
              <a:rPr lang="en-US" sz="3200" dirty="0"/>
              <a:t> </a:t>
            </a:r>
            <a:r>
              <a:rPr lang="en-US" sz="3200" b="1" dirty="0" err="1"/>
              <a:t>granično</a:t>
            </a:r>
            <a:r>
              <a:rPr lang="en-US" sz="3200" b="1" dirty="0"/>
              <a:t> </a:t>
            </a:r>
            <a:r>
              <a:rPr lang="en-US" sz="3200" b="1" dirty="0" err="1"/>
              <a:t>stanje</a:t>
            </a:r>
            <a:r>
              <a:rPr lang="en-US" sz="3200" dirty="0"/>
              <a:t> </a:t>
            </a:r>
            <a:r>
              <a:rPr lang="en-US" sz="3200" dirty="0" err="1"/>
              <a:t>nije</a:t>
            </a:r>
            <a:r>
              <a:rPr lang="en-US" sz="3200" dirty="0"/>
              <a:t> </a:t>
            </a:r>
            <a:r>
              <a:rPr lang="en-US" sz="3200" dirty="0" err="1"/>
              <a:t>prekoračeno</a:t>
            </a:r>
            <a:r>
              <a:rPr lang="en-US" sz="3200" dirty="0"/>
              <a:t> </a:t>
            </a:r>
            <a:r>
              <a:rPr lang="en-US" sz="3200" dirty="0" err="1"/>
              <a:t>ni</a:t>
            </a:r>
            <a:r>
              <a:rPr lang="en-US" sz="3200" dirty="0"/>
              <a:t> za </a:t>
            </a:r>
            <a:r>
              <a:rPr lang="en-US" sz="3200" dirty="0" err="1"/>
              <a:t>jednu</a:t>
            </a:r>
            <a:r>
              <a:rPr lang="en-US" sz="3200" dirty="0"/>
              <a:t> </a:t>
            </a:r>
            <a:r>
              <a:rPr lang="en-US" sz="3200" dirty="0" err="1"/>
              <a:t>relevantnu</a:t>
            </a:r>
            <a:r>
              <a:rPr lang="en-US" sz="3200" dirty="0"/>
              <a:t> </a:t>
            </a:r>
            <a:r>
              <a:rPr lang="en-US" sz="3200" b="1" dirty="0" err="1"/>
              <a:t>proračunsku</a:t>
            </a:r>
            <a:r>
              <a:rPr lang="en-US" sz="3200" b="1" dirty="0"/>
              <a:t> </a:t>
            </a:r>
            <a:r>
              <a:rPr lang="en-US" sz="3200" b="1" dirty="0" err="1"/>
              <a:t>situaciju</a:t>
            </a:r>
            <a:r>
              <a:rPr lang="en-US" sz="3200" dirty="0"/>
              <a:t>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slučaj</a:t>
            </a:r>
            <a:r>
              <a:rPr lang="en-US" sz="3200" dirty="0"/>
              <a:t> </a:t>
            </a:r>
            <a:r>
              <a:rPr lang="en-US" sz="3200" dirty="0" err="1"/>
              <a:t>opterećenja</a:t>
            </a:r>
            <a:r>
              <a:rPr lang="en-US" sz="3200" dirty="0"/>
              <a:t>, </a:t>
            </a:r>
            <a:r>
              <a:rPr lang="en-US" sz="3200" dirty="0" err="1"/>
              <a:t>kada</a:t>
            </a:r>
            <a:r>
              <a:rPr lang="en-US" sz="3200" dirty="0"/>
              <a:t> se u </a:t>
            </a:r>
            <a:r>
              <a:rPr lang="en-US" sz="3200" dirty="0" err="1"/>
              <a:t>modelima</a:t>
            </a:r>
            <a:r>
              <a:rPr lang="en-US" sz="3200" dirty="0"/>
              <a:t> </a:t>
            </a:r>
            <a:r>
              <a:rPr lang="en-US" sz="3200" dirty="0" err="1"/>
              <a:t>konstrukcije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opterećenja</a:t>
            </a:r>
            <a:r>
              <a:rPr lang="en-US" sz="3200" dirty="0"/>
              <a:t> </a:t>
            </a:r>
            <a:r>
              <a:rPr lang="en-US" sz="3200" dirty="0" err="1"/>
              <a:t>koriste</a:t>
            </a:r>
            <a:r>
              <a:rPr lang="en-US" sz="3200" dirty="0"/>
              <a:t> </a:t>
            </a:r>
            <a:r>
              <a:rPr lang="en-US" sz="3200" b="1" dirty="0" err="1"/>
              <a:t>relevantne</a:t>
            </a:r>
            <a:r>
              <a:rPr lang="en-US" sz="3200" b="1" dirty="0"/>
              <a:t> </a:t>
            </a:r>
            <a:r>
              <a:rPr lang="en-US" sz="3200" b="1" dirty="0" err="1"/>
              <a:t>proračunske</a:t>
            </a:r>
            <a:r>
              <a:rPr lang="en-US" sz="3200" b="1" dirty="0"/>
              <a:t> </a:t>
            </a:r>
            <a:r>
              <a:rPr lang="en-US" sz="3200" b="1" dirty="0" err="1"/>
              <a:t>vrednosti</a:t>
            </a:r>
            <a:r>
              <a:rPr lang="en-US" sz="3200" dirty="0"/>
              <a:t> za </a:t>
            </a:r>
            <a:r>
              <a:rPr lang="en-US" sz="3200" u="sng" dirty="0" err="1"/>
              <a:t>dejstva</a:t>
            </a:r>
            <a:r>
              <a:rPr lang="en-US" sz="3200" dirty="0"/>
              <a:t>, </a:t>
            </a:r>
            <a:r>
              <a:rPr lang="en-US" sz="3200" u="sng" dirty="0" err="1"/>
              <a:t>svojstva</a:t>
            </a:r>
            <a:r>
              <a:rPr lang="en-US" sz="3200" u="sng" dirty="0"/>
              <a:t> </a:t>
            </a:r>
            <a:r>
              <a:rPr lang="en-US" sz="3200" u="sng" dirty="0" err="1"/>
              <a:t>materijala</a:t>
            </a:r>
            <a:r>
              <a:rPr lang="en-US" sz="3200" dirty="0"/>
              <a:t>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proizvoda</a:t>
            </a:r>
            <a:r>
              <a:rPr lang="en-US" sz="3200" dirty="0"/>
              <a:t>, </a:t>
            </a:r>
            <a:r>
              <a:rPr lang="en-US" sz="3200" dirty="0" err="1"/>
              <a:t>te</a:t>
            </a:r>
            <a:r>
              <a:rPr lang="en-US" sz="3200" dirty="0"/>
              <a:t> za </a:t>
            </a:r>
            <a:r>
              <a:rPr lang="en-US" sz="3200" u="sng" dirty="0" err="1"/>
              <a:t>geometrijske</a:t>
            </a:r>
            <a:r>
              <a:rPr lang="en-US" sz="3200" u="sng" dirty="0"/>
              <a:t> </a:t>
            </a:r>
            <a:r>
              <a:rPr lang="en-US" sz="3200" u="sng" dirty="0" err="1"/>
              <a:t>podatke</a:t>
            </a:r>
            <a:r>
              <a:rPr lang="en-US" sz="3200" dirty="0"/>
              <a:t>, </a:t>
            </a:r>
            <a:r>
              <a:rPr lang="en-US" sz="3200" dirty="0" err="1"/>
              <a:t>kao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za </a:t>
            </a:r>
            <a:r>
              <a:rPr lang="en-US" sz="3200" u="sng" dirty="0" err="1"/>
              <a:t>nosivosti</a:t>
            </a:r>
            <a:r>
              <a:rPr lang="sr-Latn-RS" sz="3200" u="sng" dirty="0"/>
              <a:t>.</a:t>
            </a:r>
            <a:endParaRPr lang="en-US" sz="3200" u="sng" dirty="0"/>
          </a:p>
        </p:txBody>
      </p:sp>
    </p:spTree>
    <p:extLst>
      <p:ext uri="{BB962C8B-B14F-4D97-AF65-F5344CB8AC3E}">
        <p14:creationId xmlns:p14="http://schemas.microsoft.com/office/powerpoint/2010/main" val="3151065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18DB79-A897-49AB-BF59-A5CB3D21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233996"/>
            <a:ext cx="9603275" cy="619758"/>
          </a:xfrm>
        </p:spPr>
        <p:txBody>
          <a:bodyPr/>
          <a:lstStyle/>
          <a:p>
            <a:pPr algn="ctr"/>
            <a:r>
              <a:rPr lang="sr-Latn-RS" dirty="0"/>
              <a:t>Granična stanja nosivosti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4319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CB5A8F-B3A9-44AB-A715-B242E25B44BA}"/>
              </a:ext>
            </a:extLst>
          </p:cNvPr>
          <p:cNvSpPr/>
          <p:nvPr/>
        </p:nvSpPr>
        <p:spPr>
          <a:xfrm>
            <a:off x="2166151" y="452760"/>
            <a:ext cx="731519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/>
              <a:t>Granično</a:t>
            </a:r>
            <a:r>
              <a:rPr lang="en-US" sz="2400" dirty="0"/>
              <a:t> </a:t>
            </a:r>
            <a:r>
              <a:rPr lang="en-US" sz="2400" dirty="0" err="1"/>
              <a:t>stanje</a:t>
            </a:r>
            <a:r>
              <a:rPr lang="en-US" sz="2400" dirty="0"/>
              <a:t> </a:t>
            </a:r>
            <a:r>
              <a:rPr lang="en-US" sz="2400" dirty="0" err="1"/>
              <a:t>nosivosti</a:t>
            </a:r>
            <a:r>
              <a:rPr lang="sr-Latn-RS" sz="2400" dirty="0"/>
              <a:t> </a:t>
            </a:r>
            <a:r>
              <a:rPr lang="en-US" sz="2400" dirty="0"/>
              <a:t>(Ultimate Limit State, ULS) </a:t>
            </a:r>
            <a:r>
              <a:rPr lang="en-US" sz="2400" dirty="0" err="1"/>
              <a:t>razmatra</a:t>
            </a:r>
            <a:r>
              <a:rPr lang="en-US" sz="2400" dirty="0"/>
              <a:t> se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osnov</a:t>
            </a:r>
            <a:r>
              <a:rPr lang="sr-Latn-RS" sz="2400" dirty="0"/>
              <a:t>u</a:t>
            </a:r>
            <a:r>
              <a:rPr lang="en-US" sz="2400" dirty="0"/>
              <a:t> </a:t>
            </a:r>
            <a:r>
              <a:rPr lang="en-US" sz="2400" dirty="0" err="1"/>
              <a:t>sigurnosti</a:t>
            </a:r>
            <a:r>
              <a:rPr lang="en-US" sz="2400" dirty="0"/>
              <a:t> </a:t>
            </a:r>
            <a:r>
              <a:rPr lang="en-US" sz="2400" dirty="0" err="1"/>
              <a:t>ljudi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konstrukcije</a:t>
            </a:r>
            <a:r>
              <a:rPr lang="en-US" sz="2400" dirty="0"/>
              <a:t>. EN 1990 </a:t>
            </a:r>
            <a:r>
              <a:rPr lang="en-US" sz="2400" dirty="0" err="1"/>
              <a:t>razlikuje</a:t>
            </a:r>
            <a:r>
              <a:rPr lang="en-US" sz="2400" dirty="0"/>
              <a:t> tri </a:t>
            </a:r>
            <a:r>
              <a:rPr lang="en-US" sz="2400" dirty="0" err="1"/>
              <a:t>stanja</a:t>
            </a:r>
            <a:r>
              <a:rPr lang="en-US" sz="2400" dirty="0"/>
              <a:t> </a:t>
            </a:r>
            <a:r>
              <a:rPr lang="en-US" sz="2400" dirty="0" err="1"/>
              <a:t>granične</a:t>
            </a:r>
            <a:r>
              <a:rPr lang="en-US" sz="2400" dirty="0"/>
              <a:t> </a:t>
            </a:r>
            <a:r>
              <a:rPr lang="en-US" sz="2400" dirty="0" err="1"/>
              <a:t>nosivosti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se </a:t>
            </a:r>
            <a:r>
              <a:rPr lang="en-US" sz="2400" dirty="0" err="1"/>
              <a:t>moraju</a:t>
            </a:r>
            <a:r>
              <a:rPr lang="en-US" sz="2400" dirty="0"/>
              <a:t> </a:t>
            </a:r>
            <a:r>
              <a:rPr lang="en-US" sz="2400" dirty="0" err="1"/>
              <a:t>proveriti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to: </a:t>
            </a:r>
            <a:r>
              <a:rPr lang="sr-Latn-RS" sz="2400" dirty="0"/>
              <a:t>g</a:t>
            </a:r>
            <a:r>
              <a:rPr lang="en-US" sz="2400" dirty="0" err="1"/>
              <a:t>ubitak</a:t>
            </a:r>
            <a:r>
              <a:rPr lang="en-US" sz="2400" dirty="0"/>
              <a:t> </a:t>
            </a:r>
            <a:r>
              <a:rPr lang="en-US" sz="2400" dirty="0" err="1"/>
              <a:t>ravnoteže</a:t>
            </a:r>
            <a:r>
              <a:rPr lang="en-US" sz="2400" dirty="0"/>
              <a:t> (EQU)</a:t>
            </a:r>
            <a:r>
              <a:rPr lang="sr-Latn-RS" sz="2400" dirty="0"/>
              <a:t>,</a:t>
            </a:r>
            <a:r>
              <a:rPr lang="en-US" sz="2400" dirty="0"/>
              <a:t> </a:t>
            </a:r>
            <a:r>
              <a:rPr lang="sr-Latn-RS" sz="2400" dirty="0"/>
              <a:t>lom ili gubitak stabilnosti (STR), </a:t>
            </a:r>
            <a:r>
              <a:rPr lang="en-US" sz="2400" dirty="0" err="1"/>
              <a:t>lom</a:t>
            </a:r>
            <a:r>
              <a:rPr lang="en-US" sz="2400" dirty="0"/>
              <a:t> </a:t>
            </a:r>
            <a:r>
              <a:rPr lang="en-US" sz="2400" dirty="0" err="1"/>
              <a:t>usled</a:t>
            </a:r>
            <a:r>
              <a:rPr lang="en-US" sz="2400" dirty="0"/>
              <a:t> </a:t>
            </a:r>
            <a:r>
              <a:rPr lang="en-US" sz="2400" dirty="0" err="1"/>
              <a:t>prekomernih</a:t>
            </a:r>
            <a:r>
              <a:rPr lang="en-US" sz="2400" dirty="0"/>
              <a:t> </a:t>
            </a:r>
            <a:r>
              <a:rPr lang="en-US" sz="2400" dirty="0" err="1"/>
              <a:t>deformacija</a:t>
            </a:r>
            <a:r>
              <a:rPr lang="en-US" sz="2400" dirty="0"/>
              <a:t>, </a:t>
            </a:r>
            <a:r>
              <a:rPr lang="en-US" sz="2400" dirty="0" err="1"/>
              <a:t>transformacija</a:t>
            </a:r>
            <a:r>
              <a:rPr lang="en-US" sz="2400" dirty="0"/>
              <a:t> u </a:t>
            </a:r>
            <a:r>
              <a:rPr lang="en-US" sz="2400" dirty="0" err="1"/>
              <a:t>mehanizam</a:t>
            </a:r>
            <a:r>
              <a:rPr lang="en-US" sz="2400" dirty="0"/>
              <a:t>, </a:t>
            </a:r>
            <a:r>
              <a:rPr lang="en-US" sz="2400" dirty="0" err="1"/>
              <a:t>lom</a:t>
            </a:r>
            <a:r>
              <a:rPr lang="en-US" sz="2400" dirty="0"/>
              <a:t> </a:t>
            </a:r>
            <a:r>
              <a:rPr lang="en-US" sz="2400" dirty="0" err="1"/>
              <a:t>usled</a:t>
            </a:r>
            <a:r>
              <a:rPr lang="en-US" sz="2400" dirty="0"/>
              <a:t> </a:t>
            </a:r>
            <a:r>
              <a:rPr lang="en-US" sz="2400" dirty="0" err="1"/>
              <a:t>zamora</a:t>
            </a:r>
            <a:r>
              <a:rPr lang="en-US" sz="2400" dirty="0"/>
              <a:t> </a:t>
            </a:r>
            <a:r>
              <a:rPr lang="en-US" sz="2400" dirty="0" err="1"/>
              <a:t>materijala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drugih</a:t>
            </a:r>
            <a:r>
              <a:rPr lang="en-US" sz="2400" dirty="0"/>
              <a:t> </a:t>
            </a:r>
            <a:r>
              <a:rPr lang="en-US" sz="2400" dirty="0" err="1"/>
              <a:t>vremenski</a:t>
            </a:r>
            <a:r>
              <a:rPr lang="en-US" sz="2400" dirty="0"/>
              <a:t> </a:t>
            </a:r>
            <a:r>
              <a:rPr lang="sr-Latn-RS" sz="2400" dirty="0"/>
              <a:t>zavisnih</a:t>
            </a:r>
            <a:r>
              <a:rPr lang="en-US" sz="2400" dirty="0"/>
              <a:t> </a:t>
            </a:r>
            <a:r>
              <a:rPr lang="en-US" sz="2400" dirty="0" err="1"/>
              <a:t>efekata</a:t>
            </a:r>
            <a:r>
              <a:rPr lang="en-US" sz="2400" dirty="0"/>
              <a:t> (FAT)</a:t>
            </a:r>
            <a:r>
              <a:rPr lang="sr-Latn-RS" sz="2400" dirty="0"/>
              <a:t>.</a:t>
            </a:r>
            <a:r>
              <a:rPr lang="en-US" sz="2400" dirty="0"/>
              <a:t> U </a:t>
            </a:r>
            <a:r>
              <a:rPr lang="en-US" sz="2400" dirty="0" err="1"/>
              <a:t>Geotehničkom</a:t>
            </a:r>
            <a:r>
              <a:rPr lang="en-US" sz="2400" dirty="0"/>
              <a:t> </a:t>
            </a:r>
            <a:r>
              <a:rPr lang="en-US" sz="2400" dirty="0" err="1"/>
              <a:t>projekt</a:t>
            </a:r>
            <a:r>
              <a:rPr lang="sr-Latn-RS" sz="2400" dirty="0" err="1"/>
              <a:t>ovanju</a:t>
            </a:r>
            <a:r>
              <a:rPr lang="en-US" sz="2400" dirty="0"/>
              <a:t> </a:t>
            </a:r>
            <a:r>
              <a:rPr lang="en-US" sz="2400" dirty="0" err="1"/>
              <a:t>postoje</a:t>
            </a:r>
            <a:r>
              <a:rPr lang="en-US" sz="2400" dirty="0"/>
              <a:t> </a:t>
            </a:r>
            <a:r>
              <a:rPr lang="en-US" sz="2400" dirty="0" err="1"/>
              <a:t>još</a:t>
            </a:r>
            <a:r>
              <a:rPr lang="en-US" sz="2400" dirty="0"/>
              <a:t> tri </a:t>
            </a:r>
            <a:r>
              <a:rPr lang="en-US" sz="2400" dirty="0" err="1"/>
              <a:t>granična</a:t>
            </a:r>
            <a:r>
              <a:rPr lang="en-US" sz="2400" dirty="0"/>
              <a:t> </a:t>
            </a:r>
            <a:r>
              <a:rPr lang="en-US" sz="2400" dirty="0" err="1"/>
              <a:t>stanja</a:t>
            </a:r>
            <a:r>
              <a:rPr lang="en-US" sz="2400" dirty="0"/>
              <a:t> </a:t>
            </a:r>
            <a:r>
              <a:rPr lang="en-US" sz="2400" dirty="0" err="1"/>
              <a:t>nosivosti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to: </a:t>
            </a:r>
            <a:r>
              <a:rPr lang="en-US" sz="2400" dirty="0" err="1"/>
              <a:t>lom</a:t>
            </a:r>
            <a:r>
              <a:rPr lang="en-US" sz="2400" dirty="0"/>
              <a:t> </a:t>
            </a:r>
            <a:r>
              <a:rPr lang="en-US" sz="2400" dirty="0" err="1"/>
              <a:t>tla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prekomerne</a:t>
            </a:r>
            <a:r>
              <a:rPr lang="en-US" sz="2400" dirty="0"/>
              <a:t> </a:t>
            </a:r>
            <a:r>
              <a:rPr lang="en-US" sz="2400" dirty="0" err="1"/>
              <a:t>deformacije</a:t>
            </a:r>
            <a:r>
              <a:rPr lang="en-US" sz="2400" dirty="0"/>
              <a:t> </a:t>
            </a:r>
            <a:r>
              <a:rPr lang="en-US" sz="2400" dirty="0" err="1"/>
              <a:t>tla</a:t>
            </a:r>
            <a:r>
              <a:rPr lang="en-US" sz="2400" dirty="0"/>
              <a:t> (GEO)</a:t>
            </a:r>
            <a:r>
              <a:rPr lang="sr-Latn-RS" sz="2400" dirty="0"/>
              <a:t>,</a:t>
            </a:r>
            <a:r>
              <a:rPr lang="en-US" sz="2400" dirty="0"/>
              <a:t> </a:t>
            </a:r>
            <a:r>
              <a:rPr lang="sr-Latn-RS" sz="2400" dirty="0"/>
              <a:t>g</a:t>
            </a:r>
            <a:r>
              <a:rPr lang="en-US" sz="2400" dirty="0" err="1"/>
              <a:t>ubitak</a:t>
            </a:r>
            <a:r>
              <a:rPr lang="en-US" sz="2400" dirty="0"/>
              <a:t> </a:t>
            </a:r>
            <a:r>
              <a:rPr lang="en-US" sz="2400" dirty="0" err="1"/>
              <a:t>ravnoteže</a:t>
            </a:r>
            <a:r>
              <a:rPr lang="en-US" sz="2400" dirty="0"/>
              <a:t> </a:t>
            </a:r>
            <a:r>
              <a:rPr lang="en-US" sz="2400" dirty="0" err="1"/>
              <a:t>usled</a:t>
            </a:r>
            <a:r>
              <a:rPr lang="en-US" sz="2400" dirty="0"/>
              <a:t> </a:t>
            </a:r>
            <a:r>
              <a:rPr lang="en-US" sz="2400" dirty="0" err="1"/>
              <a:t>uzgona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drugih</a:t>
            </a:r>
            <a:r>
              <a:rPr lang="en-US" sz="2400" dirty="0"/>
              <a:t> </a:t>
            </a:r>
            <a:r>
              <a:rPr lang="en-US" sz="2400" dirty="0" err="1"/>
              <a:t>vertikalnih</a:t>
            </a:r>
            <a:r>
              <a:rPr lang="en-US" sz="2400" dirty="0"/>
              <a:t> </a:t>
            </a:r>
            <a:r>
              <a:rPr lang="en-US" sz="2400" dirty="0" err="1"/>
              <a:t>opterećenja</a:t>
            </a:r>
            <a:r>
              <a:rPr lang="en-US" sz="2400" dirty="0"/>
              <a:t> (UPL)</a:t>
            </a:r>
            <a:r>
              <a:rPr lang="sr-Latn-RS" sz="2400" dirty="0"/>
              <a:t> i h</a:t>
            </a:r>
            <a:r>
              <a:rPr lang="en-US" sz="2400" dirty="0" err="1"/>
              <a:t>idraulički</a:t>
            </a:r>
            <a:r>
              <a:rPr lang="en-US" sz="2400" dirty="0"/>
              <a:t> </a:t>
            </a:r>
            <a:r>
              <a:rPr lang="en-US" sz="2400" dirty="0" err="1"/>
              <a:t>lom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unutr</a:t>
            </a:r>
            <a:r>
              <a:rPr lang="sr-Latn-RS" sz="2400" dirty="0" err="1"/>
              <a:t>aš</a:t>
            </a:r>
            <a:r>
              <a:rPr lang="en-US" sz="2400" dirty="0" err="1"/>
              <a:t>nja</a:t>
            </a:r>
            <a:r>
              <a:rPr lang="en-US" sz="2400" dirty="0"/>
              <a:t> </a:t>
            </a:r>
            <a:r>
              <a:rPr lang="en-US" sz="2400" dirty="0" err="1"/>
              <a:t>erozija</a:t>
            </a:r>
            <a:r>
              <a:rPr lang="en-US" sz="2400" dirty="0"/>
              <a:t> </a:t>
            </a:r>
            <a:r>
              <a:rPr lang="en-US" sz="2400" dirty="0" err="1"/>
              <a:t>izazvana</a:t>
            </a:r>
            <a:r>
              <a:rPr lang="en-US" sz="2400" dirty="0"/>
              <a:t> </a:t>
            </a:r>
            <a:r>
              <a:rPr lang="en-US" sz="2400" dirty="0" err="1"/>
              <a:t>hidrauličkim</a:t>
            </a:r>
            <a:r>
              <a:rPr lang="en-US" sz="2400" dirty="0"/>
              <a:t> </a:t>
            </a:r>
            <a:r>
              <a:rPr lang="en-US" sz="2400" dirty="0" err="1"/>
              <a:t>gradijentom</a:t>
            </a:r>
            <a:r>
              <a:rPr lang="en-US" sz="2400" dirty="0"/>
              <a:t> (HYD)</a:t>
            </a:r>
            <a:r>
              <a:rPr lang="sr-Latn-RS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73066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63925F5-4FA2-4B81-9DBA-BD2C7DB4C2B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432483" y="252366"/>
            <a:ext cx="6989330" cy="5500364"/>
          </a:xfrm>
        </p:spPr>
        <p:txBody>
          <a:bodyPr anchor="ctr">
            <a:normAutofit fontScale="925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dirty="0"/>
              <a:t>EQU</a:t>
            </a:r>
            <a:r>
              <a:rPr lang="sr-Latn-RS" dirty="0"/>
              <a:t> </a:t>
            </a:r>
            <a:r>
              <a:rPr lang="en-US" dirty="0"/>
              <a:t>(equilibrium -</a:t>
            </a:r>
            <a:r>
              <a:rPr lang="sr-Latn-RS" dirty="0"/>
              <a:t> </a:t>
            </a:r>
            <a:r>
              <a:rPr lang="en-US" dirty="0" err="1"/>
              <a:t>ravnoteža</a:t>
            </a:r>
            <a:r>
              <a:rPr lang="en-US" dirty="0"/>
              <a:t>)</a:t>
            </a:r>
            <a:r>
              <a:rPr lang="sr-Latn-RS" dirty="0"/>
              <a:t> je </a:t>
            </a:r>
            <a:r>
              <a:rPr lang="en-US" dirty="0" err="1"/>
              <a:t>gubitak</a:t>
            </a:r>
            <a:r>
              <a:rPr lang="en-US" dirty="0"/>
              <a:t> </a:t>
            </a:r>
            <a:r>
              <a:rPr lang="en-US" dirty="0" err="1"/>
              <a:t>ravnoteže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tla</a:t>
            </a:r>
            <a:r>
              <a:rPr lang="en-US" dirty="0"/>
              <a:t> </a:t>
            </a:r>
            <a:r>
              <a:rPr lang="sr-Latn-RS" dirty="0"/>
              <a:t>pos</a:t>
            </a:r>
            <a:r>
              <a:rPr lang="en-US" dirty="0" err="1"/>
              <a:t>matranog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kruto</a:t>
            </a:r>
            <a:r>
              <a:rPr lang="en-US" dirty="0"/>
              <a:t> </a:t>
            </a:r>
            <a:r>
              <a:rPr lang="en-US" dirty="0" err="1"/>
              <a:t>telo</a:t>
            </a:r>
            <a:r>
              <a:rPr lang="en-US" dirty="0"/>
              <a:t>, u </a:t>
            </a:r>
            <a:r>
              <a:rPr lang="en-US" dirty="0" err="1"/>
              <a:t>slučajevima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čvrstoće</a:t>
            </a:r>
            <a:r>
              <a:rPr lang="en-US" dirty="0"/>
              <a:t> </a:t>
            </a:r>
            <a:r>
              <a:rPr lang="en-US" dirty="0" err="1"/>
              <a:t>materijala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temeljnog</a:t>
            </a:r>
            <a:r>
              <a:rPr lang="en-US" dirty="0"/>
              <a:t> </a:t>
            </a:r>
            <a:r>
              <a:rPr lang="en-US" dirty="0" err="1"/>
              <a:t>tla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sr-Latn-RS" dirty="0"/>
              <a:t> </a:t>
            </a:r>
            <a:r>
              <a:rPr lang="en-US" dirty="0" err="1"/>
              <a:t>bitne</a:t>
            </a:r>
            <a:r>
              <a:rPr lang="en-US" dirty="0"/>
              <a:t> za </a:t>
            </a:r>
            <a:r>
              <a:rPr lang="en-US" dirty="0" err="1"/>
              <a:t>otpornost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sr-Latn-RS" dirty="0"/>
              <a:t>gde </a:t>
            </a:r>
            <a:r>
              <a:rPr lang="en-US" dirty="0" err="1"/>
              <a:t>čvrstoća</a:t>
            </a:r>
            <a:r>
              <a:rPr lang="en-US" dirty="0"/>
              <a:t> </a:t>
            </a:r>
            <a:r>
              <a:rPr lang="en-US" dirty="0" err="1"/>
              <a:t>konstruktivnog</a:t>
            </a:r>
            <a:r>
              <a:rPr lang="en-US" dirty="0"/>
              <a:t> </a:t>
            </a:r>
            <a:r>
              <a:rPr lang="en-US" dirty="0" err="1"/>
              <a:t>materijala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tla</a:t>
            </a:r>
            <a:r>
              <a:rPr lang="en-US" dirty="0"/>
              <a:t> </a:t>
            </a:r>
            <a:r>
              <a:rPr lang="en-US" dirty="0" err="1"/>
              <a:t>značajno</a:t>
            </a:r>
            <a:r>
              <a:rPr lang="en-US" dirty="0"/>
              <a:t> ne </a:t>
            </a:r>
            <a:r>
              <a:rPr lang="en-US" dirty="0" err="1"/>
              <a:t>doprinos</a:t>
            </a:r>
            <a:r>
              <a:rPr lang="sr-Latn-RS" dirty="0"/>
              <a:t>i</a:t>
            </a:r>
            <a:r>
              <a:rPr lang="en-US" dirty="0"/>
              <a:t> </a:t>
            </a:r>
            <a:r>
              <a:rPr lang="en-US" dirty="0" err="1"/>
              <a:t>otpornosti</a:t>
            </a:r>
            <a:r>
              <a:rPr lang="en-US" dirty="0"/>
              <a:t> (</a:t>
            </a:r>
            <a:r>
              <a:rPr lang="en-US" dirty="0" err="1"/>
              <a:t>prevrtanje</a:t>
            </a:r>
            <a:r>
              <a:rPr lang="en-US" dirty="0"/>
              <a:t> </a:t>
            </a:r>
            <a:r>
              <a:rPr lang="en-US" dirty="0" err="1"/>
              <a:t>gravitaci</a:t>
            </a:r>
            <a:r>
              <a:rPr lang="sr-Latn-RS" dirty="0"/>
              <a:t>onog</a:t>
            </a:r>
            <a:r>
              <a:rPr lang="en-US" dirty="0"/>
              <a:t> </a:t>
            </a:r>
            <a:r>
              <a:rPr lang="en-US" dirty="0" err="1"/>
              <a:t>betonskog</a:t>
            </a:r>
            <a:r>
              <a:rPr lang="en-US" dirty="0"/>
              <a:t> </a:t>
            </a:r>
            <a:r>
              <a:rPr lang="en-US" dirty="0" err="1"/>
              <a:t>zida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podlozi</a:t>
            </a:r>
            <a:r>
              <a:rPr lang="en-US" dirty="0"/>
              <a:t> od </a:t>
            </a:r>
            <a:r>
              <a:rPr lang="en-US" dirty="0" err="1"/>
              <a:t>čvrste</a:t>
            </a:r>
            <a:r>
              <a:rPr lang="en-US" dirty="0"/>
              <a:t> </a:t>
            </a:r>
            <a:r>
              <a:rPr lang="en-US" dirty="0" err="1"/>
              <a:t>stene</a:t>
            </a:r>
            <a:r>
              <a:rPr lang="en-US" dirty="0"/>
              <a:t>).</a:t>
            </a:r>
            <a:endParaRPr lang="sr-Latn-RS" dirty="0"/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/>
              <a:t>STR</a:t>
            </a:r>
            <a:r>
              <a:rPr lang="sr-Latn-RS" dirty="0"/>
              <a:t> </a:t>
            </a:r>
            <a:r>
              <a:rPr lang="en-US" dirty="0"/>
              <a:t>(structural -</a:t>
            </a:r>
            <a:r>
              <a:rPr lang="sr-Latn-RS" dirty="0"/>
              <a:t> </a:t>
            </a:r>
            <a:r>
              <a:rPr lang="en-US" dirty="0"/>
              <a:t>ko</a:t>
            </a:r>
            <a:r>
              <a:rPr lang="sr-Latn-RS" dirty="0"/>
              <a:t>n</a:t>
            </a:r>
            <a:r>
              <a:rPr lang="en-US" dirty="0" err="1"/>
              <a:t>strukcijski</a:t>
            </a:r>
            <a:r>
              <a:rPr lang="en-US" dirty="0"/>
              <a:t>)</a:t>
            </a:r>
            <a:r>
              <a:rPr lang="sr-Latn-RS" dirty="0"/>
              <a:t> je </a:t>
            </a:r>
            <a:r>
              <a:rPr lang="en-US" dirty="0" err="1"/>
              <a:t>lom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velika</a:t>
            </a:r>
            <a:r>
              <a:rPr lang="en-US" dirty="0"/>
              <a:t> </a:t>
            </a:r>
            <a:r>
              <a:rPr lang="en-US" dirty="0" err="1"/>
              <a:t>deformacija</a:t>
            </a:r>
            <a:r>
              <a:rPr lang="en-US" dirty="0"/>
              <a:t> </a:t>
            </a:r>
            <a:r>
              <a:rPr lang="en-US" dirty="0" err="1"/>
              <a:t>betonske</a:t>
            </a:r>
            <a:r>
              <a:rPr lang="en-US" dirty="0"/>
              <a:t>, </a:t>
            </a:r>
            <a:r>
              <a:rPr lang="en-US" dirty="0" err="1"/>
              <a:t>metalne</a:t>
            </a:r>
            <a:r>
              <a:rPr lang="en-US" dirty="0"/>
              <a:t>, </a:t>
            </a:r>
            <a:r>
              <a:rPr lang="en-US" dirty="0" err="1"/>
              <a:t>drvene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zidane</a:t>
            </a:r>
            <a:r>
              <a:rPr lang="sr-Latn-RS" dirty="0"/>
              <a:t>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elementa</a:t>
            </a:r>
            <a:r>
              <a:rPr lang="en-US" dirty="0"/>
              <a:t>, </a:t>
            </a:r>
            <a:r>
              <a:rPr lang="en-US" dirty="0" err="1"/>
              <a:t>uključ</a:t>
            </a:r>
            <a:r>
              <a:rPr lang="sr-Latn-RS" dirty="0" err="1"/>
              <a:t>ujući</a:t>
            </a:r>
            <a:r>
              <a:rPr lang="en-US" dirty="0"/>
              <a:t> </a:t>
            </a:r>
            <a:r>
              <a:rPr lang="en-US" dirty="0" err="1"/>
              <a:t>temelje</a:t>
            </a:r>
            <a:r>
              <a:rPr lang="en-US" dirty="0"/>
              <a:t>, </a:t>
            </a:r>
            <a:r>
              <a:rPr lang="sr-Latn-RS" dirty="0"/>
              <a:t>šipove</a:t>
            </a:r>
            <a:r>
              <a:rPr lang="en-US" dirty="0"/>
              <a:t>, sidra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potporne</a:t>
            </a:r>
            <a:r>
              <a:rPr lang="en-US" dirty="0"/>
              <a:t> </a:t>
            </a:r>
            <a:r>
              <a:rPr lang="en-US" dirty="0" err="1"/>
              <a:t>zidove</a:t>
            </a:r>
            <a:r>
              <a:rPr lang="en-US" dirty="0"/>
              <a:t>, 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čvrstoća</a:t>
            </a:r>
            <a:r>
              <a:rPr lang="en-US" dirty="0"/>
              <a:t> </a:t>
            </a:r>
            <a:r>
              <a:rPr lang="en-US" dirty="0" err="1"/>
              <a:t>konstruktivnog</a:t>
            </a:r>
            <a:r>
              <a:rPr lang="en-US" dirty="0"/>
              <a:t> </a:t>
            </a:r>
            <a:r>
              <a:rPr lang="en-US" dirty="0" err="1"/>
              <a:t>materijala</a:t>
            </a:r>
            <a:r>
              <a:rPr lang="en-US" dirty="0"/>
              <a:t> </a:t>
            </a:r>
            <a:r>
              <a:rPr lang="en-US" dirty="0" err="1"/>
              <a:t>bitno</a:t>
            </a:r>
            <a:r>
              <a:rPr lang="sr-Latn-RS" dirty="0"/>
              <a:t> </a:t>
            </a:r>
            <a:r>
              <a:rPr lang="en-US" dirty="0"/>
              <a:t>do</a:t>
            </a:r>
            <a:r>
              <a:rPr lang="sr-Latn-RS" dirty="0"/>
              <a:t>pri</a:t>
            </a:r>
            <a:r>
              <a:rPr lang="en-US" dirty="0" err="1"/>
              <a:t>nosi</a:t>
            </a:r>
            <a:r>
              <a:rPr lang="en-US" dirty="0"/>
              <a:t> </a:t>
            </a:r>
            <a:r>
              <a:rPr lang="en-US" dirty="0" err="1"/>
              <a:t>otpornosti</a:t>
            </a:r>
            <a:r>
              <a:rPr lang="en-US" dirty="0"/>
              <a:t> (</a:t>
            </a:r>
            <a:r>
              <a:rPr lang="en-US" dirty="0" err="1"/>
              <a:t>lom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jakom</a:t>
            </a:r>
            <a:r>
              <a:rPr lang="en-US" dirty="0"/>
              <a:t> </a:t>
            </a:r>
            <a:r>
              <a:rPr lang="en-US" dirty="0" err="1"/>
              <a:t>savijanju</a:t>
            </a:r>
            <a:r>
              <a:rPr lang="en-US" dirty="0"/>
              <a:t> </a:t>
            </a:r>
            <a:r>
              <a:rPr lang="en-US" dirty="0" err="1"/>
              <a:t>armirano-betonske</a:t>
            </a:r>
            <a:r>
              <a:rPr lang="en-US" dirty="0"/>
              <a:t> </a:t>
            </a:r>
            <a:r>
              <a:rPr lang="en-US" dirty="0" err="1"/>
              <a:t>dijafragme</a:t>
            </a:r>
            <a:r>
              <a:rPr lang="en-US" dirty="0"/>
              <a:t>, </a:t>
            </a:r>
            <a:r>
              <a:rPr lang="en-US" dirty="0" err="1"/>
              <a:t>izvijanje</a:t>
            </a:r>
            <a:r>
              <a:rPr lang="en-US" dirty="0"/>
              <a:t> </a:t>
            </a:r>
            <a:r>
              <a:rPr lang="sr-Latn-RS" dirty="0"/>
              <a:t>šipa</a:t>
            </a:r>
            <a:r>
              <a:rPr lang="en-US" dirty="0"/>
              <a:t> u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mekom</a:t>
            </a:r>
            <a:r>
              <a:rPr lang="en-US" dirty="0"/>
              <a:t> </a:t>
            </a:r>
            <a:r>
              <a:rPr lang="en-US" dirty="0" err="1"/>
              <a:t>tlu</a:t>
            </a:r>
            <a:r>
              <a:rPr lang="en-US" dirty="0"/>
              <a:t>, </a:t>
            </a:r>
            <a:r>
              <a:rPr lang="en-US" dirty="0" err="1"/>
              <a:t>klizanje</a:t>
            </a:r>
            <a:r>
              <a:rPr lang="en-US" dirty="0"/>
              <a:t> </a:t>
            </a:r>
            <a:r>
              <a:rPr lang="en-US" dirty="0" err="1"/>
              <a:t>blokova</a:t>
            </a:r>
            <a:r>
              <a:rPr lang="en-US" dirty="0"/>
              <a:t> </a:t>
            </a:r>
            <a:r>
              <a:rPr lang="en-US" dirty="0" err="1"/>
              <a:t>obalnog</a:t>
            </a:r>
            <a:r>
              <a:rPr lang="en-US" dirty="0"/>
              <a:t> </a:t>
            </a:r>
            <a:r>
              <a:rPr lang="en-US" dirty="0" err="1"/>
              <a:t>zida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vodoravnim</a:t>
            </a:r>
            <a:r>
              <a:rPr lang="en-US" dirty="0"/>
              <a:t> </a:t>
            </a:r>
            <a:r>
              <a:rPr lang="en-US" dirty="0" err="1"/>
              <a:t>reš</a:t>
            </a:r>
            <a:r>
              <a:rPr lang="sr-Latn-RS" dirty="0"/>
              <a:t>et</a:t>
            </a:r>
            <a:r>
              <a:rPr lang="en-US" dirty="0" err="1"/>
              <a:t>kama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blokovima</a:t>
            </a:r>
            <a:r>
              <a:rPr lang="en-US" dirty="0"/>
              <a:t>, </a:t>
            </a:r>
            <a:r>
              <a:rPr lang="en-US" dirty="0" err="1"/>
              <a:t>popuštanje</a:t>
            </a:r>
            <a:r>
              <a:rPr lang="en-US" dirty="0"/>
              <a:t> </a:t>
            </a:r>
            <a:r>
              <a:rPr lang="en-US" dirty="0" err="1"/>
              <a:t>čelične</a:t>
            </a:r>
            <a:r>
              <a:rPr lang="en-US" dirty="0"/>
              <a:t> </a:t>
            </a:r>
            <a:r>
              <a:rPr lang="en-US" dirty="0" err="1"/>
              <a:t>šipke</a:t>
            </a:r>
            <a:r>
              <a:rPr lang="en-US" dirty="0"/>
              <a:t> </a:t>
            </a:r>
            <a:r>
              <a:rPr lang="en-US" dirty="0" err="1"/>
              <a:t>geotehničkog</a:t>
            </a:r>
            <a:r>
              <a:rPr lang="en-US" dirty="0"/>
              <a:t> sidra pod </a:t>
            </a:r>
            <a:r>
              <a:rPr lang="sr-Latn-RS" dirty="0"/>
              <a:t>zateznim </a:t>
            </a:r>
            <a:r>
              <a:rPr lang="en-US" dirty="0" err="1"/>
              <a:t>opterećenjem</a:t>
            </a:r>
            <a:r>
              <a:rPr lang="en-US" dirty="0"/>
              <a:t>, </a:t>
            </a:r>
            <a:r>
              <a:rPr lang="en-US" dirty="0" err="1"/>
              <a:t>propadanje</a:t>
            </a:r>
            <a:r>
              <a:rPr lang="en-US" dirty="0"/>
              <a:t> </a:t>
            </a:r>
            <a:r>
              <a:rPr lang="en-US" dirty="0" err="1"/>
              <a:t>podložne</a:t>
            </a:r>
            <a:r>
              <a:rPr lang="en-US" dirty="0"/>
              <a:t> </a:t>
            </a:r>
            <a:r>
              <a:rPr lang="en-US" dirty="0" err="1"/>
              <a:t>ploče</a:t>
            </a:r>
            <a:r>
              <a:rPr lang="en-US" dirty="0"/>
              <a:t> sidra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 </a:t>
            </a:r>
            <a:r>
              <a:rPr lang="en-US" dirty="0" err="1"/>
              <a:t>prskanog</a:t>
            </a:r>
            <a:r>
              <a:rPr lang="en-US" dirty="0"/>
              <a:t> </a:t>
            </a:r>
            <a:r>
              <a:rPr lang="en-US" dirty="0" err="1"/>
              <a:t>betona</a:t>
            </a:r>
            <a:r>
              <a:rPr lang="en-US" dirty="0"/>
              <a:t> </a:t>
            </a:r>
            <a:r>
              <a:rPr lang="en-US" dirty="0" err="1"/>
              <a:t>zaštitne</a:t>
            </a:r>
            <a:r>
              <a:rPr lang="en-US" dirty="0"/>
              <a:t> </a:t>
            </a:r>
            <a:r>
              <a:rPr lang="en-US" dirty="0" err="1"/>
              <a:t>potporne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, </a:t>
            </a:r>
            <a:r>
              <a:rPr lang="en-US" dirty="0" err="1"/>
              <a:t>slom</a:t>
            </a:r>
            <a:r>
              <a:rPr lang="en-US" dirty="0"/>
              <a:t> </a:t>
            </a:r>
            <a:r>
              <a:rPr lang="sr-Latn-RS" dirty="0"/>
              <a:t>šipa </a:t>
            </a:r>
            <a:r>
              <a:rPr lang="en-US" dirty="0"/>
              <a:t>od </a:t>
            </a:r>
            <a:r>
              <a:rPr lang="sr-Latn-RS" dirty="0"/>
              <a:t>dejstva horizontalnog</a:t>
            </a:r>
            <a:r>
              <a:rPr lang="en-US" dirty="0"/>
              <a:t> </a:t>
            </a:r>
            <a:r>
              <a:rPr lang="en-US" dirty="0" err="1"/>
              <a:t>opterećenja</a:t>
            </a:r>
            <a:r>
              <a:rPr lang="en-US" dirty="0"/>
              <a:t>)</a:t>
            </a:r>
            <a:r>
              <a:rPr lang="sr-Latn-RS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148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D3FA8-18D0-49ED-B1B2-F5AE5B3E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651419"/>
          </a:xfrm>
        </p:spPr>
        <p:txBody>
          <a:bodyPr>
            <a:normAutofit/>
          </a:bodyPr>
          <a:lstStyle/>
          <a:p>
            <a:r>
              <a:rPr lang="sr-Latn-RS" sz="2400" dirty="0"/>
              <a:t>Evrokodovi za konstrukcije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BB071-BBA5-4C20-A474-883D2A70D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768509"/>
            <a:ext cx="9603275" cy="4160017"/>
          </a:xfrm>
        </p:spPr>
        <p:txBody>
          <a:bodyPr>
            <a:normAutofit fontScale="70000" lnSpcReduction="20000"/>
          </a:bodyPr>
          <a:lstStyle/>
          <a:p>
            <a:r>
              <a:rPr lang="en-US" sz="2600" dirty="0" err="1"/>
              <a:t>Evrokod</a:t>
            </a:r>
            <a:r>
              <a:rPr lang="en-US" sz="2600" dirty="0"/>
              <a:t> 0 (SRPS EN 1990): </a:t>
            </a:r>
            <a:r>
              <a:rPr lang="en-US" sz="2600" dirty="0" err="1"/>
              <a:t>Osnove</a:t>
            </a:r>
            <a:r>
              <a:rPr lang="en-US" sz="2600" dirty="0"/>
              <a:t> </a:t>
            </a:r>
            <a:r>
              <a:rPr lang="en-US" sz="2600" dirty="0" err="1"/>
              <a:t>projektovanja</a:t>
            </a:r>
            <a:r>
              <a:rPr lang="en-US" sz="2600" dirty="0"/>
              <a:t> </a:t>
            </a:r>
            <a:r>
              <a:rPr lang="en-US" sz="2600" dirty="0" err="1"/>
              <a:t>konstrukcija</a:t>
            </a:r>
            <a:r>
              <a:rPr lang="en-US" sz="2600" dirty="0"/>
              <a:t>, </a:t>
            </a:r>
            <a:endParaRPr lang="sr-Latn-RS" sz="2600" dirty="0"/>
          </a:p>
          <a:p>
            <a:r>
              <a:rPr lang="en-US" sz="2600" dirty="0" err="1"/>
              <a:t>Evrokod</a:t>
            </a:r>
            <a:r>
              <a:rPr lang="en-US" sz="2600" dirty="0"/>
              <a:t> 1 (SRPS EN 1991): </a:t>
            </a:r>
            <a:r>
              <a:rPr lang="en-US" sz="2600" dirty="0" err="1"/>
              <a:t>Dejstva</a:t>
            </a:r>
            <a:r>
              <a:rPr lang="en-US" sz="2600" dirty="0"/>
              <a:t> </a:t>
            </a:r>
            <a:r>
              <a:rPr lang="en-US" sz="2600" dirty="0" err="1"/>
              <a:t>na</a:t>
            </a:r>
            <a:r>
              <a:rPr lang="en-US" sz="2600" dirty="0"/>
              <a:t> </a:t>
            </a:r>
            <a:r>
              <a:rPr lang="en-US" sz="2600" dirty="0" err="1"/>
              <a:t>konstrukcije</a:t>
            </a:r>
            <a:r>
              <a:rPr lang="en-US" sz="2600" dirty="0"/>
              <a:t>, </a:t>
            </a:r>
            <a:endParaRPr lang="sr-Latn-RS" sz="2600" dirty="0"/>
          </a:p>
          <a:p>
            <a:r>
              <a:rPr lang="en-US" sz="2600" dirty="0" err="1"/>
              <a:t>Evrokod</a:t>
            </a:r>
            <a:r>
              <a:rPr lang="en-US" sz="2600" dirty="0"/>
              <a:t> 2 (SRPS EN 1992): </a:t>
            </a:r>
            <a:r>
              <a:rPr lang="en-US" sz="2600" dirty="0" err="1"/>
              <a:t>Projektovanje</a:t>
            </a:r>
            <a:r>
              <a:rPr lang="en-US" sz="2600" dirty="0"/>
              <a:t> </a:t>
            </a:r>
            <a:r>
              <a:rPr lang="en-US" sz="2600" dirty="0" err="1"/>
              <a:t>betonskih</a:t>
            </a:r>
            <a:r>
              <a:rPr lang="en-US" sz="2600" dirty="0"/>
              <a:t> </a:t>
            </a:r>
            <a:r>
              <a:rPr lang="en-US" sz="2600" dirty="0" err="1"/>
              <a:t>konstrukcija</a:t>
            </a:r>
            <a:r>
              <a:rPr lang="en-US" sz="2600" dirty="0"/>
              <a:t> </a:t>
            </a:r>
            <a:endParaRPr lang="sr-Latn-RS" sz="2600" dirty="0"/>
          </a:p>
          <a:p>
            <a:r>
              <a:rPr lang="en-US" sz="2600" dirty="0" err="1"/>
              <a:t>Evrokod</a:t>
            </a:r>
            <a:r>
              <a:rPr lang="en-US" sz="2600" dirty="0"/>
              <a:t> 3 (SRPS EN 1993): </a:t>
            </a:r>
            <a:r>
              <a:rPr lang="en-US" sz="2600" dirty="0" err="1"/>
              <a:t>Projektovanje</a:t>
            </a:r>
            <a:r>
              <a:rPr lang="en-US" sz="2600" dirty="0"/>
              <a:t> </a:t>
            </a:r>
            <a:r>
              <a:rPr lang="en-US" sz="2600" dirty="0" err="1"/>
              <a:t>čeličnih</a:t>
            </a:r>
            <a:r>
              <a:rPr lang="en-US" sz="2600" dirty="0"/>
              <a:t> </a:t>
            </a:r>
            <a:r>
              <a:rPr lang="en-US" sz="2600" dirty="0" err="1"/>
              <a:t>konstrukcija</a:t>
            </a:r>
            <a:r>
              <a:rPr lang="en-US" sz="2600" dirty="0"/>
              <a:t> </a:t>
            </a:r>
            <a:endParaRPr lang="sr-Latn-RS" sz="2600" dirty="0"/>
          </a:p>
          <a:p>
            <a:r>
              <a:rPr lang="en-US" sz="2600" dirty="0" err="1"/>
              <a:t>Evrokod</a:t>
            </a:r>
            <a:r>
              <a:rPr lang="en-US" sz="2600" dirty="0"/>
              <a:t> 4 (SRPS EN 1994): </a:t>
            </a:r>
            <a:r>
              <a:rPr lang="en-US" sz="2600" dirty="0" err="1"/>
              <a:t>Projektovanje</a:t>
            </a:r>
            <a:r>
              <a:rPr lang="en-US" sz="2600" dirty="0"/>
              <a:t> </a:t>
            </a:r>
            <a:r>
              <a:rPr lang="en-US" sz="2600" dirty="0" err="1"/>
              <a:t>spregnutih</a:t>
            </a:r>
            <a:r>
              <a:rPr lang="en-US" sz="2600" dirty="0"/>
              <a:t> </a:t>
            </a:r>
            <a:r>
              <a:rPr lang="en-US" sz="2600" dirty="0" err="1"/>
              <a:t>konstrukcija</a:t>
            </a:r>
            <a:r>
              <a:rPr lang="en-US" sz="2600" dirty="0"/>
              <a:t> </a:t>
            </a:r>
            <a:endParaRPr lang="sr-Latn-RS" sz="2600" dirty="0"/>
          </a:p>
          <a:p>
            <a:r>
              <a:rPr lang="en-US" sz="2600" dirty="0" err="1"/>
              <a:t>Evrokod</a:t>
            </a:r>
            <a:r>
              <a:rPr lang="en-US" sz="2600" dirty="0"/>
              <a:t> 5 (SRPS EN 1995): </a:t>
            </a:r>
            <a:r>
              <a:rPr lang="en-US" sz="2600" dirty="0" err="1"/>
              <a:t>Projektovanje</a:t>
            </a:r>
            <a:r>
              <a:rPr lang="en-US" sz="2600" dirty="0"/>
              <a:t> </a:t>
            </a:r>
            <a:r>
              <a:rPr lang="en-US" sz="2600" dirty="0" err="1"/>
              <a:t>drvenih</a:t>
            </a:r>
            <a:r>
              <a:rPr lang="en-US" sz="2600" dirty="0"/>
              <a:t> </a:t>
            </a:r>
            <a:r>
              <a:rPr lang="en-US" sz="2600" dirty="0" err="1"/>
              <a:t>konstrukcija</a:t>
            </a:r>
            <a:r>
              <a:rPr lang="en-US" sz="2600" dirty="0"/>
              <a:t>  </a:t>
            </a:r>
            <a:endParaRPr lang="sr-Latn-RS" sz="2600" dirty="0"/>
          </a:p>
          <a:p>
            <a:r>
              <a:rPr lang="en-US" sz="2600" dirty="0" err="1"/>
              <a:t>Evrokod</a:t>
            </a:r>
            <a:r>
              <a:rPr lang="en-US" sz="2600" dirty="0"/>
              <a:t> 6 (SRPS EN 1996): </a:t>
            </a:r>
            <a:r>
              <a:rPr lang="en-US" sz="2600" dirty="0" err="1"/>
              <a:t>Projektovanje</a:t>
            </a:r>
            <a:r>
              <a:rPr lang="en-US" sz="2600" dirty="0"/>
              <a:t> </a:t>
            </a:r>
            <a:r>
              <a:rPr lang="en-US" sz="2600" dirty="0" err="1"/>
              <a:t>zidanih</a:t>
            </a:r>
            <a:r>
              <a:rPr lang="en-US" sz="2600" dirty="0"/>
              <a:t> </a:t>
            </a:r>
            <a:r>
              <a:rPr lang="en-US" sz="2600" dirty="0" err="1"/>
              <a:t>konstrukcija</a:t>
            </a:r>
            <a:r>
              <a:rPr lang="en-US" sz="2600" dirty="0"/>
              <a:t> </a:t>
            </a:r>
            <a:endParaRPr lang="sr-Latn-RS" sz="2600" dirty="0"/>
          </a:p>
          <a:p>
            <a:r>
              <a:rPr lang="en-US" sz="2600" dirty="0" err="1"/>
              <a:t>Evrokod</a:t>
            </a:r>
            <a:r>
              <a:rPr lang="en-US" sz="2600" dirty="0"/>
              <a:t> 7 (SRPS EN 1997): </a:t>
            </a:r>
            <a:r>
              <a:rPr lang="en-US" sz="2600" dirty="0" err="1"/>
              <a:t>Geotehnička</a:t>
            </a:r>
            <a:r>
              <a:rPr lang="en-US" sz="2600" dirty="0"/>
              <a:t> </a:t>
            </a:r>
            <a:r>
              <a:rPr lang="en-US" sz="2600" dirty="0" err="1"/>
              <a:t>projektovanja</a:t>
            </a:r>
            <a:r>
              <a:rPr lang="en-US" sz="2600" dirty="0"/>
              <a:t> </a:t>
            </a:r>
            <a:endParaRPr lang="sr-Latn-RS" sz="2600" dirty="0"/>
          </a:p>
          <a:p>
            <a:r>
              <a:rPr lang="en-US" sz="2600" dirty="0" err="1"/>
              <a:t>Evrokod</a:t>
            </a:r>
            <a:r>
              <a:rPr lang="en-US" sz="2600" dirty="0"/>
              <a:t> 8 (SRPS EN 1998): </a:t>
            </a:r>
            <a:r>
              <a:rPr lang="en-US" sz="2600" dirty="0" err="1"/>
              <a:t>Projektovanje</a:t>
            </a:r>
            <a:r>
              <a:rPr lang="en-US" sz="2600" dirty="0"/>
              <a:t> </a:t>
            </a:r>
            <a:r>
              <a:rPr lang="en-US" sz="2600" dirty="0" err="1"/>
              <a:t>seizmički</a:t>
            </a:r>
            <a:r>
              <a:rPr lang="en-US" sz="2600" dirty="0"/>
              <a:t> </a:t>
            </a:r>
            <a:r>
              <a:rPr lang="en-US" sz="2600" dirty="0" err="1"/>
              <a:t>otpornih</a:t>
            </a:r>
            <a:r>
              <a:rPr lang="en-US" sz="2600" dirty="0"/>
              <a:t> </a:t>
            </a:r>
            <a:r>
              <a:rPr lang="en-US" sz="2600" dirty="0" err="1"/>
              <a:t>konstrukcija</a:t>
            </a:r>
            <a:r>
              <a:rPr lang="en-US" sz="2600" dirty="0"/>
              <a:t> </a:t>
            </a:r>
            <a:endParaRPr lang="sr-Latn-RS" sz="2600" dirty="0"/>
          </a:p>
          <a:p>
            <a:r>
              <a:rPr lang="en-US" sz="2600" dirty="0" err="1"/>
              <a:t>Evrokod</a:t>
            </a:r>
            <a:r>
              <a:rPr lang="en-US" sz="2600" dirty="0"/>
              <a:t> 9 (SRPS EN 1999): </a:t>
            </a:r>
            <a:r>
              <a:rPr lang="en-US" sz="2600" dirty="0" err="1"/>
              <a:t>Projektovanje</a:t>
            </a:r>
            <a:r>
              <a:rPr lang="en-US" sz="2600" dirty="0"/>
              <a:t> </a:t>
            </a:r>
            <a:r>
              <a:rPr lang="en-US" sz="2600" dirty="0" err="1"/>
              <a:t>aluminijumskih</a:t>
            </a:r>
            <a:r>
              <a:rPr lang="en-US" sz="2600" dirty="0"/>
              <a:t>  </a:t>
            </a:r>
            <a:r>
              <a:rPr lang="en-US" sz="2600" dirty="0" err="1"/>
              <a:t>konstrukcija</a:t>
            </a:r>
            <a:r>
              <a:rPr lang="en-US" sz="2600" dirty="0"/>
              <a:t> </a:t>
            </a:r>
          </a:p>
          <a:p>
            <a:pPr marL="0" indent="0">
              <a:buNone/>
            </a:pPr>
            <a:endParaRPr lang="en-US" sz="23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7739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ugaonik 1">
            <a:extLst>
              <a:ext uri="{FF2B5EF4-FFF2-40B4-BE49-F238E27FC236}">
                <a16:creationId xmlns:a16="http://schemas.microsoft.com/office/drawing/2014/main" id="{3A5432AF-ADDF-4335-9286-A9B201504EA9}"/>
              </a:ext>
            </a:extLst>
          </p:cNvPr>
          <p:cNvSpPr/>
          <p:nvPr/>
        </p:nvSpPr>
        <p:spPr>
          <a:xfrm>
            <a:off x="2928257" y="419877"/>
            <a:ext cx="633548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/>
              <a:t>GEO</a:t>
            </a:r>
            <a:r>
              <a:rPr lang="sr-Latn-RS" sz="2000" dirty="0"/>
              <a:t> </a:t>
            </a:r>
            <a:r>
              <a:rPr lang="en-US" sz="2000" dirty="0"/>
              <a:t>(geotechnical –</a:t>
            </a:r>
            <a:r>
              <a:rPr lang="sr-Latn-RS" sz="2000" dirty="0"/>
              <a:t> </a:t>
            </a:r>
            <a:r>
              <a:rPr lang="en-US" sz="2000" dirty="0" err="1"/>
              <a:t>geotehnički</a:t>
            </a:r>
            <a:r>
              <a:rPr lang="sr-Latn-RS" sz="2000" dirty="0"/>
              <a:t>) je </a:t>
            </a:r>
            <a:r>
              <a:rPr lang="en-US" sz="2000" dirty="0" err="1"/>
              <a:t>lom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velika</a:t>
            </a:r>
            <a:r>
              <a:rPr lang="en-US" sz="2000" dirty="0"/>
              <a:t> </a:t>
            </a:r>
            <a:r>
              <a:rPr lang="en-US" sz="2000" dirty="0" err="1"/>
              <a:t>deformacija</a:t>
            </a:r>
            <a:r>
              <a:rPr lang="en-US" sz="2000" dirty="0"/>
              <a:t> </a:t>
            </a:r>
            <a:r>
              <a:rPr lang="en-US" sz="2000" dirty="0" err="1"/>
              <a:t>tla</a:t>
            </a:r>
            <a:r>
              <a:rPr lang="en-US" sz="2000" dirty="0"/>
              <a:t> </a:t>
            </a:r>
            <a:r>
              <a:rPr lang="en-US" sz="2000" dirty="0" err="1"/>
              <a:t>pri</a:t>
            </a:r>
            <a:r>
              <a:rPr lang="en-US" sz="2000" dirty="0"/>
              <a:t> </a:t>
            </a:r>
            <a:r>
              <a:rPr lang="en-US" sz="2000" dirty="0" err="1"/>
              <a:t>kojoj</a:t>
            </a:r>
            <a:r>
              <a:rPr lang="en-US" sz="2000" dirty="0"/>
              <a:t> </a:t>
            </a:r>
            <a:r>
              <a:rPr lang="en-US" sz="2000" dirty="0" err="1"/>
              <a:t>čvrstoća</a:t>
            </a:r>
            <a:r>
              <a:rPr lang="en-US" sz="2000" dirty="0"/>
              <a:t> </a:t>
            </a:r>
            <a:r>
              <a:rPr lang="en-US" sz="2000" dirty="0" err="1"/>
              <a:t>tla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stene</a:t>
            </a:r>
            <a:r>
              <a:rPr lang="sr-Latn-RS" sz="2000" dirty="0"/>
              <a:t> </a:t>
            </a:r>
            <a:r>
              <a:rPr lang="en-US" sz="2000" dirty="0" err="1"/>
              <a:t>bitno</a:t>
            </a:r>
            <a:r>
              <a:rPr lang="sr-Latn-RS" sz="2000" dirty="0"/>
              <a:t> </a:t>
            </a:r>
            <a:r>
              <a:rPr lang="en-US" sz="2000" dirty="0"/>
              <a:t>do</a:t>
            </a:r>
            <a:r>
              <a:rPr lang="sr-Latn-RS" sz="2000" dirty="0"/>
              <a:t>pri</a:t>
            </a:r>
            <a:r>
              <a:rPr lang="en-US" sz="2000" dirty="0" err="1"/>
              <a:t>nosi</a:t>
            </a:r>
            <a:r>
              <a:rPr lang="en-US" sz="2000" dirty="0"/>
              <a:t> </a:t>
            </a:r>
            <a:r>
              <a:rPr lang="en-US" sz="2000" dirty="0" err="1"/>
              <a:t>otpornosti</a:t>
            </a:r>
            <a:r>
              <a:rPr lang="en-US" sz="2000" dirty="0"/>
              <a:t>, (</a:t>
            </a:r>
            <a:r>
              <a:rPr lang="en-US" sz="2000" dirty="0" err="1"/>
              <a:t>lom</a:t>
            </a:r>
            <a:r>
              <a:rPr lang="en-US" sz="2000" dirty="0"/>
              <a:t> </a:t>
            </a:r>
            <a:r>
              <a:rPr lang="en-US" sz="2000" dirty="0" err="1"/>
              <a:t>tla</a:t>
            </a:r>
            <a:r>
              <a:rPr lang="en-US" sz="2000" dirty="0"/>
              <a:t> </a:t>
            </a:r>
            <a:r>
              <a:rPr lang="en-US" sz="2000" dirty="0" err="1"/>
              <a:t>ispod</a:t>
            </a:r>
            <a:r>
              <a:rPr lang="en-US" sz="2000" dirty="0"/>
              <a:t> </a:t>
            </a:r>
            <a:r>
              <a:rPr lang="en-US" sz="2000" dirty="0" err="1"/>
              <a:t>temelja</a:t>
            </a:r>
            <a:r>
              <a:rPr lang="en-US" sz="2000" dirty="0"/>
              <a:t>, </a:t>
            </a:r>
            <a:r>
              <a:rPr lang="en-US" sz="2000" dirty="0" err="1"/>
              <a:t>lom</a:t>
            </a:r>
            <a:r>
              <a:rPr lang="sr-Latn-RS" sz="2000" dirty="0"/>
              <a:t> </a:t>
            </a:r>
            <a:r>
              <a:rPr lang="en-US" sz="2000" dirty="0" err="1"/>
              <a:t>tla</a:t>
            </a:r>
            <a:r>
              <a:rPr lang="en-US" sz="2000" dirty="0"/>
              <a:t> </a:t>
            </a:r>
            <a:r>
              <a:rPr lang="en-US" sz="2000" dirty="0" err="1"/>
              <a:t>oko</a:t>
            </a:r>
            <a:r>
              <a:rPr lang="en-US" sz="2000" dirty="0"/>
              <a:t> </a:t>
            </a:r>
            <a:r>
              <a:rPr lang="sr-Latn-RS" sz="2000" dirty="0"/>
              <a:t>horizontalno </a:t>
            </a:r>
            <a:r>
              <a:rPr lang="en-US" sz="2000" dirty="0" err="1"/>
              <a:t>opterećenog</a:t>
            </a:r>
            <a:r>
              <a:rPr lang="en-US" sz="2000" dirty="0"/>
              <a:t> </a:t>
            </a:r>
            <a:r>
              <a:rPr lang="sr-Latn-RS" sz="2000" dirty="0"/>
              <a:t>šipa</a:t>
            </a:r>
            <a:r>
              <a:rPr lang="en-US" sz="2000" dirty="0"/>
              <a:t>, </a:t>
            </a:r>
            <a:r>
              <a:rPr lang="en-US" sz="2000" dirty="0" err="1"/>
              <a:t>veliko</a:t>
            </a:r>
            <a:r>
              <a:rPr lang="en-US" sz="2000" dirty="0"/>
              <a:t> </a:t>
            </a:r>
            <a:r>
              <a:rPr lang="en-US" sz="2000" dirty="0" err="1"/>
              <a:t>sleganje</a:t>
            </a:r>
            <a:r>
              <a:rPr lang="en-US" sz="2000" dirty="0"/>
              <a:t> </a:t>
            </a:r>
            <a:r>
              <a:rPr lang="sr-Latn-RS" sz="2000" dirty="0"/>
              <a:t>šipa</a:t>
            </a:r>
            <a:r>
              <a:rPr lang="en-US" sz="2000" dirty="0"/>
              <a:t>, </a:t>
            </a:r>
            <a:r>
              <a:rPr lang="en-US" sz="2000" dirty="0" err="1"/>
              <a:t>naginjanje</a:t>
            </a:r>
            <a:r>
              <a:rPr lang="en-US" sz="2000" dirty="0"/>
              <a:t> </a:t>
            </a:r>
            <a:r>
              <a:rPr lang="en-US" sz="2000" dirty="0" err="1"/>
              <a:t>potpornog</a:t>
            </a:r>
            <a:r>
              <a:rPr lang="en-US" sz="2000" dirty="0"/>
              <a:t> </a:t>
            </a:r>
            <a:r>
              <a:rPr lang="en-US" sz="2000" dirty="0" err="1"/>
              <a:t>zida</a:t>
            </a:r>
            <a:r>
              <a:rPr lang="en-US" sz="2000" dirty="0"/>
              <a:t>, </a:t>
            </a:r>
            <a:r>
              <a:rPr lang="en-US" sz="2000" dirty="0" err="1"/>
              <a:t>čupanje</a:t>
            </a:r>
            <a:r>
              <a:rPr lang="en-US" sz="2000" dirty="0"/>
              <a:t> sidra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tla</a:t>
            </a:r>
            <a:r>
              <a:rPr lang="en-US" sz="2000" dirty="0"/>
              <a:t>, </a:t>
            </a:r>
            <a:r>
              <a:rPr lang="en-US" sz="2000" dirty="0" err="1"/>
              <a:t>lom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propadanje</a:t>
            </a:r>
            <a:r>
              <a:rPr lang="en-US" sz="2000" dirty="0"/>
              <a:t> </a:t>
            </a:r>
            <a:r>
              <a:rPr lang="en-US" sz="2000" dirty="0" err="1"/>
              <a:t>tla</a:t>
            </a:r>
            <a:r>
              <a:rPr lang="en-US" sz="2000" dirty="0"/>
              <a:t> </a:t>
            </a:r>
            <a:r>
              <a:rPr lang="en-US" sz="2000" dirty="0" err="1"/>
              <a:t>iznad</a:t>
            </a:r>
            <a:r>
              <a:rPr lang="en-US" sz="2000" dirty="0"/>
              <a:t> </a:t>
            </a:r>
            <a:r>
              <a:rPr lang="en-US" sz="2000" dirty="0" err="1"/>
              <a:t>tunelskog</a:t>
            </a:r>
            <a:r>
              <a:rPr lang="en-US" sz="2000" dirty="0"/>
              <a:t> </a:t>
            </a:r>
            <a:r>
              <a:rPr lang="en-US" sz="2000" dirty="0" err="1"/>
              <a:t>iskopa</a:t>
            </a:r>
            <a:r>
              <a:rPr lang="en-US" sz="2000" dirty="0"/>
              <a:t>, </a:t>
            </a:r>
            <a:r>
              <a:rPr lang="en-US" sz="2000" dirty="0" err="1"/>
              <a:t>klizanje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odron</a:t>
            </a:r>
            <a:r>
              <a:rPr lang="en-US" sz="2000" dirty="0"/>
              <a:t> </a:t>
            </a:r>
            <a:r>
              <a:rPr lang="en-US" sz="2000" dirty="0" err="1"/>
              <a:t>tla</a:t>
            </a:r>
            <a:r>
              <a:rPr lang="en-US" sz="2000" dirty="0"/>
              <a:t>, </a:t>
            </a:r>
            <a:r>
              <a:rPr lang="en-US" sz="2000" dirty="0" err="1"/>
              <a:t>značajno</a:t>
            </a:r>
            <a:r>
              <a:rPr lang="en-US" sz="2000" dirty="0"/>
              <a:t> </a:t>
            </a:r>
            <a:r>
              <a:rPr lang="en-US" sz="2000" dirty="0" err="1"/>
              <a:t>popuštanje</a:t>
            </a:r>
            <a:r>
              <a:rPr lang="en-US" sz="2000" dirty="0"/>
              <a:t> </a:t>
            </a:r>
            <a:r>
              <a:rPr lang="en-US" sz="2000" dirty="0" err="1"/>
              <a:t>oslonca</a:t>
            </a:r>
            <a:r>
              <a:rPr lang="en-US" sz="2000" dirty="0"/>
              <a:t> </a:t>
            </a:r>
            <a:r>
              <a:rPr lang="en-US" sz="2000" dirty="0" err="1"/>
              <a:t>luka</a:t>
            </a:r>
            <a:r>
              <a:rPr lang="en-US" sz="2000" dirty="0"/>
              <a:t> </a:t>
            </a:r>
            <a:r>
              <a:rPr lang="en-US" sz="2000" dirty="0" err="1"/>
              <a:t>mosta</a:t>
            </a:r>
            <a:r>
              <a:rPr lang="en-US" sz="2000" dirty="0"/>
              <a:t>, </a:t>
            </a:r>
            <a:r>
              <a:rPr lang="en-US" sz="2000" dirty="0" err="1"/>
              <a:t>izdizanje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lom</a:t>
            </a:r>
            <a:r>
              <a:rPr lang="en-US" sz="2000" dirty="0"/>
              <a:t> </a:t>
            </a:r>
            <a:r>
              <a:rPr lang="en-US" sz="2000" dirty="0" err="1"/>
              <a:t>dna</a:t>
            </a:r>
            <a:r>
              <a:rPr lang="en-US" sz="2000" dirty="0"/>
              <a:t> </a:t>
            </a:r>
            <a:r>
              <a:rPr lang="sr-Latn-RS" sz="2000" dirty="0"/>
              <a:t>temeljne </a:t>
            </a:r>
            <a:r>
              <a:rPr lang="en-US" sz="2000" dirty="0" err="1"/>
              <a:t>jame</a:t>
            </a:r>
            <a:r>
              <a:rPr lang="en-US" sz="2000" dirty="0"/>
              <a:t> u </a:t>
            </a:r>
            <a:r>
              <a:rPr lang="en-US" sz="2000" dirty="0" err="1"/>
              <a:t>mekom</a:t>
            </a:r>
            <a:r>
              <a:rPr lang="en-US" sz="2000" dirty="0"/>
              <a:t> </a:t>
            </a:r>
            <a:r>
              <a:rPr lang="en-US" sz="2000" dirty="0" err="1"/>
              <a:t>tlu</a:t>
            </a:r>
            <a:r>
              <a:rPr lang="en-US" sz="2000" dirty="0"/>
              <a:t>)</a:t>
            </a:r>
            <a:r>
              <a:rPr lang="sr-Latn-RS" sz="2000" dirty="0"/>
              <a:t>.</a:t>
            </a:r>
          </a:p>
          <a:p>
            <a:pPr algn="just"/>
            <a:endParaRPr lang="sr-Latn-RS" sz="2000" dirty="0"/>
          </a:p>
          <a:p>
            <a:pPr algn="just"/>
            <a:r>
              <a:rPr lang="en-US" sz="2000" dirty="0"/>
              <a:t>UPL</a:t>
            </a:r>
            <a:r>
              <a:rPr lang="sr-Latn-RS" sz="2000" dirty="0"/>
              <a:t> </a:t>
            </a:r>
            <a:r>
              <a:rPr lang="en-US" sz="2000" dirty="0"/>
              <a:t>(uplift -</a:t>
            </a:r>
            <a:r>
              <a:rPr lang="sr-Latn-RS" sz="2000" dirty="0"/>
              <a:t> </a:t>
            </a:r>
            <a:r>
              <a:rPr lang="en-US" sz="2000" dirty="0" err="1"/>
              <a:t>uzgon</a:t>
            </a:r>
            <a:r>
              <a:rPr lang="en-US" sz="2000" dirty="0"/>
              <a:t>)</a:t>
            </a:r>
            <a:r>
              <a:rPr lang="sr-Latn-RS" sz="2000" dirty="0"/>
              <a:t> je </a:t>
            </a:r>
            <a:r>
              <a:rPr lang="en-US" sz="2000" dirty="0" err="1"/>
              <a:t>gubitak</a:t>
            </a:r>
            <a:r>
              <a:rPr lang="en-US" sz="2000" dirty="0"/>
              <a:t> </a:t>
            </a:r>
            <a:r>
              <a:rPr lang="en-US" sz="2000" dirty="0" err="1"/>
              <a:t>ravnoteže</a:t>
            </a:r>
            <a:r>
              <a:rPr lang="en-US" sz="2000" dirty="0"/>
              <a:t> </a:t>
            </a:r>
            <a:r>
              <a:rPr lang="en-US" sz="2000" dirty="0" err="1"/>
              <a:t>konstrukcije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tla</a:t>
            </a:r>
            <a:r>
              <a:rPr lang="en-US" sz="2000" dirty="0"/>
              <a:t> </a:t>
            </a:r>
            <a:r>
              <a:rPr lang="en-US" sz="2000" dirty="0" err="1"/>
              <a:t>usled</a:t>
            </a:r>
            <a:r>
              <a:rPr lang="en-US" sz="2000" dirty="0"/>
              <a:t> </a:t>
            </a:r>
            <a:r>
              <a:rPr lang="en-US" sz="2000" dirty="0" err="1"/>
              <a:t>uzgona</a:t>
            </a:r>
            <a:r>
              <a:rPr lang="en-US" sz="2000" dirty="0"/>
              <a:t> </a:t>
            </a:r>
            <a:r>
              <a:rPr lang="en-US" sz="2000" dirty="0" err="1"/>
              <a:t>vode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drugih</a:t>
            </a:r>
            <a:r>
              <a:rPr lang="en-US" sz="2000" dirty="0"/>
              <a:t> </a:t>
            </a:r>
            <a:r>
              <a:rPr lang="en-US" sz="2000" dirty="0" err="1"/>
              <a:t>vertikalnih</a:t>
            </a:r>
            <a:r>
              <a:rPr lang="en-US" sz="2000" dirty="0"/>
              <a:t> </a:t>
            </a:r>
            <a:r>
              <a:rPr lang="en-US" sz="2000" dirty="0" err="1"/>
              <a:t>sila</a:t>
            </a:r>
            <a:r>
              <a:rPr lang="en-US" sz="2000" dirty="0"/>
              <a:t> (</a:t>
            </a:r>
            <a:r>
              <a:rPr lang="en-US" sz="2000" dirty="0" err="1"/>
              <a:t>izdizanje</a:t>
            </a:r>
            <a:r>
              <a:rPr lang="en-US" sz="2000" dirty="0"/>
              <a:t> </a:t>
            </a:r>
            <a:r>
              <a:rPr lang="en-US" sz="2000" dirty="0" err="1"/>
              <a:t>lagane</a:t>
            </a:r>
            <a:r>
              <a:rPr lang="en-US" sz="2000" dirty="0"/>
              <a:t> </a:t>
            </a:r>
            <a:r>
              <a:rPr lang="en-US" sz="2000" dirty="0" err="1"/>
              <a:t>podzemne</a:t>
            </a:r>
            <a:r>
              <a:rPr lang="en-US" sz="2000" dirty="0"/>
              <a:t> </a:t>
            </a:r>
            <a:r>
              <a:rPr lang="en-US" sz="2000" dirty="0" err="1"/>
              <a:t>konstrukcije</a:t>
            </a:r>
            <a:r>
              <a:rPr lang="en-US" sz="2000" dirty="0"/>
              <a:t> pod </a:t>
            </a:r>
            <a:r>
              <a:rPr lang="en-US" sz="2000" dirty="0" err="1"/>
              <a:t>pritiskom</a:t>
            </a:r>
            <a:r>
              <a:rPr lang="en-US" sz="2000" dirty="0"/>
              <a:t> </a:t>
            </a:r>
            <a:r>
              <a:rPr lang="en-US" sz="2000" dirty="0" err="1"/>
              <a:t>uzgona</a:t>
            </a:r>
            <a:r>
              <a:rPr lang="en-US" sz="2000" dirty="0"/>
              <a:t> </a:t>
            </a:r>
            <a:r>
              <a:rPr lang="en-US" sz="2000" dirty="0" err="1"/>
              <a:t>podzemne</a:t>
            </a:r>
            <a:r>
              <a:rPr lang="en-US" sz="2000" dirty="0"/>
              <a:t> </a:t>
            </a:r>
            <a:r>
              <a:rPr lang="en-US" sz="2000" dirty="0" err="1"/>
              <a:t>vode</a:t>
            </a:r>
            <a:r>
              <a:rPr lang="en-US" sz="2000" dirty="0"/>
              <a:t>, </a:t>
            </a:r>
            <a:r>
              <a:rPr lang="en-US" sz="2000" dirty="0" err="1"/>
              <a:t>izdizanje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probijanje</a:t>
            </a:r>
            <a:r>
              <a:rPr lang="en-US" sz="2000" dirty="0"/>
              <a:t> </a:t>
            </a:r>
            <a:r>
              <a:rPr lang="en-US" sz="2000" dirty="0" err="1"/>
              <a:t>slabo</a:t>
            </a:r>
            <a:r>
              <a:rPr lang="en-US" sz="2000" dirty="0"/>
              <a:t> </a:t>
            </a:r>
            <a:r>
              <a:rPr lang="en-US" sz="2000" dirty="0" err="1"/>
              <a:t>propusnog</a:t>
            </a:r>
            <a:r>
              <a:rPr lang="en-US" sz="2000" dirty="0"/>
              <a:t> </a:t>
            </a:r>
            <a:r>
              <a:rPr lang="en-US" sz="2000" dirty="0" err="1"/>
              <a:t>sloja</a:t>
            </a:r>
            <a:r>
              <a:rPr lang="en-US" sz="2000" dirty="0"/>
              <a:t> </a:t>
            </a:r>
            <a:r>
              <a:rPr lang="en-US" sz="2000" dirty="0" err="1"/>
              <a:t>tla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dnu</a:t>
            </a:r>
            <a:r>
              <a:rPr lang="en-US" sz="2000" dirty="0"/>
              <a:t> </a:t>
            </a:r>
            <a:r>
              <a:rPr lang="sr-Latn-RS" sz="2000" dirty="0"/>
              <a:t>temeljne</a:t>
            </a:r>
            <a:r>
              <a:rPr lang="en-US" sz="2000" dirty="0"/>
              <a:t> </a:t>
            </a:r>
            <a:r>
              <a:rPr lang="en-US" sz="2000" dirty="0" err="1"/>
              <a:t>jame</a:t>
            </a:r>
            <a:r>
              <a:rPr lang="en-US" sz="2000" dirty="0"/>
              <a:t> od </a:t>
            </a:r>
            <a:r>
              <a:rPr lang="en-US" sz="2000" dirty="0" err="1"/>
              <a:t>uzgona</a:t>
            </a:r>
            <a:r>
              <a:rPr lang="en-US" sz="2000" dirty="0"/>
              <a:t> </a:t>
            </a:r>
            <a:r>
              <a:rPr lang="en-US" sz="2000" dirty="0" err="1"/>
              <a:t>podzemne</a:t>
            </a:r>
            <a:r>
              <a:rPr lang="en-US" sz="2000" dirty="0"/>
              <a:t> </a:t>
            </a:r>
            <a:r>
              <a:rPr lang="en-US" sz="2000" dirty="0" err="1"/>
              <a:t>vode</a:t>
            </a:r>
            <a:r>
              <a:rPr lang="en-US" sz="2000" dirty="0"/>
              <a:t> u </a:t>
            </a:r>
            <a:r>
              <a:rPr lang="en-US" sz="2000" dirty="0" err="1"/>
              <a:t>nižem</a:t>
            </a:r>
            <a:r>
              <a:rPr lang="en-US" sz="2000" dirty="0"/>
              <a:t> </a:t>
            </a:r>
            <a:r>
              <a:rPr lang="en-US" sz="2000" dirty="0" err="1"/>
              <a:t>vodonosnom</a:t>
            </a:r>
            <a:r>
              <a:rPr lang="en-US" sz="2000" dirty="0"/>
              <a:t> </a:t>
            </a:r>
            <a:r>
              <a:rPr lang="en-US" sz="2000" dirty="0" err="1"/>
              <a:t>sloju</a:t>
            </a:r>
            <a:r>
              <a:rPr lang="en-US" sz="2000" dirty="0"/>
              <a:t>, </a:t>
            </a:r>
            <a:r>
              <a:rPr lang="en-US" sz="2000" dirty="0" err="1"/>
              <a:t>čupanje</a:t>
            </a:r>
            <a:r>
              <a:rPr lang="en-US" sz="2000" dirty="0"/>
              <a:t> </a:t>
            </a:r>
            <a:r>
              <a:rPr lang="en-US" sz="2000" dirty="0" err="1"/>
              <a:t>temelja</a:t>
            </a:r>
            <a:r>
              <a:rPr lang="en-US" sz="2000" dirty="0"/>
              <a:t> </a:t>
            </a:r>
            <a:r>
              <a:rPr lang="en-US" sz="2000" dirty="0" err="1"/>
              <a:t>dalekovodnog</a:t>
            </a:r>
            <a:r>
              <a:rPr lang="en-US" sz="2000" dirty="0"/>
              <a:t> </a:t>
            </a:r>
            <a:r>
              <a:rPr lang="en-US" sz="2000" dirty="0" err="1"/>
              <a:t>stu</a:t>
            </a:r>
            <a:r>
              <a:rPr lang="sr-Latn-RS" sz="2000" dirty="0"/>
              <a:t>b</a:t>
            </a:r>
            <a:r>
              <a:rPr lang="en-US" sz="2000" dirty="0"/>
              <a:t>a)</a:t>
            </a:r>
            <a:r>
              <a:rPr lang="sr-Latn-RS" sz="2000" dirty="0"/>
              <a:t>.</a:t>
            </a:r>
            <a:endParaRPr lang="en-US" sz="2000" dirty="0"/>
          </a:p>
          <a:p>
            <a:pPr algn="just"/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5749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ugaonik 1">
            <a:extLst>
              <a:ext uri="{FF2B5EF4-FFF2-40B4-BE49-F238E27FC236}">
                <a16:creationId xmlns:a16="http://schemas.microsoft.com/office/drawing/2014/main" id="{28EF9161-49AF-4C46-A0FD-F19AD3EF3CA6}"/>
              </a:ext>
            </a:extLst>
          </p:cNvPr>
          <p:cNvSpPr/>
          <p:nvPr/>
        </p:nvSpPr>
        <p:spPr>
          <a:xfrm>
            <a:off x="2610035" y="532660"/>
            <a:ext cx="65339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/>
              <a:t>HYD</a:t>
            </a:r>
            <a:r>
              <a:rPr lang="sr-Latn-RS" sz="2000" dirty="0"/>
              <a:t> </a:t>
            </a:r>
            <a:r>
              <a:rPr lang="en-US" sz="2000" dirty="0"/>
              <a:t>(hydraulic -</a:t>
            </a:r>
            <a:r>
              <a:rPr lang="sr-Latn-RS" sz="2000" dirty="0"/>
              <a:t> </a:t>
            </a:r>
            <a:r>
              <a:rPr lang="en-US" sz="2000" dirty="0" err="1"/>
              <a:t>hidrotehnički</a:t>
            </a:r>
            <a:r>
              <a:rPr lang="en-US" sz="2000" dirty="0"/>
              <a:t>)</a:t>
            </a:r>
            <a:r>
              <a:rPr lang="sr-Latn-RS" sz="2000" dirty="0"/>
              <a:t> je </a:t>
            </a:r>
            <a:r>
              <a:rPr lang="en-US" sz="2000" dirty="0" err="1"/>
              <a:t>hidrauličko</a:t>
            </a:r>
            <a:r>
              <a:rPr lang="en-US" sz="2000" dirty="0"/>
              <a:t> </a:t>
            </a:r>
            <a:r>
              <a:rPr lang="en-US" sz="2000" dirty="0" err="1"/>
              <a:t>izdizanje</a:t>
            </a:r>
            <a:r>
              <a:rPr lang="en-US" sz="2000" dirty="0"/>
              <a:t> (</a:t>
            </a:r>
            <a:r>
              <a:rPr lang="en-US" sz="2000" dirty="0" err="1"/>
              <a:t>hidraulički</a:t>
            </a:r>
            <a:r>
              <a:rPr lang="en-US" sz="2000" dirty="0"/>
              <a:t> </a:t>
            </a:r>
            <a:r>
              <a:rPr lang="en-US" sz="2000" dirty="0" err="1"/>
              <a:t>lom</a:t>
            </a:r>
            <a:r>
              <a:rPr lang="en-US" sz="2000" dirty="0"/>
              <a:t>), </a:t>
            </a:r>
            <a:r>
              <a:rPr lang="en-US" sz="2000" dirty="0" err="1"/>
              <a:t>interna</a:t>
            </a:r>
            <a:r>
              <a:rPr lang="en-US" sz="2000" dirty="0"/>
              <a:t> </a:t>
            </a:r>
            <a:r>
              <a:rPr lang="en-US" sz="2000" dirty="0" err="1"/>
              <a:t>erozija</a:t>
            </a:r>
            <a:r>
              <a:rPr lang="en-US" sz="2000" dirty="0"/>
              <a:t> </a:t>
            </a:r>
            <a:r>
              <a:rPr lang="en-US" sz="2000" dirty="0" err="1"/>
              <a:t>tla</a:t>
            </a:r>
            <a:r>
              <a:rPr lang="en-US" sz="2000" dirty="0"/>
              <a:t> </a:t>
            </a:r>
            <a:r>
              <a:rPr lang="en-US" sz="2000" dirty="0" err="1"/>
              <a:t>uzrokovana</a:t>
            </a:r>
            <a:r>
              <a:rPr lang="en-US" sz="2000" dirty="0"/>
              <a:t> </a:t>
            </a:r>
            <a:r>
              <a:rPr lang="en-US" sz="2000" dirty="0" err="1"/>
              <a:t>hidrauličkim</a:t>
            </a:r>
            <a:r>
              <a:rPr lang="en-US" sz="2000" dirty="0"/>
              <a:t> </a:t>
            </a:r>
            <a:r>
              <a:rPr lang="en-US" sz="2000" dirty="0" err="1"/>
              <a:t>gradijentima</a:t>
            </a:r>
            <a:r>
              <a:rPr lang="en-US" sz="2000" dirty="0"/>
              <a:t> </a:t>
            </a:r>
            <a:r>
              <a:rPr lang="sr-Latn-RS" sz="2000" dirty="0"/>
              <a:t>(</a:t>
            </a:r>
            <a:r>
              <a:rPr lang="en-US" sz="2000" dirty="0" err="1"/>
              <a:t>hidraulički</a:t>
            </a:r>
            <a:r>
              <a:rPr lang="en-US" sz="2000" dirty="0"/>
              <a:t> </a:t>
            </a:r>
            <a:r>
              <a:rPr lang="en-US" sz="2000" dirty="0" err="1"/>
              <a:t>lom</a:t>
            </a:r>
            <a:r>
              <a:rPr lang="en-US" sz="2000" dirty="0"/>
              <a:t> u </a:t>
            </a:r>
            <a:r>
              <a:rPr lang="en-US" sz="2000" dirty="0" err="1"/>
              <a:t>peskovitom</a:t>
            </a:r>
            <a:r>
              <a:rPr lang="en-US" sz="2000" dirty="0"/>
              <a:t> </a:t>
            </a:r>
            <a:r>
              <a:rPr lang="en-US" sz="2000" dirty="0" err="1"/>
              <a:t>dnu</a:t>
            </a:r>
            <a:r>
              <a:rPr lang="en-US" sz="2000" dirty="0"/>
              <a:t> </a:t>
            </a:r>
            <a:r>
              <a:rPr lang="sr-Latn-RS" sz="2000" dirty="0"/>
              <a:t>temeljne</a:t>
            </a:r>
            <a:r>
              <a:rPr lang="en-US" sz="2000" dirty="0"/>
              <a:t> </a:t>
            </a:r>
            <a:r>
              <a:rPr lang="en-US" sz="2000" dirty="0" err="1"/>
              <a:t>jame</a:t>
            </a:r>
            <a:r>
              <a:rPr lang="en-US" sz="2000" dirty="0"/>
              <a:t> </a:t>
            </a:r>
            <a:r>
              <a:rPr lang="en-US" sz="2000" dirty="0" err="1"/>
              <a:t>usled</a:t>
            </a:r>
            <a:r>
              <a:rPr lang="en-US" sz="2000" dirty="0"/>
              <a:t> </a:t>
            </a:r>
            <a:r>
              <a:rPr lang="en-US" sz="2000" dirty="0" err="1"/>
              <a:t>vertikalnog</a:t>
            </a:r>
            <a:r>
              <a:rPr lang="sr-Latn-RS" sz="2000" dirty="0"/>
              <a:t> </a:t>
            </a:r>
            <a:r>
              <a:rPr lang="en-US" sz="2000" dirty="0" err="1"/>
              <a:t>strujanja</a:t>
            </a:r>
            <a:r>
              <a:rPr lang="en-US" sz="2000" dirty="0"/>
              <a:t> </a:t>
            </a:r>
            <a:r>
              <a:rPr lang="en-US" sz="2000" dirty="0" err="1"/>
              <a:t>vode</a:t>
            </a:r>
            <a:r>
              <a:rPr lang="en-US" sz="2000" dirty="0"/>
              <a:t> </a:t>
            </a:r>
            <a:r>
              <a:rPr lang="en-US" sz="2000" dirty="0" err="1"/>
              <a:t>prema</a:t>
            </a:r>
            <a:r>
              <a:rPr lang="en-US" sz="2000" dirty="0"/>
              <a:t> </a:t>
            </a:r>
            <a:r>
              <a:rPr lang="en-US" sz="2000" dirty="0" err="1"/>
              <a:t>dnu</a:t>
            </a:r>
            <a:r>
              <a:rPr lang="en-US" sz="2000" dirty="0"/>
              <a:t> </a:t>
            </a:r>
            <a:r>
              <a:rPr lang="en-US" sz="2000" dirty="0" err="1"/>
              <a:t>jame</a:t>
            </a:r>
            <a:r>
              <a:rPr lang="en-US" sz="2000" dirty="0"/>
              <a:t>, </a:t>
            </a:r>
            <a:r>
              <a:rPr lang="en-US" sz="2000" dirty="0" err="1"/>
              <a:t>interna</a:t>
            </a:r>
            <a:r>
              <a:rPr lang="en-US" sz="2000" dirty="0"/>
              <a:t> </a:t>
            </a:r>
            <a:r>
              <a:rPr lang="en-US" sz="2000" dirty="0" err="1"/>
              <a:t>erozija</a:t>
            </a:r>
            <a:r>
              <a:rPr lang="en-US" sz="2000" dirty="0"/>
              <a:t> </a:t>
            </a:r>
            <a:r>
              <a:rPr lang="en-US" sz="2000" dirty="0" err="1"/>
              <a:t>peskovitog</a:t>
            </a:r>
            <a:r>
              <a:rPr lang="en-US" sz="2000" dirty="0"/>
              <a:t> </a:t>
            </a:r>
            <a:r>
              <a:rPr lang="en-US" sz="2000" dirty="0" err="1"/>
              <a:t>tla</a:t>
            </a:r>
            <a:r>
              <a:rPr lang="en-US" sz="2000" dirty="0"/>
              <a:t> od </a:t>
            </a:r>
            <a:r>
              <a:rPr lang="en-US" sz="2000" dirty="0" err="1"/>
              <a:t>strujanja</a:t>
            </a:r>
            <a:r>
              <a:rPr lang="en-US" sz="2000" dirty="0"/>
              <a:t> </a:t>
            </a:r>
            <a:r>
              <a:rPr lang="en-US" sz="2000" dirty="0" err="1"/>
              <a:t>vode</a:t>
            </a:r>
            <a:r>
              <a:rPr lang="en-US" sz="2000" dirty="0"/>
              <a:t> u </a:t>
            </a:r>
            <a:r>
              <a:rPr lang="en-US" sz="2000" dirty="0" err="1"/>
              <a:t>nasipu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stvaranje</a:t>
            </a:r>
            <a:r>
              <a:rPr lang="en-US" sz="2000" dirty="0"/>
              <a:t> </a:t>
            </a:r>
            <a:r>
              <a:rPr lang="en-US" sz="2000" dirty="0" err="1"/>
              <a:t>erozijskih</a:t>
            </a:r>
            <a:r>
              <a:rPr lang="en-US" sz="2000" dirty="0"/>
              <a:t> </a:t>
            </a:r>
            <a:r>
              <a:rPr lang="en-US" sz="2000" dirty="0" err="1"/>
              <a:t>kanala</a:t>
            </a:r>
            <a:r>
              <a:rPr lang="en-US" sz="20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7298942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71A1E7-B9E6-4A7C-B86F-1951B28F6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Potvrđivanje statičke ravnoteže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E7B10-4DB8-4742-A3FD-30CB1C569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Treba dokazati da je:</a:t>
            </a:r>
          </a:p>
          <a:p>
            <a:pPr marL="0" indent="0">
              <a:buNone/>
            </a:pPr>
            <a:r>
              <a:rPr lang="sr-Latn-RS" dirty="0">
                <a:solidFill>
                  <a:srgbClr val="FF0000"/>
                </a:solidFill>
              </a:rPr>
              <a:t>E</a:t>
            </a:r>
            <a:r>
              <a:rPr lang="sr-Latn-RS" baseline="-25000" dirty="0">
                <a:solidFill>
                  <a:srgbClr val="FF0000"/>
                </a:solidFill>
              </a:rPr>
              <a:t>dst; d 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sr-Latn-R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sr-Latn-RS" dirty="0">
                <a:solidFill>
                  <a:srgbClr val="FF0000"/>
                </a:solidFill>
              </a:rPr>
              <a:t>E</a:t>
            </a:r>
            <a:r>
              <a:rPr lang="sr-Latn-RS" baseline="-25000" dirty="0">
                <a:solidFill>
                  <a:srgbClr val="FF0000"/>
                </a:solidFill>
              </a:rPr>
              <a:t>stb; d  </a:t>
            </a:r>
            <a:r>
              <a:rPr lang="sr-Latn-RS" dirty="0">
                <a:solidFill>
                  <a:srgbClr val="FF0000"/>
                </a:solidFill>
              </a:rPr>
              <a:t>+ T</a:t>
            </a:r>
            <a:r>
              <a:rPr lang="sr-Latn-RS" baseline="-25000" dirty="0">
                <a:solidFill>
                  <a:srgbClr val="FF0000"/>
                </a:solidFill>
              </a:rPr>
              <a:t>b</a:t>
            </a:r>
            <a:r>
              <a:rPr lang="sr-Latn-RS" baseline="-25000" dirty="0"/>
              <a:t> </a:t>
            </a:r>
            <a:r>
              <a:rPr lang="sr-Latn-RS" dirty="0"/>
              <a:t> </a:t>
            </a:r>
            <a:r>
              <a:rPr lang="sr-Latn-RS" sz="1800" dirty="0"/>
              <a:t>(uticaj destabilizujućeg dejstva manji od uticaja stabilizujućeg dejstva uključujući i smičuću nosivost)</a:t>
            </a:r>
          </a:p>
          <a:p>
            <a:pPr marL="0" indent="0">
              <a:buNone/>
            </a:pPr>
            <a:r>
              <a:rPr lang="sr-Latn-RS" dirty="0"/>
              <a:t>E</a:t>
            </a:r>
            <a:r>
              <a:rPr lang="sr-Latn-RS" baseline="-25000" dirty="0"/>
              <a:t>dst; d </a:t>
            </a:r>
            <a:r>
              <a:rPr lang="sr-Latn-RS" dirty="0"/>
              <a:t> = E </a:t>
            </a:r>
            <a:r>
              <a:rPr lang="en-US" dirty="0"/>
              <a:t>{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sr-Latn-R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R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X</a:t>
            </a:r>
            <a:r>
              <a:rPr lang="sr-Latn-R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</a:t>
            </a:r>
            <a:r>
              <a:rPr lang="sr-Latn-R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</a:t>
            </a:r>
            <a:r>
              <a:rPr lang="sr-Latn-R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/>
              <a:t>}</a:t>
            </a:r>
            <a:r>
              <a:rPr lang="sr-Latn-RS" baseline="-25000" dirty="0"/>
              <a:t>dst</a:t>
            </a:r>
          </a:p>
          <a:p>
            <a:pPr marL="0" indent="0">
              <a:buNone/>
            </a:pPr>
            <a:r>
              <a:rPr lang="sr-Latn-RS" dirty="0"/>
              <a:t>E</a:t>
            </a:r>
            <a:r>
              <a:rPr lang="sr-Latn-RS" baseline="-25000" dirty="0"/>
              <a:t>stb; d </a:t>
            </a:r>
            <a:r>
              <a:rPr lang="sr-Latn-RS" dirty="0"/>
              <a:t> = E </a:t>
            </a:r>
            <a:r>
              <a:rPr lang="en-US" dirty="0"/>
              <a:t>{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sr-Latn-R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R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X</a:t>
            </a:r>
            <a:r>
              <a:rPr lang="sr-Latn-R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</a:t>
            </a:r>
            <a:r>
              <a:rPr lang="sr-Latn-R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</a:t>
            </a:r>
            <a:r>
              <a:rPr lang="sr-Latn-R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/>
              <a:t>}</a:t>
            </a:r>
            <a:r>
              <a:rPr lang="sr-Latn-RS" baseline="-25000" dirty="0"/>
              <a:t>stb</a:t>
            </a:r>
            <a:endParaRPr lang="sr-Latn-RS" dirty="0"/>
          </a:p>
          <a:p>
            <a:pPr marL="0" indent="0" algn="just">
              <a:buNone/>
            </a:pPr>
            <a:r>
              <a:rPr lang="sr-Latn-RS" sz="1600" dirty="0"/>
              <a:t>Statička ravnoteža je uglavnom relevantna za projekat konstrukcije; za geotehnički projekat merodavna je u manjem brouj stanja: krut temelj fundiran na steni, prevrtanje potpornog zida fundiranog na steni).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535103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7F32A0E-05A0-47B4-AA1E-84704ACC6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731EC3-9556-4509-8379-DDBE0D4EB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D660596-EB43-468A-A9D9-26575E056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025539"/>
            <a:ext cx="5372099" cy="2806921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A5BADD49-4780-41D6-8E75-D0BBD1D93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433" y="2213563"/>
            <a:ext cx="5372099" cy="243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381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F9B0C5-61DF-4FE0-B47B-388B3A933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Potvrđivanje graničnih stanja u konstrukciji i terenu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082DF6E-7143-445F-91CC-E6A0FA2C5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967666"/>
            <a:ext cx="6491830" cy="5365219"/>
          </a:xfrm>
        </p:spPr>
        <p:txBody>
          <a:bodyPr anchor="ctr">
            <a:normAutofit fontScale="47500" lnSpcReduction="20000"/>
          </a:bodyPr>
          <a:lstStyle/>
          <a:p>
            <a:r>
              <a:rPr lang="sr-Latn-RS" sz="3800" dirty="0"/>
              <a:t>Treba dokazati da je:</a:t>
            </a:r>
          </a:p>
          <a:p>
            <a:pPr marL="0" indent="0">
              <a:buNone/>
            </a:pPr>
            <a:r>
              <a:rPr lang="sr-Latn-RS" sz="3800" dirty="0"/>
              <a:t> </a:t>
            </a:r>
            <a:r>
              <a:rPr lang="sr-Latn-RS" sz="3800" dirty="0">
                <a:solidFill>
                  <a:srgbClr val="FF0000"/>
                </a:solidFill>
              </a:rPr>
              <a:t>E</a:t>
            </a:r>
            <a:r>
              <a:rPr lang="sr-Latn-RS" sz="3800" baseline="-25000" dirty="0">
                <a:solidFill>
                  <a:srgbClr val="FF0000"/>
                </a:solidFill>
              </a:rPr>
              <a:t>d</a:t>
            </a:r>
            <a:r>
              <a:rPr lang="sr-Latn-RS" sz="3800" dirty="0">
                <a:solidFill>
                  <a:srgbClr val="FF0000"/>
                </a:solidFill>
              </a:rPr>
              <a:t> </a:t>
            </a:r>
            <a:r>
              <a:rPr lang="sr-Latn-RS" sz="3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 R</a:t>
            </a:r>
            <a:r>
              <a:rPr lang="sr-Latn-RS" sz="38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  <a:p>
            <a:pPr marL="0" indent="0">
              <a:buNone/>
            </a:pPr>
            <a:r>
              <a:rPr lang="sr-Latn-RS" sz="3800" dirty="0"/>
              <a:t>Parcijalni koeficijenti sigurnosti na dejstva se mogu primeniti ili na sama dejstva F</a:t>
            </a:r>
            <a:r>
              <a:rPr lang="sr-Latn-RS" sz="3800" baseline="-25000" dirty="0"/>
              <a:t>rep</a:t>
            </a:r>
            <a:r>
              <a:rPr lang="sr-Latn-RS" sz="3800" dirty="0"/>
              <a:t>, ili na njihove uticaje E:</a:t>
            </a:r>
          </a:p>
          <a:p>
            <a:pPr marL="0" indent="0">
              <a:buNone/>
            </a:pPr>
            <a:r>
              <a:rPr lang="sr-Latn-RS" sz="3800" dirty="0"/>
              <a:t>E</a:t>
            </a:r>
            <a:r>
              <a:rPr lang="sr-Latn-RS" sz="3800" baseline="-25000" dirty="0"/>
              <a:t>d </a:t>
            </a:r>
            <a:r>
              <a:rPr lang="sr-Latn-RS" sz="3800" dirty="0"/>
              <a:t>= E </a:t>
            </a:r>
            <a:r>
              <a:rPr lang="en-US" sz="3800" dirty="0"/>
              <a:t>{</a:t>
            </a:r>
            <a:r>
              <a:rPr lang="el-G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X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800" dirty="0"/>
              <a:t>}</a:t>
            </a:r>
            <a:r>
              <a:rPr lang="sr-Latn-RS" sz="3800" baseline="-25000" dirty="0"/>
              <a:t> </a:t>
            </a:r>
            <a:r>
              <a:rPr lang="sr-Latn-RS" sz="3800" dirty="0"/>
              <a:t>ili E</a:t>
            </a:r>
            <a:r>
              <a:rPr lang="sr-Latn-RS" sz="3800" baseline="-25000" dirty="0"/>
              <a:t>d </a:t>
            </a:r>
            <a:r>
              <a:rPr lang="sr-Latn-RS" sz="3800" dirty="0"/>
              <a:t>= </a:t>
            </a:r>
            <a:r>
              <a:rPr lang="el-G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sr-Latn-RS" sz="3800" dirty="0"/>
              <a:t>E </a:t>
            </a:r>
            <a:r>
              <a:rPr lang="en-US" sz="3800" dirty="0"/>
              <a:t>{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X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800" dirty="0"/>
              <a:t>}</a:t>
            </a:r>
            <a:endParaRPr lang="sr-Latn-RS" sz="3800" dirty="0"/>
          </a:p>
          <a:p>
            <a:pPr marL="0" indent="0">
              <a:buNone/>
            </a:pPr>
            <a:r>
              <a:rPr lang="sr-Latn-RS" sz="3800" dirty="0"/>
              <a:t>Parcijalni koeficijenti sigurnosti se mogu primeniti ili na svojstva terena X ili na otpore R ili na obe ove veličine:</a:t>
            </a:r>
            <a:endParaRPr lang="sr-Latn-RS" sz="3800" baseline="-25000" dirty="0"/>
          </a:p>
          <a:p>
            <a:pPr marL="0" indent="0">
              <a:buNone/>
            </a:pPr>
            <a:r>
              <a:rPr lang="sr-Latn-RS" sz="3800" dirty="0"/>
              <a:t>R</a:t>
            </a:r>
            <a:r>
              <a:rPr lang="sr-Latn-RS" sz="3800" baseline="-25000" dirty="0"/>
              <a:t>d </a:t>
            </a:r>
            <a:r>
              <a:rPr lang="sr-Latn-RS" sz="3800" dirty="0"/>
              <a:t>= R </a:t>
            </a:r>
            <a:r>
              <a:rPr lang="en-US" sz="3800" dirty="0"/>
              <a:t>{</a:t>
            </a:r>
            <a:r>
              <a:rPr lang="el-G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X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800" dirty="0"/>
              <a:t>}</a:t>
            </a:r>
            <a:r>
              <a:rPr lang="sr-Latn-RS" sz="3800" dirty="0"/>
              <a:t> ili R</a:t>
            </a:r>
            <a:r>
              <a:rPr lang="sr-Latn-RS" sz="3800" baseline="-25000" dirty="0"/>
              <a:t>d </a:t>
            </a:r>
            <a:r>
              <a:rPr lang="sr-Latn-RS" sz="3800" dirty="0"/>
              <a:t>= R </a:t>
            </a:r>
            <a:r>
              <a:rPr lang="en-US" sz="3800" dirty="0"/>
              <a:t>{</a:t>
            </a:r>
            <a:r>
              <a:rPr lang="el-G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X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800" dirty="0"/>
              <a:t>}</a:t>
            </a:r>
            <a:r>
              <a:rPr lang="sr-Latn-RS" sz="3800" baseline="-25000" dirty="0"/>
              <a:t> 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ili</a:t>
            </a:r>
          </a:p>
          <a:p>
            <a:pPr marL="0" indent="0">
              <a:buNone/>
            </a:pPr>
            <a:r>
              <a:rPr lang="sr-Latn-RS" sz="3800" dirty="0"/>
              <a:t>R</a:t>
            </a:r>
            <a:r>
              <a:rPr lang="sr-Latn-RS" sz="3800" baseline="-25000" dirty="0"/>
              <a:t>d </a:t>
            </a:r>
            <a:r>
              <a:rPr lang="sr-Latn-RS" sz="3800" dirty="0"/>
              <a:t>= R </a:t>
            </a:r>
            <a:r>
              <a:rPr lang="en-US" sz="3800" dirty="0"/>
              <a:t>{</a:t>
            </a:r>
            <a:r>
              <a:rPr lang="el-G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X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800" dirty="0"/>
              <a:t>}</a:t>
            </a:r>
            <a:r>
              <a:rPr lang="sr-Latn-R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el-G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</a:t>
            </a:r>
            <a:r>
              <a:rPr lang="sr-Latn-RS" sz="3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</a:p>
          <a:p>
            <a:pPr marL="0" indent="0">
              <a:buNone/>
            </a:pPr>
            <a:r>
              <a:rPr lang="sr-Latn-RS" sz="3800" dirty="0"/>
              <a:t>Granično stanje GEO je uglavnom merodavno za dimenzionisanje temeljnih i potpornih konstrukcija kao i u vezi sa čvrstoćom delova konstrukcije.</a:t>
            </a:r>
          </a:p>
          <a:p>
            <a:pPr marL="0" indent="0">
              <a:buNone/>
            </a:pPr>
            <a:endParaRPr lang="sr-Latn-RS" sz="3800" dirty="0"/>
          </a:p>
          <a:p>
            <a:pPr marL="0" indent="0">
              <a:buNone/>
            </a:pPr>
            <a:r>
              <a:rPr lang="sr-Latn-RS" dirty="0"/>
              <a:t> </a:t>
            </a:r>
          </a:p>
          <a:p>
            <a:pPr marL="0" indent="0">
              <a:buNone/>
            </a:pP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7371930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DA7C25C-31BD-475E-9D9E-148D294B6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Projektni pristupi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11988F-E0A0-4737-A3B0-1DB7982A8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/>
          </a:bodyPr>
          <a:lstStyle/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sr-Latn-RS" dirty="0"/>
              <a:t>Tri projektna pristupa se odnose na stanje STR i GEO, dok je za ostala stanja zadržan jedinstveni pristup. Razlika se odnosi na fazu proračuna u kojoj će se primeniti parcijalni faktori: na ulazne podatke (dejstva i svojstva materijala) ili na rezultate proračuna (uticaje od dejstva i nosivosti).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sr-Latn-RS" dirty="0"/>
              <a:t>Parcijalni faktori su podeljeni u tri grupe:  A – za dejstva, M – za osobine materijala i R – za otpornosti.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6349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6D3A8-90B2-4305-966D-15594DFB2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Projektni pristup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17A586-92B8-4535-BED9-7F0C77189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6959" y="1853754"/>
            <a:ext cx="9527895" cy="381019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r-Latn-RS" sz="1400" dirty="0"/>
              <a:t>Osim u slučaju aksijalno opterećenih šipova i ankera mora se dokazati da granično stanje loma ili prekomernih deformacija neće biti dostignuto sa bilo kojom od sledećih kombinacija parcijalnih koeficijenata sigurnosti: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r-Latn-RS" sz="1800" dirty="0"/>
              <a:t>Kombinacija 1:  A1 + M1 + R1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r-Latn-RS" sz="1800" dirty="0"/>
              <a:t>Kombinacija 2:  A2 + M2 + R1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sr-Latn-RS" sz="1600" dirty="0"/>
              <a:t>Parcijalni koeficijenti se primenjuju na dejstva i na parametre čvrstoće terena.</a:t>
            </a:r>
            <a:endParaRPr lang="sr-Latn-RS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r-Latn-RS" sz="1400" dirty="0"/>
              <a:t>Pri projektovanju aksijalno opterećenih šipova i ankera mora se dokazati da granično stanje loma ili prekomernih deformacija neće biti dostignuto sa bilo kojom od sledećih kombinacija parcijalnih koeficijenata sigurnosti: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r-Latn-RS" sz="1800" dirty="0"/>
              <a:t>Kombinacija 1:  A1 + M1 + R1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r-Latn-RS" sz="1800" dirty="0"/>
              <a:t>Kombinacija 2:  A2 + (M1 ili M2) + R4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r-Latn-RS" sz="1600" dirty="0"/>
              <a:t>U kombinaciji 1 parcijalni koeficijenti se primenjuju na dejstva i na parametre čvrstoće terena. U kombinaciji 2, parcijalni koeficijenti sigurnosti se primenjuju na dejstva, na nosivost terena i ponekad na parametre čvrstoće terena; skup M1 se koristi za proračun otpora šipova ili ankera, a skup M2 za proračun negativnih dejstava na šipove (negativno trenje na omotaču, horizontalna dejstva).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sr-Latn-RS" sz="1800" dirty="0"/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sr-Latn-RS" sz="18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sr-Latn-RS" sz="1400" dirty="0"/>
          </a:p>
        </p:txBody>
      </p:sp>
    </p:spTree>
    <p:extLst>
      <p:ext uri="{BB962C8B-B14F-4D97-AF65-F5344CB8AC3E}">
        <p14:creationId xmlns:p14="http://schemas.microsoft.com/office/powerpoint/2010/main" val="11150685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D2988-040A-4AF6-8729-C7337F85C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Projektni pristup 2 i 3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7FF71-5916-4964-94EF-272E994FF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r-Latn-RS" sz="1800" dirty="0"/>
              <a:t>Mora se dokazati da se granično stanje loma ili prekomerne deformacije neće javiti pri sledećoj kombinaciji skupova parcijalnih koeficijenata sigurnosti: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r-Latn-RS" b="1" dirty="0"/>
              <a:t>PP2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r-Latn-RS" dirty="0"/>
              <a:t>Kombinacija:  A1 + M1 + R2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r-Latn-RS" sz="1800" dirty="0"/>
              <a:t>Parcijalni koeficijenti se primenjuju na dejstva ili na uticaje od dejstva i na nosivosti terena.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r-Latn-RS" b="1" dirty="0"/>
              <a:t>PP3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r-Latn-RS" dirty="0"/>
              <a:t>Kombinacija:  (A1 ili A2) + M2 + R3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r-Latn-RS" sz="1800" dirty="0"/>
              <a:t>Parcijalni koeficijenti se primenjuju na dejstva ili uticaje koji potiču od konstrukcije kao i na parametre čvrstoće terena. Skup koeficijenata A1 se odnosi na dejstva na konstrukciju, a skup A2 na geotehnička dejstva.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067945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9">
            <a:extLst>
              <a:ext uri="{FF2B5EF4-FFF2-40B4-BE49-F238E27FC236}">
                <a16:creationId xmlns:a16="http://schemas.microsoft.com/office/drawing/2014/main" id="{87F32A0E-05A0-47B4-AA1E-84704ACC6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1">
            <a:extLst>
              <a:ext uri="{FF2B5EF4-FFF2-40B4-BE49-F238E27FC236}">
                <a16:creationId xmlns:a16="http://schemas.microsoft.com/office/drawing/2014/main" id="{6A731EC3-9556-4509-8379-DDBE0D4EB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A334A2C8-1B72-43AE-AD69-711B9465F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106121"/>
            <a:ext cx="5372099" cy="2645758"/>
          </a:xfrm>
          <a:prstGeom prst="rect">
            <a:avLst/>
          </a:prstGeom>
        </p:spPr>
      </p:pic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ECBA766-2C2E-47DC-967C-653911B85A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433" y="2515743"/>
            <a:ext cx="5372099" cy="182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663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7F32A0E-05A0-47B4-AA1E-84704ACC6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731EC3-9556-4509-8379-DDBE0D4EB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clock&#10;&#10;Description automatically generated">
            <a:extLst>
              <a:ext uri="{FF2B5EF4-FFF2-40B4-BE49-F238E27FC236}">
                <a16:creationId xmlns:a16="http://schemas.microsoft.com/office/drawing/2014/main" id="{2DE1D405-C108-4A9B-9A95-01C86BE7B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717197"/>
            <a:ext cx="5372099" cy="1423606"/>
          </a:xfrm>
          <a:prstGeom prst="rect">
            <a:avLst/>
          </a:prstGeom>
        </p:spPr>
      </p:pic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5D8ADCE-84F6-4318-AEB7-EC3E4024F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433" y="2750773"/>
            <a:ext cx="5372099" cy="135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43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3A21A-6440-4CD4-9FC7-9EB2C7020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F82A7795-025B-4563-A2AD-54E160C41A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217" y="960240"/>
            <a:ext cx="5455822" cy="493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402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D521EB-B116-4CB0-943B-0EC4E85E2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verifikacija postupka i parcijalni koeficijenti sigurnosti na isplivavanje (UPL)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00518-E563-4CF6-91BF-E5970306A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sr-Latn-RS" sz="1800" dirty="0"/>
              <a:t>Treba dokazati da je proračunska vrednost kombinacije destabilizujućih stalnih i promenljivih vertikalnih dejstava (V</a:t>
            </a:r>
            <a:r>
              <a:rPr lang="sr-Latn-RS" sz="1800" baseline="-25000" dirty="0"/>
              <a:t>dst;d</a:t>
            </a:r>
            <a:r>
              <a:rPr lang="sr-Latn-RS" sz="1800" dirty="0"/>
              <a:t>) manja ili jednaka zbiru proračunskih vrednosti stabilizujućih stalnih vertikalnih dejstava (G</a:t>
            </a:r>
            <a:r>
              <a:rPr lang="sr-Latn-RS" sz="1800" baseline="-25000" dirty="0"/>
              <a:t>stb;d</a:t>
            </a:r>
            <a:r>
              <a:rPr lang="sr-Latn-RS" sz="1800" dirty="0"/>
              <a:t>) i proračunske vrednosti dodatnog otpora isplivavanju (R</a:t>
            </a:r>
            <a:r>
              <a:rPr lang="sr-Latn-RS" sz="1800" baseline="-25000" dirty="0"/>
              <a:t>d</a:t>
            </a:r>
            <a:r>
              <a:rPr lang="sr-Latn-RS" sz="1800" dirty="0"/>
              <a:t>).</a:t>
            </a:r>
          </a:p>
          <a:p>
            <a:pPr marL="0" indent="0" algn="just">
              <a:buNone/>
            </a:pPr>
            <a:r>
              <a:rPr lang="sr-Latn-RS" sz="1800" dirty="0">
                <a:solidFill>
                  <a:srgbClr val="FF0000"/>
                </a:solidFill>
              </a:rPr>
              <a:t>V</a:t>
            </a:r>
            <a:r>
              <a:rPr lang="sr-Latn-RS" sz="1800" baseline="-25000" dirty="0">
                <a:solidFill>
                  <a:srgbClr val="FF0000"/>
                </a:solidFill>
              </a:rPr>
              <a:t>dst;d </a:t>
            </a:r>
            <a:r>
              <a:rPr lang="sr-Latn-RS" sz="1800" dirty="0">
                <a:solidFill>
                  <a:srgbClr val="FF0000"/>
                </a:solidFill>
              </a:rPr>
              <a:t> </a:t>
            </a:r>
            <a:r>
              <a:rPr lang="sr-Latn-R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sr-Latn-RS" sz="1800" dirty="0">
                <a:solidFill>
                  <a:srgbClr val="FF0000"/>
                </a:solidFill>
              </a:rPr>
              <a:t>G</a:t>
            </a:r>
            <a:r>
              <a:rPr lang="sr-Latn-RS" sz="1800" baseline="-25000" dirty="0">
                <a:solidFill>
                  <a:srgbClr val="FF0000"/>
                </a:solidFill>
              </a:rPr>
              <a:t>stb;d </a:t>
            </a:r>
            <a:r>
              <a:rPr lang="sr-Latn-RS" sz="1800" dirty="0">
                <a:solidFill>
                  <a:srgbClr val="FF0000"/>
                </a:solidFill>
              </a:rPr>
              <a:t>+</a:t>
            </a:r>
            <a:r>
              <a:rPr lang="sr-Latn-RS" sz="1800" baseline="-25000" dirty="0">
                <a:solidFill>
                  <a:srgbClr val="FF0000"/>
                </a:solidFill>
              </a:rPr>
              <a:t> </a:t>
            </a:r>
            <a:r>
              <a:rPr lang="sr-Latn-RS" sz="1800" dirty="0">
                <a:solidFill>
                  <a:srgbClr val="FF0000"/>
                </a:solidFill>
              </a:rPr>
              <a:t>R</a:t>
            </a:r>
            <a:r>
              <a:rPr lang="sr-Latn-RS" sz="1800" baseline="-25000" dirty="0">
                <a:solidFill>
                  <a:srgbClr val="FF0000"/>
                </a:solidFill>
              </a:rPr>
              <a:t>d </a:t>
            </a:r>
            <a:r>
              <a:rPr lang="sr-Latn-RS" sz="1800" dirty="0">
                <a:solidFill>
                  <a:srgbClr val="FF0000"/>
                </a:solidFill>
              </a:rPr>
              <a:t> </a:t>
            </a:r>
            <a:r>
              <a:rPr lang="sr-Latn-RS" sz="1600" dirty="0"/>
              <a:t>gde je</a:t>
            </a:r>
            <a:r>
              <a:rPr lang="sr-Latn-RS" sz="1800" dirty="0"/>
              <a:t>  V</a:t>
            </a:r>
            <a:r>
              <a:rPr lang="sr-Latn-RS" sz="1800" baseline="-25000" dirty="0"/>
              <a:t>dst;d </a:t>
            </a:r>
            <a:r>
              <a:rPr lang="sr-Latn-RS" sz="1800" dirty="0"/>
              <a:t> = G</a:t>
            </a:r>
            <a:r>
              <a:rPr lang="sr-Latn-RS" sz="1800" baseline="-25000" dirty="0"/>
              <a:t>dst;d  </a:t>
            </a:r>
            <a:r>
              <a:rPr lang="sr-Latn-RS" sz="1800" dirty="0"/>
              <a:t>+ Q</a:t>
            </a:r>
            <a:r>
              <a:rPr lang="sr-Latn-RS" sz="1800" baseline="-25000" dirty="0"/>
              <a:t>dst;d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35998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278D35-42EF-4BBF-8B64-1A48DD8D6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Verifikacija otpora lomu pri izdizanju usled filtracije vode u terenu (HYD)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31387-861E-4EB1-9C1D-175CB7153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sr-Latn-RS" dirty="0"/>
              <a:t>Za svaki merodavan stub tla se mora potvrditi da je proračunska vrednost destabilizujućeg ukupnog pritiska porne vode (u</a:t>
            </a:r>
            <a:r>
              <a:rPr lang="sr-Latn-RS" baseline="-25000" dirty="0"/>
              <a:t>dst;d</a:t>
            </a:r>
            <a:r>
              <a:rPr lang="sr-Latn-RS" dirty="0"/>
              <a:t>) na osnovi stuba tla manja ili jednaka stabilizujućem ukupnom vertikalnom naponu (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sr-Latn-R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stb;d</a:t>
            </a:r>
            <a:r>
              <a:rPr lang="sr-Latn-RS" dirty="0"/>
              <a:t>), ili da je proračunska vrednost filtracione sile (S</a:t>
            </a:r>
            <a:r>
              <a:rPr lang="sr-Latn-RS" baseline="-25000" dirty="0"/>
              <a:t>dst;d</a:t>
            </a:r>
            <a:r>
              <a:rPr lang="sr-Latn-RS" dirty="0"/>
              <a:t>) u stubu tla manja ili jednaka potopljenoj težini tog stuba tla (G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ʹ</a:t>
            </a:r>
            <a:r>
              <a:rPr lang="sr-Latn-R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stb;d</a:t>
            </a:r>
            <a:r>
              <a:rPr lang="sr-Latn-RS" dirty="0"/>
              <a:t>).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sr-Latn-RS" dirty="0">
                <a:solidFill>
                  <a:srgbClr val="FF0000"/>
                </a:solidFill>
              </a:rPr>
              <a:t>u</a:t>
            </a:r>
            <a:r>
              <a:rPr lang="sr-Latn-RS" baseline="-25000" dirty="0">
                <a:solidFill>
                  <a:srgbClr val="FF0000"/>
                </a:solidFill>
              </a:rPr>
              <a:t>dst;d </a:t>
            </a:r>
            <a:r>
              <a:rPr lang="sr-Latn-R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sr-Latn-R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stb;d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sr-Latn-RS" dirty="0">
                <a:solidFill>
                  <a:srgbClr val="FF0000"/>
                </a:solidFill>
              </a:rPr>
              <a:t>S</a:t>
            </a:r>
            <a:r>
              <a:rPr lang="sr-Latn-RS" baseline="-25000" dirty="0">
                <a:solidFill>
                  <a:srgbClr val="FF0000"/>
                </a:solidFill>
              </a:rPr>
              <a:t>dst;d </a:t>
            </a:r>
            <a:r>
              <a:rPr lang="sr-Latn-R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sr-Latn-RS" dirty="0">
                <a:solidFill>
                  <a:srgbClr val="FF0000"/>
                </a:solidFill>
              </a:rPr>
              <a:t>G</a:t>
            </a:r>
            <a:r>
              <a:rPr lang="sr-Latn-R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ʹ</a:t>
            </a:r>
            <a:r>
              <a:rPr lang="sr-Latn-R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stb;d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1780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92687F2-9D09-4621-A2C6-8C9BDBE26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/>
              <a:t>Granična stanja upotrebljivosti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7A4C529-C3D3-44BE-9F5C-6B9A3B505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r-Latn-RS" dirty="0"/>
              <a:t>Potvrđivanje graničnih stanja upotrebljivosti u terenu ili u delu, elementu ili spoju konstrukcije mora da zadovolji uslov: </a:t>
            </a:r>
            <a:r>
              <a:rPr lang="sr-Latn-RS"/>
              <a:t>E</a:t>
            </a:r>
            <a:r>
              <a:rPr lang="sr-Latn-RS" baseline="-25000"/>
              <a:t>d</a:t>
            </a:r>
            <a:r>
              <a:rPr lang="sr-Latn-RS"/>
              <a:t> </a:t>
            </a:r>
            <a:r>
              <a:rPr lang="sr-Latn-RS">
                <a:latin typeface="Times New Roman" panose="02020603050405020304" pitchFamily="18" charset="0"/>
                <a:cs typeface="Times New Roman" panose="02020603050405020304" pitchFamily="18" charset="0"/>
              </a:rPr>
              <a:t>≤ C</a:t>
            </a:r>
            <a:r>
              <a:rPr lang="sr-Latn-R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</a:p>
          <a:p>
            <a:pPr marL="0" indent="0">
              <a:buNone/>
            </a:pPr>
            <a:r>
              <a:rPr lang="sr-Latn-RS" dirty="0">
                <a:cs typeface="Times New Roman" panose="02020603050405020304" pitchFamily="18" charset="0"/>
              </a:rPr>
              <a:t>Gde je E</a:t>
            </a:r>
            <a:r>
              <a:rPr lang="sr-Latn-RS" baseline="-25000" dirty="0">
                <a:cs typeface="Times New Roman" panose="02020603050405020304" pitchFamily="18" charset="0"/>
              </a:rPr>
              <a:t>d</a:t>
            </a:r>
            <a:r>
              <a:rPr lang="sr-Latn-RS" dirty="0">
                <a:cs typeface="Times New Roman" panose="02020603050405020304" pitchFamily="18" charset="0"/>
              </a:rPr>
              <a:t> proračunska vrednost za uticaj dejstava, a C</a:t>
            </a:r>
            <a:r>
              <a:rPr lang="sr-Latn-RS" baseline="-25000" dirty="0">
                <a:cs typeface="Times New Roman" panose="02020603050405020304" pitchFamily="18" charset="0"/>
              </a:rPr>
              <a:t>d</a:t>
            </a:r>
            <a:r>
              <a:rPr lang="sr-Latn-RS" dirty="0">
                <a:cs typeface="Times New Roman" panose="02020603050405020304" pitchFamily="18" charset="0"/>
              </a:rPr>
              <a:t> granična proračunska vrednost za relevantne kriterijume upotrebljivosti (pomerenja, deformacije).</a:t>
            </a:r>
          </a:p>
          <a:p>
            <a:pPr marL="0" indent="0">
              <a:buNone/>
            </a:pPr>
            <a:r>
              <a:rPr lang="sr-Latn-RS" dirty="0">
                <a:cs typeface="Times New Roman" panose="02020603050405020304" pitchFamily="18" charset="0"/>
              </a:rPr>
              <a:t>Parcijalni koeficijenti sigurnosti za granična stanja upotrebljivosti su jednaki jedinici.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434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5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75BC6E-B553-4F80-9C7C-3CC76733F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Prihvatanje standarda</a:t>
            </a:r>
            <a:endParaRPr lang="en-US" dirty="0"/>
          </a:p>
        </p:txBody>
      </p:sp>
      <p:cxnSp>
        <p:nvCxnSpPr>
          <p:cNvPr id="25" name="Straight Connector 17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C6023C-9E71-4908-8C0C-141BEFE94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844062"/>
            <a:ext cx="6130003" cy="5053817"/>
          </a:xfrm>
        </p:spPr>
        <p:txBody>
          <a:bodyPr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Za </a:t>
            </a:r>
            <a:r>
              <a:rPr lang="en-US" dirty="0" err="1"/>
              <a:t>prihva</a:t>
            </a:r>
            <a:r>
              <a:rPr lang="sr-Latn-RS" dirty="0"/>
              <a:t>t</a:t>
            </a:r>
            <a:r>
              <a:rPr lang="en-US" dirty="0" err="1"/>
              <a:t>anje</a:t>
            </a:r>
            <a:r>
              <a:rPr lang="en-US" dirty="0"/>
              <a:t> </a:t>
            </a:r>
            <a:r>
              <a:rPr lang="en-US" dirty="0" err="1"/>
              <a:t>norme</a:t>
            </a:r>
            <a:r>
              <a:rPr lang="en-US" dirty="0"/>
              <a:t> u </a:t>
            </a:r>
            <a:r>
              <a:rPr lang="en-US" dirty="0" err="1"/>
              <a:t>svakoj</a:t>
            </a:r>
            <a:r>
              <a:rPr lang="en-US" dirty="0"/>
              <a:t> </a:t>
            </a:r>
            <a:r>
              <a:rPr lang="en-US" dirty="0" err="1"/>
              <a:t>državi</a:t>
            </a:r>
            <a:r>
              <a:rPr lang="en-US" dirty="0"/>
              <a:t> </a:t>
            </a:r>
            <a:r>
              <a:rPr lang="en-US" dirty="0" err="1"/>
              <a:t>zadužen</a:t>
            </a:r>
            <a:r>
              <a:rPr lang="sr-Latn-RS" dirty="0"/>
              <a:t>o</a:t>
            </a:r>
            <a:r>
              <a:rPr lang="en-US" dirty="0"/>
              <a:t> je </a:t>
            </a:r>
            <a:r>
              <a:rPr lang="en-US" dirty="0" err="1"/>
              <a:t>nacionalno</a:t>
            </a:r>
            <a:r>
              <a:rPr lang="en-US" dirty="0"/>
              <a:t> t</a:t>
            </a:r>
            <a:r>
              <a:rPr lang="sr-Latn-RS" dirty="0"/>
              <a:t>e</a:t>
            </a:r>
            <a:r>
              <a:rPr lang="en-US" dirty="0"/>
              <a:t>lo za </a:t>
            </a:r>
            <a:r>
              <a:rPr lang="en-US" dirty="0" err="1"/>
              <a:t>standarde</a:t>
            </a:r>
            <a:r>
              <a:rPr lang="en-US" dirty="0"/>
              <a:t> (National Standard Body, NSB)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pripada</a:t>
            </a:r>
            <a:r>
              <a:rPr lang="en-US" dirty="0"/>
              <a:t> </a:t>
            </a:r>
            <a:r>
              <a:rPr lang="en-US" dirty="0" err="1"/>
              <a:t>odgovarajućoj</a:t>
            </a:r>
            <a:r>
              <a:rPr lang="en-US" dirty="0"/>
              <a:t> </a:t>
            </a:r>
            <a:r>
              <a:rPr lang="en-US" dirty="0" err="1"/>
              <a:t>međunarodnoj</a:t>
            </a:r>
            <a:r>
              <a:rPr lang="en-US" dirty="0"/>
              <a:t> </a:t>
            </a:r>
            <a:r>
              <a:rPr lang="en-US" dirty="0" err="1"/>
              <a:t>organizaciji</a:t>
            </a:r>
            <a:r>
              <a:rPr lang="en-US" dirty="0"/>
              <a:t> za standard</a:t>
            </a:r>
            <a:r>
              <a:rPr lang="sr-Latn-RS" dirty="0"/>
              <a:t>.</a:t>
            </a:r>
          </a:p>
          <a:p>
            <a:pPr marL="0" indent="0">
              <a:buNone/>
            </a:pPr>
            <a:r>
              <a:rPr lang="en-US" b="1" u="sng" dirty="0"/>
              <a:t>International Standardization Organization (ISO) </a:t>
            </a:r>
            <a:endParaRPr lang="sr-Latn-RS" b="1" u="sng" dirty="0"/>
          </a:p>
          <a:p>
            <a:pPr marL="0" indent="0">
              <a:buNone/>
            </a:pPr>
            <a:r>
              <a:rPr lang="en-US" dirty="0" err="1"/>
              <a:t>Osnovana</a:t>
            </a:r>
            <a:r>
              <a:rPr lang="en-US" dirty="0"/>
              <a:t> u </a:t>
            </a:r>
            <a:r>
              <a:rPr lang="en-US" dirty="0" err="1"/>
              <a:t>Ženevi</a:t>
            </a:r>
            <a:r>
              <a:rPr lang="en-US" dirty="0"/>
              <a:t> 1947.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sr-Latn-RS" dirty="0"/>
              <a:t>,</a:t>
            </a:r>
            <a:r>
              <a:rPr lang="en-US" dirty="0"/>
              <a:t>158 </a:t>
            </a:r>
            <a:r>
              <a:rPr lang="en-US" dirty="0" err="1"/>
              <a:t>zemalja</a:t>
            </a:r>
            <a:r>
              <a:rPr lang="en-US" dirty="0"/>
              <a:t> u </a:t>
            </a:r>
            <a:r>
              <a:rPr lang="en-US" dirty="0" err="1"/>
              <a:t>organizaciji</a:t>
            </a:r>
            <a:r>
              <a:rPr lang="en-US" dirty="0"/>
              <a:t> </a:t>
            </a:r>
            <a:endParaRPr lang="sr-Latn-RS" dirty="0"/>
          </a:p>
          <a:p>
            <a:pPr marL="0" indent="0">
              <a:buNone/>
            </a:pPr>
            <a:r>
              <a:rPr lang="en-US" dirty="0"/>
              <a:t>&gt;200 </a:t>
            </a:r>
            <a:r>
              <a:rPr lang="en-US" dirty="0" err="1"/>
              <a:t>tehničkih</a:t>
            </a:r>
            <a:r>
              <a:rPr lang="en-US" dirty="0"/>
              <a:t> </a:t>
            </a:r>
            <a:r>
              <a:rPr lang="en-US" dirty="0" err="1"/>
              <a:t>komiteta</a:t>
            </a:r>
            <a:r>
              <a:rPr lang="en-US" dirty="0"/>
              <a:t> (TC), &gt;500 </a:t>
            </a:r>
            <a:r>
              <a:rPr lang="en-US" dirty="0" err="1"/>
              <a:t>podkomiteta</a:t>
            </a:r>
            <a:r>
              <a:rPr lang="en-US" dirty="0"/>
              <a:t>, &gt; 2000 </a:t>
            </a:r>
            <a:r>
              <a:rPr lang="en-US" dirty="0" err="1"/>
              <a:t>radnih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sr-Latn-RS" dirty="0"/>
              <a:t>.</a:t>
            </a:r>
            <a:r>
              <a:rPr lang="en-US" dirty="0"/>
              <a:t> </a:t>
            </a:r>
            <a:endParaRPr lang="sr-Latn-RS" dirty="0"/>
          </a:p>
          <a:p>
            <a:pPr marL="0" indent="0">
              <a:buNone/>
            </a:pPr>
            <a:r>
              <a:rPr lang="en-US" b="1" u="sng" dirty="0"/>
              <a:t>European Committee for Standardization (CEN) </a:t>
            </a:r>
            <a:endParaRPr lang="sr-Latn-RS" b="1" u="sng" dirty="0"/>
          </a:p>
          <a:p>
            <a:pPr marL="0" indent="0" algn="just">
              <a:buNone/>
            </a:pPr>
            <a:r>
              <a:rPr lang="en-US" dirty="0" err="1"/>
              <a:t>Osnovan</a:t>
            </a:r>
            <a:r>
              <a:rPr lang="en-US" dirty="0"/>
              <a:t> 1961.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sedištem</a:t>
            </a:r>
            <a:r>
              <a:rPr lang="en-US" dirty="0"/>
              <a:t> u </a:t>
            </a:r>
            <a:r>
              <a:rPr lang="en-US" dirty="0" err="1"/>
              <a:t>Baselu</a:t>
            </a:r>
            <a:r>
              <a:rPr lang="sr-Latn-RS" dirty="0"/>
              <a:t>,</a:t>
            </a:r>
            <a:r>
              <a:rPr lang="en-US" dirty="0"/>
              <a:t> </a:t>
            </a:r>
            <a:r>
              <a:rPr lang="sr-Latn-RS" dirty="0"/>
              <a:t>t</a:t>
            </a:r>
            <a:r>
              <a:rPr lang="en-US" dirty="0" err="1"/>
              <a:t>renutno</a:t>
            </a:r>
            <a:r>
              <a:rPr lang="en-US" dirty="0"/>
              <a:t> 30 </a:t>
            </a:r>
            <a:r>
              <a:rPr lang="en-US" dirty="0" err="1"/>
              <a:t>nacionalnih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, 7 </a:t>
            </a:r>
            <a:r>
              <a:rPr lang="en-US" dirty="0" err="1"/>
              <a:t>međunarodnih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, d</a:t>
            </a:r>
            <a:r>
              <a:rPr lang="sr-Latn-RS" dirty="0"/>
              <a:t>v</a:t>
            </a:r>
            <a:r>
              <a:rPr lang="en-US" dirty="0"/>
              <a:t>e </a:t>
            </a:r>
            <a:r>
              <a:rPr lang="en-US" dirty="0" err="1"/>
              <a:t>savetodavne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,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pridružena</a:t>
            </a:r>
            <a:r>
              <a:rPr lang="en-US" dirty="0"/>
              <a:t> </a:t>
            </a:r>
            <a:r>
              <a:rPr lang="en-US" dirty="0" err="1"/>
              <a:t>člana</a:t>
            </a:r>
            <a:r>
              <a:rPr lang="en-US" dirty="0"/>
              <a:t> (</a:t>
            </a:r>
            <a:r>
              <a:rPr lang="en-US" dirty="0" err="1"/>
              <a:t>centralna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istočna</a:t>
            </a:r>
            <a:r>
              <a:rPr lang="en-US" dirty="0"/>
              <a:t> E</a:t>
            </a:r>
            <a:r>
              <a:rPr lang="sr-Latn-RS" dirty="0"/>
              <a:t>v</a:t>
            </a:r>
            <a:r>
              <a:rPr lang="en-US" dirty="0" err="1"/>
              <a:t>ropa</a:t>
            </a:r>
            <a:r>
              <a:rPr lang="en-US" dirty="0"/>
              <a:t>),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devet</a:t>
            </a:r>
            <a:r>
              <a:rPr lang="en-US" dirty="0"/>
              <a:t> </a:t>
            </a:r>
            <a:r>
              <a:rPr lang="en-US" dirty="0" err="1"/>
              <a:t>partnera</a:t>
            </a:r>
            <a:r>
              <a:rPr lang="sr-Latn-RS" dirty="0"/>
              <a:t> </a:t>
            </a:r>
            <a:r>
              <a:rPr lang="en-US" dirty="0"/>
              <a:t>van E</a:t>
            </a:r>
            <a:r>
              <a:rPr lang="sr-Latn-RS" dirty="0"/>
              <a:t>v</a:t>
            </a:r>
            <a:r>
              <a:rPr lang="en-US" dirty="0"/>
              <a:t>rope (</a:t>
            </a:r>
            <a:r>
              <a:rPr lang="en-US" dirty="0" err="1"/>
              <a:t>Australija</a:t>
            </a:r>
            <a:r>
              <a:rPr lang="en-US" dirty="0"/>
              <a:t>, </a:t>
            </a:r>
            <a:r>
              <a:rPr lang="en-US" dirty="0" err="1"/>
              <a:t>Egipat</a:t>
            </a:r>
            <a:r>
              <a:rPr lang="en-US" dirty="0"/>
              <a:t>, </a:t>
            </a:r>
            <a:r>
              <a:rPr lang="en-US" dirty="0" err="1"/>
              <a:t>Rusija</a:t>
            </a:r>
            <a:r>
              <a:rPr lang="en-US" dirty="0"/>
              <a:t>...) </a:t>
            </a:r>
            <a:r>
              <a:rPr lang="en-US" dirty="0" err="1"/>
              <a:t>kojima</a:t>
            </a:r>
            <a:r>
              <a:rPr lang="en-US" dirty="0"/>
              <a:t> je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usvojiti</a:t>
            </a:r>
            <a:r>
              <a:rPr lang="en-US" dirty="0"/>
              <a:t> E</a:t>
            </a:r>
            <a:r>
              <a:rPr lang="sr-Latn-RS" dirty="0"/>
              <a:t>v</a:t>
            </a:r>
            <a:r>
              <a:rPr lang="en-US" dirty="0" err="1"/>
              <a:t>rokodove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nacionalne</a:t>
            </a:r>
            <a:r>
              <a:rPr lang="en-US" dirty="0"/>
              <a:t> </a:t>
            </a:r>
            <a:r>
              <a:rPr lang="en-US" dirty="0" err="1"/>
              <a:t>norme</a:t>
            </a:r>
            <a:r>
              <a:rPr lang="sr-Latn-RS" dirty="0"/>
              <a:t>, v</a:t>
            </a:r>
            <a:r>
              <a:rPr lang="en-US" dirty="0" err="1"/>
              <a:t>iše</a:t>
            </a:r>
            <a:r>
              <a:rPr lang="en-US" dirty="0"/>
              <a:t> od 250 </a:t>
            </a:r>
            <a:r>
              <a:rPr lang="en-US" dirty="0" err="1"/>
              <a:t>tehničkih</a:t>
            </a:r>
            <a:r>
              <a:rPr lang="en-US" dirty="0"/>
              <a:t> </a:t>
            </a:r>
            <a:r>
              <a:rPr lang="en-US" dirty="0" err="1"/>
              <a:t>komiteta</a:t>
            </a:r>
            <a:r>
              <a:rPr lang="en-US" dirty="0"/>
              <a:t> (TC)</a:t>
            </a:r>
            <a:r>
              <a:rPr lang="sr-Latn-RS" dirty="0"/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5011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D1FEF3-797E-47CE-8CB5-D4E156323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sr-Latn-RS" dirty="0"/>
              <a:t>Prihvatanje standarda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0E789-171A-4DA6-9E75-0CDE7B7B0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 fontScale="92500" lnSpcReduction="20000"/>
          </a:bodyPr>
          <a:lstStyle/>
          <a:p>
            <a:pPr algn="just">
              <a:lnSpc>
                <a:spcPct val="110000"/>
              </a:lnSpc>
            </a:pPr>
            <a:r>
              <a:rPr lang="en-US" dirty="0"/>
              <a:t>E</a:t>
            </a:r>
            <a:r>
              <a:rPr lang="sr-Latn-RS" dirty="0"/>
              <a:t>v</a:t>
            </a:r>
            <a:r>
              <a:rPr lang="en-US" dirty="0" err="1"/>
              <a:t>ropske</a:t>
            </a:r>
            <a:r>
              <a:rPr lang="en-US" dirty="0"/>
              <a:t> </a:t>
            </a:r>
            <a:r>
              <a:rPr lang="en-US" dirty="0" err="1"/>
              <a:t>norme</a:t>
            </a:r>
            <a:r>
              <a:rPr lang="en-US" dirty="0"/>
              <a:t> </a:t>
            </a:r>
            <a:r>
              <a:rPr lang="sr-Latn-RS" dirty="0"/>
              <a:t>treba da</a:t>
            </a:r>
            <a:r>
              <a:rPr lang="en-US" dirty="0"/>
              <a:t> </a:t>
            </a:r>
            <a:r>
              <a:rPr lang="sr-Latn-RS" dirty="0"/>
              <a:t>budu</a:t>
            </a:r>
            <a:r>
              <a:rPr lang="en-US" dirty="0"/>
              <a:t> </a:t>
            </a:r>
            <a:r>
              <a:rPr lang="en-US" dirty="0" err="1"/>
              <a:t>identične</a:t>
            </a:r>
            <a:r>
              <a:rPr lang="en-US" dirty="0"/>
              <a:t> u </a:t>
            </a:r>
            <a:r>
              <a:rPr lang="en-US" dirty="0" err="1"/>
              <a:t>svim</a:t>
            </a:r>
            <a:r>
              <a:rPr lang="en-US" dirty="0"/>
              <a:t> e</a:t>
            </a:r>
            <a:r>
              <a:rPr lang="sr-Latn-RS" dirty="0"/>
              <a:t>v</a:t>
            </a:r>
            <a:r>
              <a:rPr lang="en-US" dirty="0" err="1"/>
              <a:t>ropskim</a:t>
            </a:r>
            <a:r>
              <a:rPr lang="en-US" dirty="0"/>
              <a:t> </a:t>
            </a:r>
            <a:r>
              <a:rPr lang="en-US" dirty="0" err="1"/>
              <a:t>državama</a:t>
            </a:r>
            <a:r>
              <a:rPr lang="sr-Latn-RS" dirty="0"/>
              <a:t>.</a:t>
            </a:r>
            <a:r>
              <a:rPr lang="en-US" dirty="0"/>
              <a:t> </a:t>
            </a:r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država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dodati</a:t>
            </a:r>
            <a:r>
              <a:rPr lang="en-US" dirty="0"/>
              <a:t> </a:t>
            </a:r>
            <a:r>
              <a:rPr lang="en-US" dirty="0" err="1"/>
              <a:t>nacionalnu</a:t>
            </a:r>
            <a:r>
              <a:rPr lang="en-US" dirty="0"/>
              <a:t> </a:t>
            </a:r>
            <a:r>
              <a:rPr lang="en-US" dirty="0" err="1"/>
              <a:t>naslovn</a:t>
            </a:r>
            <a:r>
              <a:rPr lang="sr-Latn-RS" dirty="0"/>
              <a:t>u stranu</a:t>
            </a:r>
            <a:r>
              <a:rPr lang="en-US" dirty="0"/>
              <a:t>, </a:t>
            </a:r>
            <a:r>
              <a:rPr lang="en-US" dirty="0" err="1"/>
              <a:t>nacionalni</a:t>
            </a:r>
            <a:r>
              <a:rPr lang="en-US" dirty="0"/>
              <a:t> </a:t>
            </a:r>
            <a:r>
              <a:rPr lang="en-US" dirty="0" err="1"/>
              <a:t>predgovor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nacionalni</a:t>
            </a:r>
            <a:r>
              <a:rPr lang="en-US" dirty="0"/>
              <a:t> </a:t>
            </a:r>
            <a:r>
              <a:rPr lang="en-US" dirty="0" err="1"/>
              <a:t>dodatak</a:t>
            </a:r>
            <a:r>
              <a:rPr lang="en-US" dirty="0"/>
              <a:t> (</a:t>
            </a:r>
            <a:r>
              <a:rPr lang="en-US" dirty="0" err="1"/>
              <a:t>anex</a:t>
            </a:r>
            <a:r>
              <a:rPr lang="en-US" dirty="0"/>
              <a:t>)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delu</a:t>
            </a:r>
            <a:r>
              <a:rPr lang="en-US" dirty="0"/>
              <a:t> E</a:t>
            </a:r>
            <a:r>
              <a:rPr lang="sr-Latn-RS" dirty="0"/>
              <a:t>v</a:t>
            </a:r>
            <a:r>
              <a:rPr lang="en-US" dirty="0" err="1"/>
              <a:t>rokoda</a:t>
            </a:r>
            <a:r>
              <a:rPr lang="sr-Latn-RS" dirty="0"/>
              <a:t>.</a:t>
            </a:r>
            <a:r>
              <a:rPr lang="en-US" dirty="0"/>
              <a:t> </a:t>
            </a:r>
            <a:endParaRPr lang="sr-Latn-RS" dirty="0"/>
          </a:p>
          <a:p>
            <a:pPr algn="just">
              <a:lnSpc>
                <a:spcPct val="110000"/>
              </a:lnSpc>
            </a:pPr>
            <a:r>
              <a:rPr lang="en-US" dirty="0" err="1"/>
              <a:t>Nacionalni</a:t>
            </a:r>
            <a:r>
              <a:rPr lang="en-US" dirty="0"/>
              <a:t> </a:t>
            </a:r>
            <a:r>
              <a:rPr lang="en-US" dirty="0" err="1"/>
              <a:t>dodatak</a:t>
            </a:r>
            <a:r>
              <a:rPr lang="en-US" dirty="0"/>
              <a:t> (</a:t>
            </a:r>
            <a:r>
              <a:rPr lang="en-US" dirty="0" err="1"/>
              <a:t>anex</a:t>
            </a:r>
            <a:r>
              <a:rPr lang="en-US" dirty="0"/>
              <a:t>)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E</a:t>
            </a:r>
            <a:r>
              <a:rPr lang="sr-Latn-RS" dirty="0"/>
              <a:t>v</a:t>
            </a:r>
            <a:r>
              <a:rPr lang="en-US" dirty="0" err="1"/>
              <a:t>rokodov</a:t>
            </a:r>
            <a:r>
              <a:rPr lang="en-US" dirty="0"/>
              <a:t> </a:t>
            </a:r>
            <a:r>
              <a:rPr lang="en-US" dirty="0" err="1"/>
              <a:t>dokument</a:t>
            </a:r>
            <a:r>
              <a:rPr lang="en-US" dirty="0"/>
              <a:t> </a:t>
            </a:r>
            <a:r>
              <a:rPr lang="en-US" dirty="0" err="1"/>
              <a:t>izostavlja</a:t>
            </a:r>
            <a:r>
              <a:rPr lang="en-US" dirty="0"/>
              <a:t>, a to </a:t>
            </a:r>
            <a:r>
              <a:rPr lang="en-US" dirty="0" err="1"/>
              <a:t>su</a:t>
            </a:r>
            <a:r>
              <a:rPr lang="en-US" dirty="0"/>
              <a:t>: </a:t>
            </a:r>
            <a:r>
              <a:rPr lang="sr-Latn-RS" dirty="0"/>
              <a:t>n</a:t>
            </a:r>
            <a:r>
              <a:rPr lang="en-US" dirty="0" err="1"/>
              <a:t>acionalno</a:t>
            </a:r>
            <a:r>
              <a:rPr lang="en-US" dirty="0"/>
              <a:t> </a:t>
            </a:r>
            <a:r>
              <a:rPr lang="en-US" dirty="0" err="1"/>
              <a:t>određeni</a:t>
            </a:r>
            <a:r>
              <a:rPr lang="en-US" dirty="0"/>
              <a:t> </a:t>
            </a:r>
            <a:r>
              <a:rPr lang="en-US" dirty="0" err="1"/>
              <a:t>parametri</a:t>
            </a:r>
            <a:r>
              <a:rPr lang="en-US" dirty="0"/>
              <a:t> (Nationally Determined Parameters, NDP)</a:t>
            </a:r>
            <a:r>
              <a:rPr lang="sr-Latn-RS" dirty="0"/>
              <a:t>,</a:t>
            </a:r>
            <a:r>
              <a:rPr lang="en-US" dirty="0"/>
              <a:t> </a:t>
            </a:r>
            <a:r>
              <a:rPr lang="sr-Latn-RS" dirty="0"/>
              <a:t>s</a:t>
            </a:r>
            <a:r>
              <a:rPr lang="en-US" dirty="0" err="1"/>
              <a:t>pecifični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za </a:t>
            </a:r>
            <a:r>
              <a:rPr lang="en-US" dirty="0" err="1"/>
              <a:t>pojedinu</a:t>
            </a:r>
            <a:r>
              <a:rPr lang="en-US" dirty="0"/>
              <a:t> </a:t>
            </a:r>
            <a:r>
              <a:rPr lang="en-US" dirty="0" err="1"/>
              <a:t>državu</a:t>
            </a:r>
            <a:r>
              <a:rPr lang="sr-Latn-RS" dirty="0"/>
              <a:t>,</a:t>
            </a:r>
            <a:r>
              <a:rPr lang="en-US" dirty="0"/>
              <a:t> </a:t>
            </a:r>
            <a:r>
              <a:rPr lang="sr-Latn-RS" dirty="0"/>
              <a:t>p</a:t>
            </a:r>
            <a:r>
              <a:rPr lang="en-US" dirty="0" err="1"/>
              <a:t>roceduru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E</a:t>
            </a:r>
            <a:r>
              <a:rPr lang="sr-Latn-RS" dirty="0"/>
              <a:t>v</a:t>
            </a:r>
            <a:r>
              <a:rPr lang="en-US" dirty="0" err="1"/>
              <a:t>rokodom</a:t>
            </a:r>
            <a:r>
              <a:rPr lang="en-US" dirty="0"/>
              <a:t> </a:t>
            </a:r>
            <a:r>
              <a:rPr lang="en-US" dirty="0" err="1"/>
              <a:t>dozvoljen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sr-Latn-RS" dirty="0"/>
              <a:t>, v</a:t>
            </a:r>
            <a:r>
              <a:rPr lang="en-US" dirty="0" err="1"/>
              <a:t>odič</a:t>
            </a:r>
            <a:r>
              <a:rPr lang="en-US" dirty="0"/>
              <a:t> za </a:t>
            </a:r>
            <a:r>
              <a:rPr lang="en-US" dirty="0" err="1"/>
              <a:t>informativne</a:t>
            </a:r>
            <a:r>
              <a:rPr lang="en-US" dirty="0"/>
              <a:t> </a:t>
            </a:r>
            <a:r>
              <a:rPr lang="en-US" dirty="0" err="1"/>
              <a:t>dodatke</a:t>
            </a:r>
            <a:r>
              <a:rPr lang="sr-Latn-RS" dirty="0"/>
              <a:t>, nekontradiktorne komplementarne informacije.</a:t>
            </a:r>
          </a:p>
          <a:p>
            <a:pPr algn="just">
              <a:lnSpc>
                <a:spcPct val="110000"/>
              </a:lnSpc>
            </a:pPr>
            <a:r>
              <a:rPr lang="sr-Latn-RS" dirty="0"/>
              <a:t>Evrokodovi ne obuhvataju nasute brane, klizišta, tunele, dejstvo morskih talasa, konstrukcije od stakla, plastike i novih materijala kao ni posebne građevine (nuklearne elektrane, platforme u moru).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032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4EF1B-5948-4E47-8EB3-387DCEB85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Institut za standardizaciju srbije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816BD-CF8A-467E-A811-FD418014B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U250-1,8: </a:t>
            </a:r>
            <a:r>
              <a:rPr lang="en-US" dirty="0" err="1"/>
              <a:t>Evrokod</a:t>
            </a:r>
            <a:r>
              <a:rPr lang="en-US" dirty="0"/>
              <a:t> 0, </a:t>
            </a:r>
            <a:r>
              <a:rPr lang="en-US" dirty="0" err="1"/>
              <a:t>Evrokod</a:t>
            </a:r>
            <a:r>
              <a:rPr lang="en-US" dirty="0"/>
              <a:t> 1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Evrokod</a:t>
            </a:r>
            <a:r>
              <a:rPr lang="en-US" dirty="0"/>
              <a:t> 8</a:t>
            </a:r>
            <a:r>
              <a:rPr lang="sr-Latn-RS" dirty="0"/>
              <a:t>,</a:t>
            </a:r>
          </a:p>
          <a:p>
            <a:r>
              <a:rPr lang="en-US" dirty="0"/>
              <a:t>U250-2: </a:t>
            </a:r>
            <a:r>
              <a:rPr lang="sr-Cyrl-RS" dirty="0"/>
              <a:t>Е</a:t>
            </a:r>
            <a:r>
              <a:rPr lang="en-US" dirty="0" err="1"/>
              <a:t>vrokod</a:t>
            </a:r>
            <a:r>
              <a:rPr lang="en-US" dirty="0"/>
              <a:t> 2</a:t>
            </a:r>
            <a:r>
              <a:rPr lang="sr-Latn-RS" dirty="0"/>
              <a:t>,</a:t>
            </a:r>
          </a:p>
          <a:p>
            <a:r>
              <a:rPr lang="en-US" dirty="0"/>
              <a:t>U250-3,4,9: </a:t>
            </a:r>
            <a:r>
              <a:rPr lang="sr-Cyrl-RS" dirty="0"/>
              <a:t>Е</a:t>
            </a:r>
            <a:r>
              <a:rPr lang="en-US" dirty="0" err="1"/>
              <a:t>vrokod</a:t>
            </a:r>
            <a:r>
              <a:rPr lang="en-US" dirty="0"/>
              <a:t> 3, </a:t>
            </a:r>
            <a:r>
              <a:rPr lang="en-US" dirty="0" err="1"/>
              <a:t>Evrokod</a:t>
            </a:r>
            <a:r>
              <a:rPr lang="en-US" dirty="0"/>
              <a:t> 4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Evrokod</a:t>
            </a:r>
            <a:r>
              <a:rPr lang="en-US" dirty="0"/>
              <a:t> 9</a:t>
            </a:r>
            <a:r>
              <a:rPr lang="sr-Latn-RS" dirty="0"/>
              <a:t>,</a:t>
            </a:r>
          </a:p>
          <a:p>
            <a:r>
              <a:rPr lang="en-US" dirty="0"/>
              <a:t>U250-5,6: </a:t>
            </a:r>
            <a:r>
              <a:rPr lang="sr-Cyrl-RS" dirty="0"/>
              <a:t>Е</a:t>
            </a:r>
            <a:r>
              <a:rPr lang="en-US" dirty="0" err="1"/>
              <a:t>vrokod</a:t>
            </a:r>
            <a:r>
              <a:rPr lang="en-US" dirty="0"/>
              <a:t> 5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Cyrl-RS" dirty="0"/>
              <a:t>Е</a:t>
            </a:r>
            <a:r>
              <a:rPr lang="en-US" dirty="0" err="1"/>
              <a:t>vrokod</a:t>
            </a:r>
            <a:r>
              <a:rPr lang="en-US" dirty="0"/>
              <a:t> 6</a:t>
            </a:r>
            <a:r>
              <a:rPr lang="sr-Latn-RS" dirty="0"/>
              <a:t>,</a:t>
            </a:r>
          </a:p>
          <a:p>
            <a:r>
              <a:rPr lang="en-US" dirty="0"/>
              <a:t>U182: </a:t>
            </a:r>
            <a:r>
              <a:rPr lang="sr-Cyrl-RS" dirty="0"/>
              <a:t>Е</a:t>
            </a:r>
            <a:r>
              <a:rPr lang="en-US" dirty="0" err="1"/>
              <a:t>vrokod</a:t>
            </a:r>
            <a:r>
              <a:rPr lang="en-US" dirty="0"/>
              <a:t> 7</a:t>
            </a:r>
            <a:r>
              <a:rPr lang="sr-Latn-RS" dirty="0"/>
              <a:t>,</a:t>
            </a:r>
          </a:p>
          <a:p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je </a:t>
            </a:r>
            <a:r>
              <a:rPr lang="en-US" dirty="0" err="1"/>
              <a:t>usvajanje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SRPS EN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izrada</a:t>
            </a:r>
            <a:r>
              <a:rPr lang="en-US" dirty="0"/>
              <a:t> </a:t>
            </a:r>
            <a:r>
              <a:rPr lang="en-US" dirty="0" err="1"/>
              <a:t>Nacionalnih</a:t>
            </a:r>
            <a:r>
              <a:rPr lang="en-US" dirty="0"/>
              <a:t> </a:t>
            </a:r>
            <a:r>
              <a:rPr lang="en-US" dirty="0" err="1"/>
              <a:t>priloga</a:t>
            </a:r>
            <a:r>
              <a:rPr lang="en-US" dirty="0"/>
              <a:t> (SRPS EN/NA) za </a:t>
            </a:r>
            <a:r>
              <a:rPr lang="en-US" dirty="0" err="1"/>
              <a:t>njihovu</a:t>
            </a:r>
            <a:r>
              <a:rPr lang="en-US" dirty="0"/>
              <a:t> </a:t>
            </a:r>
            <a:r>
              <a:rPr lang="en-US" dirty="0" err="1"/>
              <a:t>primenu</a:t>
            </a:r>
            <a:r>
              <a:rPr lang="sr-Latn-RS" dirty="0"/>
              <a:t>.</a:t>
            </a:r>
            <a:r>
              <a:rPr lang="en-US" dirty="0"/>
              <a:t> </a:t>
            </a:r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7401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6606</Words>
  <Application>Microsoft Office PowerPoint</Application>
  <PresentationFormat>Widescreen</PresentationFormat>
  <Paragraphs>371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6" baseType="lpstr">
      <vt:lpstr>Arial</vt:lpstr>
      <vt:lpstr>Gill Sans MT</vt:lpstr>
      <vt:lpstr>Times New Roman</vt:lpstr>
      <vt:lpstr>Gallery</vt:lpstr>
      <vt:lpstr>Evropska tehnička regulativa u građevinarstvu</vt:lpstr>
      <vt:lpstr>Istorijat evrokodova</vt:lpstr>
      <vt:lpstr>Istorijat evrokodova</vt:lpstr>
      <vt:lpstr>Istorijat evrokodova</vt:lpstr>
      <vt:lpstr>Evrokodovi za konstrukcije</vt:lpstr>
      <vt:lpstr>PowerPoint Presentation</vt:lpstr>
      <vt:lpstr>Prihvatanje standarda</vt:lpstr>
      <vt:lpstr>Prihvatanje standarda</vt:lpstr>
      <vt:lpstr>Institut za standardizaciju srbije</vt:lpstr>
      <vt:lpstr>Dejstva – komisija u250-1,8</vt:lpstr>
      <vt:lpstr>SRPS EN 1991: Dejstva na konstrukcije </vt:lpstr>
      <vt:lpstr>SRPS EN 1998: seizmika </vt:lpstr>
      <vt:lpstr>Betonske konstrukcije - Komisija U250-2 </vt:lpstr>
      <vt:lpstr>SRPS EN 1992: betonske konstrukcije </vt:lpstr>
      <vt:lpstr>metalne konstrukcije - Komisija U250-3,4,9 </vt:lpstr>
      <vt:lpstr>SRPS EN 1993: Čelične konstrukcije </vt:lpstr>
      <vt:lpstr>SRPS EN 1994: Spregnute konstrukcije od čelika i betona</vt:lpstr>
      <vt:lpstr>SRPS EN 1999: aluminijumske konstrukcije </vt:lpstr>
      <vt:lpstr>Drvene i zidane konstrukcije - Komisija U250-5,6</vt:lpstr>
      <vt:lpstr>Geotehnika - Komisija U250-7 </vt:lpstr>
      <vt:lpstr>Sadržaj evrokoda 7</vt:lpstr>
      <vt:lpstr>Sadržaj evrokoda 7 – deo I</vt:lpstr>
      <vt:lpstr>Sadržaj evrokoda 7 – deo Ii</vt:lpstr>
      <vt:lpstr>Evrokod 7 – aneksi EC7 –1. Deo – Anexi (dodaci) </vt:lpstr>
      <vt:lpstr>Evrokod 7 – aneksi EC7 –1i. Deo – Anexi (dodaci)</vt:lpstr>
      <vt:lpstr>Pretpostavke na kojima je baziran ec7</vt:lpstr>
      <vt:lpstr>Razlika između principa i pravila za primenu</vt:lpstr>
      <vt:lpstr>Osnovni pojmovi – EC 0, ec 7</vt:lpstr>
      <vt:lpstr>Osnovni pojmovi – EC 0, ec 7</vt:lpstr>
      <vt:lpstr>Osnovni pojmovi – EC 0, ec 7</vt:lpstr>
      <vt:lpstr>Osnovni pojmovi – EC 0, ec 7</vt:lpstr>
      <vt:lpstr>Osnovni pojmovi – EC 0, ec 7</vt:lpstr>
      <vt:lpstr>Zahtevi za konstrukciju</vt:lpstr>
      <vt:lpstr>Zahtevi za konstrukciju</vt:lpstr>
      <vt:lpstr>Životni vek konstrukcije</vt:lpstr>
      <vt:lpstr>Provera zahteva za konstrukciju</vt:lpstr>
      <vt:lpstr>Provera zahteva za konstrukciju</vt:lpstr>
      <vt:lpstr>GEOTEHNIČKE KATEGORIJE (razredi) </vt:lpstr>
      <vt:lpstr>GEOTEHNIČKE KATEGORIJE (razredi) </vt:lpstr>
      <vt:lpstr>GEOTEHNIČKE KATEGORIJE (razredi) </vt:lpstr>
      <vt:lpstr>Geotehnički proračun   </vt:lpstr>
      <vt:lpstr>dejstva</vt:lpstr>
      <vt:lpstr>Svojstva terena geometrijski podaci</vt:lpstr>
      <vt:lpstr>Karakteristične vrednosti geotehničkih parametara</vt:lpstr>
      <vt:lpstr>Granična stanja</vt:lpstr>
      <vt:lpstr>PowerPoint Presentation</vt:lpstr>
      <vt:lpstr>Granična stanja nosivosti</vt:lpstr>
      <vt:lpstr>PowerPoint Presentation</vt:lpstr>
      <vt:lpstr>PowerPoint Presentation</vt:lpstr>
      <vt:lpstr>PowerPoint Presentation</vt:lpstr>
      <vt:lpstr>PowerPoint Presentation</vt:lpstr>
      <vt:lpstr>Potvrđivanje statičke ravnoteže</vt:lpstr>
      <vt:lpstr>PowerPoint Presentation</vt:lpstr>
      <vt:lpstr>Potvrđivanje graničnih stanja u konstrukciji i terenu</vt:lpstr>
      <vt:lpstr>Projektni pristupi</vt:lpstr>
      <vt:lpstr>Projektni pristup 1</vt:lpstr>
      <vt:lpstr>Projektni pristup 2 i 3</vt:lpstr>
      <vt:lpstr>PowerPoint Presentation</vt:lpstr>
      <vt:lpstr>PowerPoint Presentation</vt:lpstr>
      <vt:lpstr>verifikacija postupka i parcijalni koeficijenti sigurnosti na isplivavanje (UPL)</vt:lpstr>
      <vt:lpstr>Verifikacija otpora lomu pri izdizanju usled filtracije vode u terenu (HYD)</vt:lpstr>
      <vt:lpstr>Granična stanja upotrebljivosti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Evropska tehnička regulativa u građevinarstvu</dc:title>
  <dc:creator>Office</dc:creator>
  <cp:lastModifiedBy>Office</cp:lastModifiedBy>
  <cp:revision>4</cp:revision>
  <dcterms:created xsi:type="dcterms:W3CDTF">2020-04-06T15:42:13Z</dcterms:created>
  <dcterms:modified xsi:type="dcterms:W3CDTF">2020-11-10T13:15:16Z</dcterms:modified>
</cp:coreProperties>
</file>