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8" r:id="rId5"/>
    <p:sldId id="272" r:id="rId6"/>
    <p:sldId id="276" r:id="rId7"/>
    <p:sldId id="277" r:id="rId8"/>
    <p:sldId id="278" r:id="rId9"/>
    <p:sldId id="266" r:id="rId10"/>
    <p:sldId id="270" r:id="rId11"/>
    <p:sldId id="279" r:id="rId12"/>
    <p:sldId id="280" r:id="rId13"/>
    <p:sldId id="281" r:id="rId14"/>
    <p:sldId id="282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r.wikipedia.org/w/index.php?title=%D0%93%D1%80%D0%B0%D1%92%D0%B5%D0%B2%D0%B8%D0%BD%D1%81%D0%BA%D0%B0_%D0%BF%D0%B0%D1%80%D1%86%D0%B5%D0%BB%D0%B0&amp;action=edit&amp;redlink=1" TargetMode="External"/><Relationship Id="rId2" Type="http://schemas.openxmlformats.org/officeDocument/2006/relationships/hyperlink" Target="https://sr.wikipedia.org/wiki/%D0%93%D1%80%D0%B0%D1%92%D0%B5%D0%B2%D0%B8%D0%BD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r.wikipedia.org/wiki/%D0%94%D0%B5%D1%99%D0%B5%D1%9A%D0%B5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3528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en-US" sz="3600" b="1" dirty="0" smtClean="0"/>
              <a:t>XI</a:t>
            </a:r>
            <a:endParaRPr lang="en-US" sz="36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RS" sz="4000" b="1" dirty="0"/>
              <a:t>ИЗРАДА ТЕХНИЧКОГ ОПИСА</a:t>
            </a:r>
            <a:endParaRPr lang="en-US" sz="40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44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err="1"/>
              <a:t>Ускладу</a:t>
            </a:r>
            <a:r>
              <a:rPr lang="sr-Cyrl-CS" dirty="0"/>
              <a:t> са овим захтевом: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На нивоу подрума је планиране су помоћне просторе (остава, ложионица,складиште за огрев и помоћни </a:t>
            </a:r>
            <a:r>
              <a:rPr lang="sr-Latn-CS" dirty="0"/>
              <a:t>WC</a:t>
            </a:r>
            <a:r>
              <a:rPr lang="sr-Cyrl-CS" dirty="0"/>
              <a:t>)</a:t>
            </a:r>
            <a:endParaRPr lang="en-US" dirty="0"/>
          </a:p>
          <a:p>
            <a:pPr lvl="0"/>
            <a:r>
              <a:rPr lang="sr-Cyrl-CS" dirty="0"/>
              <a:t>На нивоу приземља планиран је блок дневног боравка са кухињом, трпезаријом, </a:t>
            </a:r>
            <a:r>
              <a:rPr lang="sr-Cyrl-CS" dirty="0" err="1"/>
              <a:t>предпростором</a:t>
            </a:r>
            <a:r>
              <a:rPr lang="sr-Cyrl-CS" dirty="0"/>
              <a:t>, купатилом и гостинском собом.</a:t>
            </a:r>
            <a:endParaRPr lang="en-US" dirty="0"/>
          </a:p>
          <a:p>
            <a:pPr lvl="0"/>
            <a:r>
              <a:rPr lang="sr-Cyrl-CS" dirty="0"/>
              <a:t>На нивоу спрата </a:t>
            </a:r>
            <a:r>
              <a:rPr lang="sr-Cyrl-CS" dirty="0" err="1"/>
              <a:t>планират</a:t>
            </a:r>
            <a:r>
              <a:rPr lang="sr-Cyrl-CS" dirty="0"/>
              <a:t>  је блок спаваћих соба са потребним пратећим простором (гардеробе и купатила).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На нивоу поткровља планирана је комбинована соба за рекреацију и остварити везу са таванским простором ради сервисирања крова и </a:t>
            </a:r>
            <a:r>
              <a:rPr lang="sr-Cyrl-CS" dirty="0" err="1"/>
              <a:t>димњачких</a:t>
            </a:r>
            <a:r>
              <a:rPr lang="sr-Cyrl-CS" dirty="0"/>
              <a:t> канала.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25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CS" b="1" dirty="0"/>
              <a:t>ОРГАНИЗАЦИЈА ПРОСТОРА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Простор који се пројектује  имаће функцију стамбеног простора са приступом преко улазног </a:t>
            </a:r>
            <a:r>
              <a:rPr lang="sr-Cyrl-CS" dirty="0" err="1"/>
              <a:t>подеста</a:t>
            </a:r>
            <a:r>
              <a:rPr lang="sr-Cyrl-CS" dirty="0"/>
              <a:t> а са приступног колско – пешачког платоа испред објекта. </a:t>
            </a:r>
            <a:endParaRPr lang="en-US" dirty="0"/>
          </a:p>
          <a:p>
            <a:r>
              <a:rPr lang="sr-Cyrl-CS" dirty="0"/>
              <a:t>	Функционално је било могуће остварити планирану намену за коришћење петочлане породице.</a:t>
            </a:r>
            <a:endParaRPr lang="en-US" dirty="0"/>
          </a:p>
          <a:p>
            <a:r>
              <a:rPr lang="sr-Cyrl-CS" dirty="0"/>
              <a:t>	 У посебном прилогу дат је табеларни преглед структуре свих нивоа и њихових површина.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Унутрашњи  простор подрума има  нето површину од _____м</a:t>
            </a:r>
            <a:r>
              <a:rPr lang="sr-Cyrl-CS" baseline="30000" dirty="0"/>
              <a:t>2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>	Унутрашњи  простор приземља има  нето површину од _____м</a:t>
            </a:r>
            <a:r>
              <a:rPr lang="sr-Cyrl-CS" baseline="30000" dirty="0"/>
              <a:t>2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>	Унутрашњи  простор спрата има  нето површину од  _____м</a:t>
            </a:r>
            <a:r>
              <a:rPr lang="sr-Cyrl-CS" baseline="30000" dirty="0"/>
              <a:t>2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>	Унутрашњи  простор поткровља има  нето површину од  _____м</a:t>
            </a:r>
            <a:r>
              <a:rPr lang="sr-Cyrl-CS" baseline="30000" dirty="0"/>
              <a:t>2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Бруто развијена грађевинска површина свих надземних етажа заузима површину од</a:t>
            </a:r>
            <a:r>
              <a:rPr lang="sr-Cyrl-CS" b="1" dirty="0"/>
              <a:t>  _____м</a:t>
            </a:r>
            <a:r>
              <a:rPr lang="sr-Cyrl-CS" b="1" baseline="30000" dirty="0"/>
              <a:t>2</a:t>
            </a:r>
            <a:r>
              <a:rPr lang="sr-Cyrl-CS" b="1" dirty="0"/>
              <a:t>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91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CS" b="1" dirty="0"/>
              <a:t>КОНСТРУКЦИЈА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Конструкција новопројектованог дела објекта треба ће бити ослоњена на конструктивни склоп зидова(масивни систем), са тракастим темељима и класичном кровном конструкцијом.</a:t>
            </a:r>
            <a:endParaRPr lang="en-US" dirty="0"/>
          </a:p>
          <a:p>
            <a:r>
              <a:rPr lang="sr-Cyrl-CS" dirty="0"/>
              <a:t>Конструкција подразумева:</a:t>
            </a:r>
            <a:endParaRPr lang="en-US" dirty="0"/>
          </a:p>
          <a:p>
            <a:r>
              <a:rPr lang="sr-Cyrl-CS" dirty="0"/>
              <a:t>	-Постављање армирано бетонских </a:t>
            </a:r>
            <a:r>
              <a:rPr lang="sr-Cyrl-CS" dirty="0" err="1"/>
              <a:t>серклажа</a:t>
            </a:r>
            <a:r>
              <a:rPr lang="sr-Cyrl-CS" dirty="0"/>
              <a:t>, како хоризонталних тако и вертикалних.</a:t>
            </a:r>
            <a:endParaRPr lang="en-US" dirty="0"/>
          </a:p>
          <a:p>
            <a:r>
              <a:rPr lang="sr-Cyrl-CS" dirty="0"/>
              <a:t>	-Постављање армирано бетонских стубова , са АБ гредама за ношење таванице.</a:t>
            </a:r>
            <a:endParaRPr lang="en-US" dirty="0"/>
          </a:p>
          <a:p>
            <a:r>
              <a:rPr lang="sr-Cyrl-CS" dirty="0"/>
              <a:t>	-</a:t>
            </a:r>
            <a:r>
              <a:rPr lang="sr-Cyrl-CS" dirty="0" err="1"/>
              <a:t>Међуспратне</a:t>
            </a:r>
            <a:r>
              <a:rPr lang="sr-Cyrl-CS" dirty="0"/>
              <a:t> таванице од пуне плоче  и ЛМТ таванице дебљине по статичком прорачуну.</a:t>
            </a:r>
            <a:endParaRPr lang="en-US" dirty="0"/>
          </a:p>
          <a:p>
            <a:r>
              <a:rPr lang="sr-Cyrl-CS" dirty="0"/>
              <a:t>	-Степенице су </a:t>
            </a:r>
            <a:r>
              <a:rPr lang="sr-Cyrl-CS" dirty="0" err="1"/>
              <a:t>коленасте</a:t>
            </a:r>
            <a:r>
              <a:rPr lang="sr-Cyrl-CS" dirty="0"/>
              <a:t> плоче од армираног бетона.</a:t>
            </a:r>
            <a:endParaRPr lang="en-US" dirty="0"/>
          </a:p>
          <a:p>
            <a:r>
              <a:rPr lang="sr-Cyrl-CS" dirty="0"/>
              <a:t>	-Зидови од  </a:t>
            </a:r>
            <a:r>
              <a:rPr lang="sr-Latn-CS" dirty="0"/>
              <a:t>	</a:t>
            </a:r>
            <a:r>
              <a:rPr lang="sr-Cyrl-CS" dirty="0" err="1"/>
              <a:t>гитер</a:t>
            </a:r>
            <a:r>
              <a:rPr lang="sr-Cyrl-CS" dirty="0"/>
              <a:t> блокова (д =25 цм).</a:t>
            </a:r>
            <a:endParaRPr lang="en-US" dirty="0"/>
          </a:p>
          <a:p>
            <a:r>
              <a:rPr lang="sr-Cyrl-CS" dirty="0"/>
              <a:t>	-Кровни покривач од црепа са потребним слојевима у делу испод кровног покривача.</a:t>
            </a:r>
            <a:endParaRPr lang="en-US" dirty="0"/>
          </a:p>
          <a:p>
            <a:r>
              <a:rPr lang="sr-Cyrl-CS" dirty="0"/>
              <a:t>	-Остали конструктивни елементи у складу са основним</a:t>
            </a:r>
            <a:r>
              <a:rPr lang="sr-Cyrl-CS" b="1" dirty="0"/>
              <a:t>  </a:t>
            </a:r>
            <a:r>
              <a:rPr lang="sr-Cyrl-CS" dirty="0"/>
              <a:t>конструктивни елементима.</a:t>
            </a:r>
            <a:endParaRPr lang="en-US" dirty="0"/>
          </a:p>
          <a:p>
            <a:r>
              <a:rPr lang="sr-Cyrl-CS" dirty="0"/>
              <a:t>- Сви </a:t>
            </a:r>
            <a:r>
              <a:rPr lang="sr-Cyrl-CS" dirty="0" err="1"/>
              <a:t>преградни</a:t>
            </a:r>
            <a:r>
              <a:rPr lang="sr-Cyrl-CS" dirty="0"/>
              <a:t> зидови у адаптираном простору радиће се од лаких зидова који не угрожавају стабилност објекта.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41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sr-Cyrl-CS" b="1" dirty="0"/>
              <a:t>ОБРАДА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ЗИДОВИ – Спољни  - Од </a:t>
            </a:r>
            <a:r>
              <a:rPr lang="sr-Cyrl-CS" dirty="0" err="1"/>
              <a:t>гитер</a:t>
            </a:r>
            <a:r>
              <a:rPr lang="sr-Cyrl-CS" dirty="0"/>
              <a:t> блокова са </a:t>
            </a:r>
            <a:r>
              <a:rPr lang="sr-Cyrl-CS" dirty="0" err="1"/>
              <a:t>термоизолацијом</a:t>
            </a:r>
            <a:r>
              <a:rPr lang="sr-Cyrl-CS" dirty="0"/>
              <a:t>, облогом од тврдо пресованих плоча која се глетују и боје у фасадну боју..</a:t>
            </a:r>
            <a:endParaRPr lang="en-US" dirty="0"/>
          </a:p>
          <a:p>
            <a:r>
              <a:rPr lang="sr-Cyrl-CS" dirty="0"/>
              <a:t>                -   Унутрашњи – од </a:t>
            </a:r>
            <a:r>
              <a:rPr lang="sr-Cyrl-CS" dirty="0" err="1"/>
              <a:t>гитер</a:t>
            </a:r>
            <a:r>
              <a:rPr lang="sr-Cyrl-CS" dirty="0"/>
              <a:t> блокова и шупље опеке .</a:t>
            </a:r>
            <a:endParaRPr lang="en-US" dirty="0"/>
          </a:p>
          <a:p>
            <a:r>
              <a:rPr lang="sr-Cyrl-CS" dirty="0"/>
              <a:t>       Сви зидани  зидови се малтеришу, глетују и фарбају.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ПОДОВИ – према наменама  просторија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      	 -Хладни подови у санитарним просторијама, и терасама су од гранитних плочица, керамичких плочица, и </a:t>
            </a:r>
            <a:r>
              <a:rPr lang="sr-Cyrl-CS" dirty="0" err="1"/>
              <a:t>терацо</a:t>
            </a:r>
            <a:r>
              <a:rPr lang="sr-Cyrl-CS" dirty="0"/>
              <a:t> облога</a:t>
            </a:r>
            <a:endParaRPr lang="en-US" dirty="0"/>
          </a:p>
          <a:p>
            <a:r>
              <a:rPr lang="sr-Cyrl-CS" dirty="0"/>
              <a:t>	- Топли подови у дневном боравку и спаваћим собама од паркета.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ПЛАФОНИ – </a:t>
            </a:r>
            <a:endParaRPr lang="en-US" dirty="0"/>
          </a:p>
          <a:p>
            <a:r>
              <a:rPr lang="sr-Cyrl-CS" dirty="0"/>
              <a:t>-У свим просторијама на приземљу  се глетују и фарбају 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СТОЛАРИЈА – Спољна класична по стандардима ЈУС-а  од ПВЦ профила. Заштићена фабрички.</a:t>
            </a:r>
            <a:endParaRPr lang="en-US" dirty="0"/>
          </a:p>
          <a:p>
            <a:r>
              <a:rPr lang="sr-Cyrl-CS" dirty="0"/>
              <a:t>		- Унутрашња врата од  </a:t>
            </a:r>
            <a:r>
              <a:rPr lang="sr-Cyrl-CS" dirty="0" err="1"/>
              <a:t>медијапана</a:t>
            </a:r>
            <a:r>
              <a:rPr lang="sr-Cyrl-CS" dirty="0"/>
              <a:t> заштићена </a:t>
            </a:r>
            <a:r>
              <a:rPr lang="sr-Cyrl-CS" dirty="0" err="1"/>
              <a:t>полиуретанским</a:t>
            </a:r>
            <a:r>
              <a:rPr lang="sr-Cyrl-CS" dirty="0"/>
              <a:t> лаком.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38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b="1" dirty="0"/>
              <a:t>ИНСТАЛАЦИЈЕ</a:t>
            </a:r>
            <a:endParaRPr lang="en-US" dirty="0"/>
          </a:p>
          <a:p>
            <a:r>
              <a:rPr lang="sr-Cyrl-CS" dirty="0"/>
              <a:t>	</a:t>
            </a:r>
            <a:endParaRPr lang="en-US" dirty="0"/>
          </a:p>
          <a:p>
            <a:r>
              <a:rPr lang="sr-Cyrl-CS" dirty="0"/>
              <a:t>	Све инсталације у поменутом објекту би се повезале на инсталацију са улице уз претходне сагласности комуналних предузећа.</a:t>
            </a:r>
            <a:endParaRPr lang="en-US" dirty="0"/>
          </a:p>
          <a:p>
            <a:r>
              <a:rPr lang="sr-Cyrl-CS" dirty="0"/>
              <a:t>	Планирано грејање на електричну енергију тако да се не користи систем даљинског грејања.</a:t>
            </a:r>
            <a:endParaRPr lang="en-US" dirty="0"/>
          </a:p>
          <a:p>
            <a:r>
              <a:rPr lang="sr-Cyrl-CS" dirty="0"/>
              <a:t>	У идејном пројекту нису обележена места водоводних и канализационих вертикала тако да се прикључење пројектованог објекта планира уз претходне сагласности комуналних предузећа.</a:t>
            </a:r>
            <a:endParaRPr lang="en-US" dirty="0"/>
          </a:p>
          <a:p>
            <a:r>
              <a:rPr lang="sr-Cyrl-CS" dirty="0"/>
              <a:t>	Инсталације јаких и слабих струја су планиране као новопостављене са независним </a:t>
            </a:r>
            <a:r>
              <a:rPr lang="sr-Cyrl-CS" dirty="0" err="1"/>
              <a:t>очитавањем</a:t>
            </a:r>
            <a:r>
              <a:rPr lang="sr-Cyrl-CS" dirty="0"/>
              <a:t> по захтевима комуналних кућа. </a:t>
            </a:r>
            <a:endParaRPr lang="en-US" dirty="0"/>
          </a:p>
          <a:p>
            <a:r>
              <a:rPr lang="sr-Cyrl-CS" dirty="0"/>
              <a:t> У Београду, </a:t>
            </a:r>
            <a:endParaRPr lang="en-US" dirty="0"/>
          </a:p>
          <a:p>
            <a:r>
              <a:rPr lang="sr-Cyrl-CS" dirty="0"/>
              <a:t>________________.године</a:t>
            </a:r>
            <a:endParaRPr lang="en-US" dirty="0"/>
          </a:p>
          <a:p>
            <a:r>
              <a:rPr lang="sr-Cyrl-CS" dirty="0"/>
              <a:t>ПРОЈЕКТАНТ								                                             ___________________</a:t>
            </a:r>
            <a:endParaRPr lang="en-US" dirty="0"/>
          </a:p>
          <a:p>
            <a:r>
              <a:rPr lang="sr-Cyrl-RS" b="1" dirty="0"/>
              <a:t> 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98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ТЕХНИЧКОГ ОПИСА УЗ ПОШТОВАЊЕ СВИХ НЕОПХОДНИХ ПАРАМЕТАРА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574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 smtClean="0"/>
              <a:t>X</a:t>
            </a:r>
            <a:r>
              <a:rPr lang="en-US" b="1" dirty="0"/>
              <a:t>I</a:t>
            </a:r>
            <a:r>
              <a:rPr lang="sr-Cyrl-CS" b="1" dirty="0" smtClean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</a:t>
            </a:r>
            <a:r>
              <a:rPr lang="sr-Cyrl-RS" b="1" dirty="0" smtClean="0"/>
              <a:t>ОПИСА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Технички опис представља текстуално образложење свих карактеристика објекта.</a:t>
            </a:r>
            <a:endParaRPr lang="en-US" dirty="0"/>
          </a:p>
          <a:p>
            <a:r>
              <a:rPr lang="sr-Cyrl-RS" dirty="0"/>
              <a:t>Израђује се на основу жеља инвеститора које су представљене у пројектном задатку и архитектонских одлика објекта које су резултат – производ архитектонског обликовања аутора објекта.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RS" dirty="0"/>
              <a:t>На основу свих графичких прилога и елемената неопходних у остваривању захтева регулативе даје се текстуално образложење које је неопходно да садржи:</a:t>
            </a:r>
            <a:endParaRPr lang="en-US" dirty="0"/>
          </a:p>
          <a:p>
            <a:pPr lvl="0"/>
            <a:r>
              <a:rPr lang="sr-Cyrl-RS" dirty="0"/>
              <a:t>Опште податке о парцели</a:t>
            </a:r>
            <a:endParaRPr lang="en-US" dirty="0"/>
          </a:p>
          <a:p>
            <a:pPr lvl="0"/>
            <a:r>
              <a:rPr lang="sr-Cyrl-RS" dirty="0"/>
              <a:t>Опште податке о објекту</a:t>
            </a:r>
            <a:endParaRPr lang="en-US" dirty="0"/>
          </a:p>
          <a:p>
            <a:pPr lvl="0"/>
            <a:r>
              <a:rPr lang="sr-Cyrl-RS" dirty="0"/>
              <a:t>Локацију – опис и карактеристике</a:t>
            </a:r>
            <a:endParaRPr lang="en-US" dirty="0"/>
          </a:p>
          <a:p>
            <a:pPr lvl="0"/>
            <a:r>
              <a:rPr lang="sr-Cyrl-RS" dirty="0"/>
              <a:t>Плански основ</a:t>
            </a:r>
            <a:endParaRPr lang="en-US" dirty="0"/>
          </a:p>
          <a:p>
            <a:pPr lvl="0"/>
            <a:r>
              <a:rPr lang="sr-Cyrl-RS" dirty="0"/>
              <a:t>Пројектно решење</a:t>
            </a:r>
            <a:endParaRPr lang="en-US" dirty="0"/>
          </a:p>
          <a:p>
            <a:pPr lvl="1"/>
            <a:r>
              <a:rPr lang="sr-Cyrl-RS" dirty="0"/>
              <a:t>Организацију и функцију објекта</a:t>
            </a:r>
            <a:endParaRPr lang="en-US" dirty="0"/>
          </a:p>
          <a:p>
            <a:pPr lvl="1"/>
            <a:r>
              <a:rPr lang="sr-Cyrl-RS" dirty="0"/>
              <a:t>Конструктивне карактеристике</a:t>
            </a:r>
            <a:endParaRPr lang="en-US" dirty="0"/>
          </a:p>
          <a:p>
            <a:pPr lvl="1"/>
            <a:r>
              <a:rPr lang="sr-Cyrl-RS" dirty="0"/>
              <a:t>Елементе форме </a:t>
            </a:r>
            <a:endParaRPr lang="en-US" dirty="0"/>
          </a:p>
          <a:p>
            <a:pPr lvl="1"/>
            <a:r>
              <a:rPr lang="sr-Cyrl-RS" dirty="0"/>
              <a:t>Естетске карактеристике</a:t>
            </a:r>
            <a:endParaRPr lang="en-US" dirty="0"/>
          </a:p>
          <a:p>
            <a:pPr lvl="1"/>
            <a:r>
              <a:rPr lang="sr-Cyrl-RS" dirty="0"/>
              <a:t>Опис инсталација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/>
              <a:t>У оквиру овог прилога неопходно је дати следеће податке:</a:t>
            </a:r>
            <a:endParaRPr lang="en-US" dirty="0"/>
          </a:p>
          <a:p>
            <a:pPr lvl="0"/>
            <a:r>
              <a:rPr lang="sr-Cyrl-RS" dirty="0"/>
              <a:t>Величину парцеле</a:t>
            </a:r>
            <a:endParaRPr lang="en-US" dirty="0"/>
          </a:p>
          <a:p>
            <a:pPr lvl="0"/>
            <a:r>
              <a:rPr lang="sr-Cyrl-RS" dirty="0"/>
              <a:t>Катастарску парцелу и катастарску општину</a:t>
            </a:r>
            <a:endParaRPr lang="en-US" dirty="0"/>
          </a:p>
          <a:p>
            <a:pPr lvl="0"/>
            <a:r>
              <a:rPr lang="sr-Cyrl-RS" dirty="0"/>
              <a:t>Улицу и кућни број</a:t>
            </a:r>
            <a:endParaRPr lang="en-US" dirty="0"/>
          </a:p>
          <a:p>
            <a:pPr lvl="0"/>
            <a:r>
              <a:rPr lang="sr-Cyrl-RS" dirty="0"/>
              <a:t>Величину објекта</a:t>
            </a:r>
            <a:endParaRPr lang="en-US" dirty="0"/>
          </a:p>
          <a:p>
            <a:pPr lvl="0"/>
            <a:r>
              <a:rPr lang="sr-Cyrl-RS" dirty="0" err="1"/>
              <a:t>Спратност</a:t>
            </a:r>
            <a:endParaRPr lang="en-US" dirty="0"/>
          </a:p>
          <a:p>
            <a:pPr lvl="0"/>
            <a:r>
              <a:rPr lang="sr-Cyrl-RS" dirty="0"/>
              <a:t>Висинске коте Апсолутне</a:t>
            </a:r>
            <a:endParaRPr lang="en-US" dirty="0"/>
          </a:p>
          <a:p>
            <a:pPr lvl="0"/>
            <a:r>
              <a:rPr lang="sr-Cyrl-RS" dirty="0"/>
              <a:t>Везу релативне и апсолутне коте 0,00</a:t>
            </a:r>
            <a:endParaRPr lang="en-US" dirty="0"/>
          </a:p>
          <a:p>
            <a:pPr lvl="0"/>
            <a:r>
              <a:rPr lang="sr-Cyrl-RS" dirty="0"/>
              <a:t>Место колског и пешачког прилаза</a:t>
            </a:r>
            <a:endParaRPr lang="en-US" dirty="0"/>
          </a:p>
          <a:p>
            <a:pPr lvl="0"/>
            <a:r>
              <a:rPr lang="sr-Cyrl-RS" dirty="0"/>
              <a:t>Помоћне објекте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RS" dirty="0"/>
              <a:t>На основу претходних цртежа срачунати нумеричке податке:</a:t>
            </a:r>
            <a:endParaRPr lang="en-US" dirty="0"/>
          </a:p>
          <a:p>
            <a:pPr lvl="0"/>
            <a:r>
              <a:rPr lang="sr-Cyrl-RS" dirty="0"/>
              <a:t>Величину парцеле</a:t>
            </a:r>
            <a:endParaRPr lang="en-US" dirty="0"/>
          </a:p>
          <a:p>
            <a:pPr lvl="0"/>
            <a:r>
              <a:rPr lang="sr-Cyrl-RS" dirty="0"/>
              <a:t>БРГП – бруто развијена грађевинска површина свих надземних етажа</a:t>
            </a:r>
            <a:endParaRPr lang="en-US" dirty="0"/>
          </a:p>
          <a:p>
            <a:pPr lvl="0"/>
            <a:r>
              <a:rPr lang="sr-Cyrl-RS" dirty="0"/>
              <a:t>Степен заузетости</a:t>
            </a:r>
            <a:endParaRPr lang="en-US" dirty="0"/>
          </a:p>
          <a:p>
            <a:pPr lvl="1"/>
            <a:r>
              <a:rPr lang="sr-Latn-CS" dirty="0"/>
              <a:t>То је однос габарита хоризонталне пројекције изграђене или планиране </a:t>
            </a:r>
            <a:r>
              <a:rPr lang="sr-Latn-CS" u="sng" dirty="0">
                <a:hlinkClick r:id="rId2" tooltip="Грађевина"/>
              </a:rPr>
              <a:t>грађевине</a:t>
            </a:r>
            <a:r>
              <a:rPr lang="sr-Latn-CS" dirty="0"/>
              <a:t> и укупне површине </a:t>
            </a:r>
            <a:r>
              <a:rPr lang="sr-Latn-CS" u="sng" dirty="0">
                <a:hlinkClick r:id="rId3" tooltip="Грађевинска парцела (страница не постоји)"/>
              </a:rPr>
              <a:t>грађевинске парцеле</a:t>
            </a:r>
            <a:r>
              <a:rPr lang="sr-Latn-CS" dirty="0"/>
              <a:t>, изражен у процентима</a:t>
            </a:r>
            <a:endParaRPr lang="en-US" sz="3600" dirty="0"/>
          </a:p>
          <a:p>
            <a:pPr lvl="0"/>
            <a:r>
              <a:rPr lang="sr-Cyrl-RS" dirty="0"/>
              <a:t>Индекс </a:t>
            </a:r>
            <a:r>
              <a:rPr lang="sr-Cyrl-RS" dirty="0" err="1"/>
              <a:t>изграђености</a:t>
            </a:r>
            <a:endParaRPr lang="en-US" dirty="0"/>
          </a:p>
          <a:p>
            <a:pPr lvl="1"/>
            <a:r>
              <a:rPr lang="sr-Latn-CS" dirty="0"/>
              <a:t>То је однос (</a:t>
            </a:r>
            <a:r>
              <a:rPr lang="sr-Latn-CS" u="sng" dirty="0">
                <a:hlinkClick r:id="rId4" tooltip="Дељење"/>
              </a:rPr>
              <a:t>количник</a:t>
            </a:r>
            <a:r>
              <a:rPr lang="sr-Latn-CS" dirty="0"/>
              <a:t>) бруто развијене грађевинске површине</a:t>
            </a:r>
            <a:r>
              <a:rPr lang="sr-Cyrl-RS" dirty="0"/>
              <a:t> свих надземних етажа</a:t>
            </a:r>
            <a:r>
              <a:rPr lang="sr-Cyrl-RS" sz="3600" dirty="0"/>
              <a:t> </a:t>
            </a:r>
            <a:r>
              <a:rPr lang="sr-Latn-CS" dirty="0"/>
              <a:t> изграђене или планиране </a:t>
            </a:r>
            <a:r>
              <a:rPr lang="sr-Latn-CS" u="sng" dirty="0">
                <a:hlinkClick r:id="rId2" tooltip="Грађевина"/>
              </a:rPr>
              <a:t>грађевине</a:t>
            </a:r>
            <a:r>
              <a:rPr lang="sr-Latn-CS" dirty="0"/>
              <a:t> и укупне површине грађевинске парцеле</a:t>
            </a:r>
            <a:r>
              <a:rPr lang="sr-Cyrl-RS" sz="3600" dirty="0"/>
              <a:t> изражене у бројчано</a:t>
            </a:r>
            <a:endParaRPr lang="en-US" sz="3600" dirty="0"/>
          </a:p>
          <a:p>
            <a:r>
              <a:rPr lang="sr-Cyrl-RS" dirty="0"/>
              <a:t> </a:t>
            </a:r>
            <a:endParaRPr lang="en-US" dirty="0"/>
          </a:p>
          <a:p>
            <a:pPr lvl="0"/>
            <a:r>
              <a:rPr lang="sr-Cyrl-RS" dirty="0"/>
              <a:t>Слободне површине изражене у процентима </a:t>
            </a:r>
            <a:endParaRPr lang="en-US" dirty="0"/>
          </a:p>
          <a:p>
            <a:pPr lvl="0"/>
            <a:r>
              <a:rPr lang="sr-Cyrl-RS" dirty="0"/>
              <a:t>Остварени број паркинг места</a:t>
            </a:r>
            <a:endParaRPr lang="en-US" dirty="0"/>
          </a:p>
          <a:p>
            <a:pPr lvl="0"/>
            <a:r>
              <a:rPr lang="sr-Cyrl-RS" dirty="0"/>
              <a:t>Остварени проценат зелених површина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7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Пример ТЕХНИЧКОГ ОПИСА са информацијама које су неопходне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767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CS" b="1" dirty="0"/>
              <a:t>ТЕХНИЧКИ ОПИС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Уз Идејни пројекат за 		</a:t>
            </a:r>
            <a:r>
              <a:rPr lang="sr-Cyrl-CS" b="1" dirty="0"/>
              <a:t>Индивидуални  стамбени објекат </a:t>
            </a:r>
            <a:r>
              <a:rPr lang="sr-Cyrl-CS" dirty="0"/>
              <a:t> </a:t>
            </a:r>
            <a:endParaRPr lang="en-US" dirty="0"/>
          </a:p>
          <a:p>
            <a:r>
              <a:rPr lang="sr-Cyrl-CS" b="1" dirty="0"/>
              <a:t>улици ___________ бр.___. ________. на </a:t>
            </a:r>
            <a:r>
              <a:rPr lang="sr-Cyrl-CS" b="1" dirty="0" err="1"/>
              <a:t>кат.парцели</a:t>
            </a:r>
            <a:r>
              <a:rPr lang="sr-Cyrl-CS" b="1" dirty="0"/>
              <a:t> бр. _______ КО _________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b="1" dirty="0"/>
              <a:t>СИТУАЦИЈА ОБЈЕКТА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b="1" dirty="0"/>
              <a:t>Постојећи објекат се налази у улици ___________ бр.___. ________.      на </a:t>
            </a:r>
            <a:r>
              <a:rPr lang="sr-Cyrl-CS" b="1" dirty="0" err="1"/>
              <a:t>кат.парцели</a:t>
            </a:r>
            <a:r>
              <a:rPr lang="sr-Cyrl-CS" b="1" dirty="0"/>
              <a:t> бр. _______ КО _________ </a:t>
            </a:r>
            <a:endParaRPr lang="en-US" dirty="0"/>
          </a:p>
          <a:p>
            <a:r>
              <a:rPr lang="sr-Cyrl-CS" b="1" dirty="0"/>
              <a:t>Објекат је </a:t>
            </a:r>
            <a:r>
              <a:rPr lang="sr-Cyrl-CS" b="1" dirty="0" err="1"/>
              <a:t>спратности</a:t>
            </a:r>
            <a:r>
              <a:rPr lang="sr-Cyrl-CS" b="1" dirty="0"/>
              <a:t> Приземље. Постојећи објекат је потребно срушити са свим помоћним објектима на парцели ради изградње новог објекта у свему по захтевима инвеститора</a:t>
            </a:r>
            <a:endParaRPr lang="en-US" dirty="0"/>
          </a:p>
          <a:p>
            <a:r>
              <a:rPr lang="sr-Cyrl-CS" dirty="0"/>
              <a:t>Новопројектовани објекат  биће опремљен инсталацијама водовода и канализације, , инсталацијама електричне енергије, као и инсталацијама слабе струје. </a:t>
            </a:r>
            <a:endParaRPr lang="en-US" dirty="0"/>
          </a:p>
          <a:p>
            <a:r>
              <a:rPr lang="sr-Cyrl-CS" dirty="0"/>
              <a:t>Објекат је планиране </a:t>
            </a:r>
            <a:r>
              <a:rPr lang="sr-Cyrl-CS" dirty="0" err="1"/>
              <a:t>спратности</a:t>
            </a:r>
            <a:r>
              <a:rPr lang="sr-Cyrl-CS" dirty="0"/>
              <a:t> По+Пр+</a:t>
            </a:r>
            <a:r>
              <a:rPr lang="sr-Cyrl-CS" dirty="0" err="1"/>
              <a:t>Спр</a:t>
            </a:r>
            <a:r>
              <a:rPr lang="sr-Cyrl-CS" dirty="0"/>
              <a:t>+</a:t>
            </a:r>
            <a:r>
              <a:rPr lang="sr-Cyrl-CS" dirty="0" err="1"/>
              <a:t>Пот</a:t>
            </a:r>
            <a:r>
              <a:rPr lang="sr-Cyrl-CS" dirty="0"/>
              <a:t>.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58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ЛОКАЦИЈА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Приступ   до објекта омогућен је преко пешачког и колског прилаза  из улице </a:t>
            </a:r>
            <a:r>
              <a:rPr lang="sr-Cyrl-RS" dirty="0"/>
              <a:t>_______________</a:t>
            </a:r>
            <a:r>
              <a:rPr lang="sr-Cyrl-CS" dirty="0"/>
              <a:t> бр.</a:t>
            </a:r>
            <a:r>
              <a:rPr lang="sr-Cyrl-RS" dirty="0"/>
              <a:t>___</a:t>
            </a:r>
            <a:r>
              <a:rPr lang="sr-Cyrl-CS" dirty="0"/>
              <a:t>. </a:t>
            </a:r>
            <a:r>
              <a:rPr lang="sr-Cyrl-RS" dirty="0"/>
              <a:t>____Ћ_</a:t>
            </a:r>
            <a:r>
              <a:rPr lang="sr-Cyrl-CS" dirty="0"/>
              <a:t>. Улаз у објекат омогућен је преко  </a:t>
            </a:r>
            <a:r>
              <a:rPr lang="sr-Cyrl-CS" dirty="0" err="1"/>
              <a:t>степенишног</a:t>
            </a:r>
            <a:r>
              <a:rPr lang="sr-Cyrl-CS" dirty="0"/>
              <a:t> </a:t>
            </a:r>
            <a:r>
              <a:rPr lang="sr-Cyrl-CS" dirty="0" err="1"/>
              <a:t>подеста</a:t>
            </a:r>
            <a:r>
              <a:rPr lang="sr-Cyrl-CS" dirty="0"/>
              <a:t> на улазу у објекат са спољне стране.	</a:t>
            </a:r>
            <a:endParaRPr lang="en-US" dirty="0"/>
          </a:p>
          <a:p>
            <a:r>
              <a:rPr lang="sr-Cyrl-CS" dirty="0"/>
              <a:t>	На постојећој локацији се планира формирање индивидуалног стамбеног објекта, у свему према ИЗВОДУ ИЗ УРБАНИСТИЧКОГ ПЛАНА. бр </a:t>
            </a:r>
            <a:r>
              <a:rPr lang="sr-Cyrl-RS" dirty="0"/>
              <a:t>_____</a:t>
            </a:r>
            <a:r>
              <a:rPr lang="sr-Latn-CS" dirty="0"/>
              <a:t>.</a:t>
            </a:r>
            <a:r>
              <a:rPr lang="sr-Cyrl-CS" dirty="0"/>
              <a:t>број </a:t>
            </a:r>
            <a:r>
              <a:rPr lang="sr-Cyrl-RS" dirty="0"/>
              <a:t>______________</a:t>
            </a:r>
            <a:endParaRPr lang="en-US" dirty="0"/>
          </a:p>
          <a:p>
            <a:r>
              <a:rPr lang="sr-Cyrl-CS" dirty="0"/>
              <a:t>	Планираном интервенцијом остварује се једна стамбена јединица која ће по структури бити </a:t>
            </a:r>
            <a:r>
              <a:rPr lang="sr-Cyrl-CS" dirty="0" err="1"/>
              <a:t>шестособан</a:t>
            </a:r>
            <a:r>
              <a:rPr lang="sr-Cyrl-CS" dirty="0"/>
              <a:t> стан – јединица , а за коју ће се обезбедити паркинг у оквиру парцеле за једно паркинг место а на планираном колско пешачком улазу у објекат-парцелу.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85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XI</a:t>
            </a:r>
            <a:r>
              <a:rPr lang="sr-Cyrl-CS" b="1" dirty="0"/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ИЗРАДА ТЕХНИЧКОГ ОПИСА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447800"/>
            <a:ext cx="5867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752600"/>
            <a:ext cx="8077200" cy="4327525"/>
          </a:xfrm>
        </p:spPr>
        <p:txBody>
          <a:bodyPr>
            <a:normAutofit fontScale="70000" lnSpcReduction="20000"/>
          </a:bodyPr>
          <a:lstStyle/>
          <a:p>
            <a:r>
              <a:rPr lang="sr-Cyrl-CS" b="1" dirty="0"/>
              <a:t>ПРОЈЕКТНО РЕШЕЊЕ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При  пројектовању је вођено рачуна о условима на терену, поштовани су услови, као и захтеви </a:t>
            </a:r>
            <a:r>
              <a:rPr lang="sr-Cyrl-CS" dirty="0" err="1"/>
              <a:t>инвеститора.У</a:t>
            </a:r>
            <a:r>
              <a:rPr lang="sr-Cyrl-CS" dirty="0"/>
              <a:t> потпуности су идејним решењем </a:t>
            </a:r>
            <a:r>
              <a:rPr lang="sr-Cyrl-CS" dirty="0" err="1"/>
              <a:t>испоштовани</a:t>
            </a:r>
            <a:r>
              <a:rPr lang="sr-Cyrl-CS" dirty="0"/>
              <a:t> захтеви имовинско правне природе, амбијенталне целине, висине објекта и конструктивне стабилности. </a:t>
            </a:r>
            <a:endParaRPr lang="en-US" dirty="0"/>
          </a:p>
          <a:p>
            <a:r>
              <a:rPr lang="sr-Cyrl-CS" dirty="0"/>
              <a:t>	Функционална организација </a:t>
            </a:r>
            <a:r>
              <a:rPr lang="sr-Cyrl-CS" dirty="0" err="1"/>
              <a:t>новопланираног</a:t>
            </a:r>
            <a:r>
              <a:rPr lang="sr-Cyrl-CS" dirty="0"/>
              <a:t> објекта је индивидуални стамбени објекат за </a:t>
            </a:r>
            <a:r>
              <a:rPr lang="sr-Cyrl-CS" dirty="0" err="1"/>
              <a:t>становање.По</a:t>
            </a:r>
            <a:r>
              <a:rPr lang="sr-Cyrl-CS" dirty="0"/>
              <a:t> структури </a:t>
            </a:r>
            <a:r>
              <a:rPr lang="sr-Cyrl-CS" dirty="0" err="1"/>
              <a:t>шестособна</a:t>
            </a:r>
            <a:r>
              <a:rPr lang="sr-Cyrl-CS" dirty="0"/>
              <a:t> јединица за становање са пратећим простором. Пошто је објекат стамбени  његову функцију  потребно је планирати за функционално коришћење петочлане породице.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1935</TotalTime>
  <Words>214</Words>
  <Application>Microsoft Office PowerPoint</Application>
  <PresentationFormat>On-screen Show (4:3)</PresentationFormat>
  <Paragraphs>156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АКАДЕМИЈА ТЕХНИЧКО – УМЕТНИЧКИХ СТРУКОВНИХ СТУДИЈА БЕОГРАД ВИСОКА ГРАЂЕВИНСКО ГЕОДЕТСКА ШКОЛА</vt:lpstr>
      <vt:lpstr>ВЕЖБА XI   ИЗРАДА ТЕХНИЧКОГ ОПИСА  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  <vt:lpstr>ВЕЖБА XI   ИЗРАДА ТЕХНИЧКОГ ОПИСА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65</cp:revision>
  <dcterms:created xsi:type="dcterms:W3CDTF">2012-12-17T09:27:09Z</dcterms:created>
  <dcterms:modified xsi:type="dcterms:W3CDTF">2021-01-17T10:07:49Z</dcterms:modified>
</cp:coreProperties>
</file>