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90" r:id="rId7"/>
    <p:sldId id="291" r:id="rId8"/>
    <p:sldId id="261" r:id="rId9"/>
    <p:sldId id="292" r:id="rId10"/>
    <p:sldId id="293" r:id="rId11"/>
    <p:sldId id="262" r:id="rId12"/>
    <p:sldId id="294" r:id="rId13"/>
    <p:sldId id="295" r:id="rId14"/>
    <p:sldId id="296" r:id="rId15"/>
    <p:sldId id="297" r:id="rId16"/>
    <p:sldId id="280" r:id="rId17"/>
    <p:sldId id="298" r:id="rId18"/>
    <p:sldId id="299" r:id="rId19"/>
    <p:sldId id="300" r:id="rId20"/>
    <p:sldId id="273" r:id="rId21"/>
    <p:sldId id="274" r:id="rId22"/>
    <p:sldId id="275" r:id="rId23"/>
    <p:sldId id="281" r:id="rId24"/>
    <p:sldId id="282" r:id="rId25"/>
    <p:sldId id="301" r:id="rId26"/>
    <p:sldId id="302" r:id="rId27"/>
    <p:sldId id="27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84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57040-6F13-4E50-B6B5-38FB412D7408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9CC88-3D96-4066-B00F-189202718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9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9CC88-3D96-4066-B00F-189202718A1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73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BFB8-A2AA-40C2-9243-6729EA737371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947C30F-0139-4235-8395-5E879E2F97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BFB8-A2AA-40C2-9243-6729EA737371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C30F-0139-4235-8395-5E879E2F97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BFB8-A2AA-40C2-9243-6729EA737371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C30F-0139-4235-8395-5E879E2F97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BFB8-A2AA-40C2-9243-6729EA737371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947C30F-0139-4235-8395-5E879E2F97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BFB8-A2AA-40C2-9243-6729EA737371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C30F-0139-4235-8395-5E879E2F97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BFB8-A2AA-40C2-9243-6729EA737371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C30F-0139-4235-8395-5E879E2F97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BFB8-A2AA-40C2-9243-6729EA737371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947C30F-0139-4235-8395-5E879E2F97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BFB8-A2AA-40C2-9243-6729EA737371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C30F-0139-4235-8395-5E879E2F97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BFB8-A2AA-40C2-9243-6729EA737371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C30F-0139-4235-8395-5E879E2F97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BFB8-A2AA-40C2-9243-6729EA737371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C30F-0139-4235-8395-5E879E2F97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BFB8-A2AA-40C2-9243-6729EA737371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C30F-0139-4235-8395-5E879E2F97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6EFBFB8-A2AA-40C2-9243-6729EA737371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947C30F-0139-4235-8395-5E879E2F97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1981199"/>
          </a:xfrm>
        </p:spPr>
        <p:txBody>
          <a:bodyPr>
            <a:noAutofit/>
          </a:bodyPr>
          <a:lstStyle/>
          <a:p>
            <a:pPr algn="ctr"/>
            <a:r>
              <a:rPr lang="sr-Cyrl-CS" sz="3200" b="1" dirty="0" smtClean="0"/>
              <a:t>АКАДЕМИЈА ТЕХНИЧКО – УМЕТНИЧКИХ</a:t>
            </a:r>
            <a:br>
              <a:rPr lang="sr-Cyrl-CS" sz="3200" b="1" dirty="0" smtClean="0"/>
            </a:br>
            <a:r>
              <a:rPr lang="sr-Cyrl-CS" sz="3200" b="1" dirty="0" smtClean="0"/>
              <a:t>СТРУКОВНИХ СТУДИЈА</a:t>
            </a:r>
            <a:br>
              <a:rPr lang="sr-Cyrl-CS" sz="3200" b="1" dirty="0" smtClean="0"/>
            </a:br>
            <a:r>
              <a:rPr lang="sr-Cyrl-CS" sz="3200" b="1" dirty="0" smtClean="0"/>
              <a:t>БЕОГРАД</a:t>
            </a:r>
            <a:br>
              <a:rPr lang="sr-Cyrl-CS" sz="3200" b="1" dirty="0" smtClean="0"/>
            </a:br>
            <a:r>
              <a:rPr lang="sr-Cyrl-CS" sz="3200" b="1" dirty="0" smtClean="0"/>
              <a:t>ВИСОКА ГРАЂЕВИНСКО ГЕОДЕТСКА ШКОЛА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2819400"/>
          </a:xfrm>
        </p:spPr>
        <p:txBody>
          <a:bodyPr>
            <a:normAutofit fontScale="85000" lnSpcReduction="20000"/>
          </a:bodyPr>
          <a:lstStyle/>
          <a:p>
            <a:r>
              <a:rPr lang="sr-Cyrl-CS" sz="4000" b="1" dirty="0" smtClean="0">
                <a:solidFill>
                  <a:schemeClr val="tx1"/>
                </a:solidFill>
              </a:rPr>
              <a:t>ПРОЈЕКТОВАЊЕ</a:t>
            </a:r>
            <a:endParaRPr lang="sr-Latn-CS" sz="4000" b="1" dirty="0" smtClean="0">
              <a:solidFill>
                <a:schemeClr val="tx1"/>
              </a:solidFill>
            </a:endParaRPr>
          </a:p>
          <a:p>
            <a:endParaRPr lang="sr-Latn-CS" dirty="0" smtClean="0">
              <a:solidFill>
                <a:schemeClr val="tx1"/>
              </a:solidFill>
            </a:endParaRPr>
          </a:p>
          <a:p>
            <a:r>
              <a:rPr lang="sr-Cyrl-CS" b="1" dirty="0" smtClean="0"/>
              <a:t>П Р Е Д А В А Њ Е    </a:t>
            </a:r>
            <a:r>
              <a:rPr lang="en-US" b="1" dirty="0" smtClean="0"/>
              <a:t>VIII</a:t>
            </a:r>
            <a:endParaRPr lang="en-US" dirty="0" smtClean="0"/>
          </a:p>
          <a:p>
            <a:r>
              <a:rPr lang="sr-Cyrl-CS" b="1" dirty="0" smtClean="0"/>
              <a:t> </a:t>
            </a:r>
            <a:endParaRPr lang="en-US" dirty="0" smtClean="0"/>
          </a:p>
          <a:p>
            <a:r>
              <a:rPr lang="sr-Cyrl-RS" b="1" dirty="0" smtClean="0"/>
              <a:t>АНАЛИЗА ПРОСТОРИЈА СТАНА</a:t>
            </a:r>
            <a:endParaRPr lang="en-US" dirty="0" smtClean="0"/>
          </a:p>
          <a:p>
            <a:r>
              <a:rPr lang="sr-Cyrl-CS" b="1" dirty="0" smtClean="0"/>
              <a:t> </a:t>
            </a:r>
            <a:endParaRPr lang="en-US" dirty="0" smtClean="0"/>
          </a:p>
          <a:p>
            <a:endParaRPr lang="sr-Latn-CS" dirty="0" smtClean="0">
              <a:solidFill>
                <a:schemeClr val="tx1"/>
              </a:solidFill>
            </a:endParaRPr>
          </a:p>
          <a:p>
            <a:r>
              <a:rPr lang="sr-Cyrl-CS" sz="2800" dirty="0" smtClean="0">
                <a:solidFill>
                  <a:schemeClr val="tx1"/>
                </a:solidFill>
              </a:rPr>
              <a:t>Мр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sr-Cyrl-CS" sz="2800" dirty="0" smtClean="0">
                <a:solidFill>
                  <a:schemeClr val="tx1"/>
                </a:solidFill>
              </a:rPr>
              <a:t>Зоран Живковић дипл.инж.арх.</a:t>
            </a:r>
            <a:endParaRPr lang="sr-Latn-CS" sz="28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CS" b="1" dirty="0">
                <a:solidFill>
                  <a:schemeClr val="tx1"/>
                </a:solidFill>
              </a:rPr>
              <a:t>ПРОЈЕКТОВАЊЕ</a:t>
            </a:r>
            <a:r>
              <a:rPr lang="sr-Latn-CS" b="1" dirty="0">
                <a:solidFill>
                  <a:schemeClr val="tx1"/>
                </a:solidFill>
              </a:rPr>
              <a:t/>
            </a:r>
            <a:br>
              <a:rPr lang="sr-Latn-CS" b="1" dirty="0">
                <a:solidFill>
                  <a:schemeClr val="tx1"/>
                </a:solidFill>
              </a:rPr>
            </a:br>
            <a:r>
              <a:rPr lang="sr-Cyrl-RS" b="1" dirty="0"/>
              <a:t>АНАЛИЗА ПРОСТОРИЈА СТАНА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ПРИМЕР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5646178"/>
              </p:ext>
            </p:extLst>
          </p:nvPr>
        </p:nvGraphicFramePr>
        <p:xfrm>
          <a:off x="3352800" y="1447800"/>
          <a:ext cx="3657600" cy="5173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Acrobat Document" r:id="rId3" imgW="8019889" imgH="11344121" progId="AcroExch.Document.DC">
                  <p:embed/>
                </p:oleObj>
              </mc:Choice>
              <mc:Fallback>
                <p:oleObj name="Acrobat Document" r:id="rId3" imgW="8019889" imgH="1134412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52800" y="1447800"/>
                        <a:ext cx="3657600" cy="51731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6279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CS" b="1" dirty="0">
                <a:solidFill>
                  <a:schemeClr val="tx1"/>
                </a:solidFill>
              </a:rPr>
              <a:t>ПРОЈЕКТОВАЊЕ</a:t>
            </a:r>
            <a:r>
              <a:rPr lang="sr-Latn-CS" b="1" dirty="0">
                <a:solidFill>
                  <a:schemeClr val="tx1"/>
                </a:solidFill>
              </a:rPr>
              <a:t/>
            </a:r>
            <a:br>
              <a:rPr lang="sr-Latn-CS" b="1" dirty="0">
                <a:solidFill>
                  <a:schemeClr val="tx1"/>
                </a:solidFill>
              </a:rPr>
            </a:br>
            <a:r>
              <a:rPr lang="sr-Cyrl-RS" b="1" dirty="0"/>
              <a:t>АНАЛИЗА ПРОСТОРИЈА СТАНА</a:t>
            </a:r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Cyrl-CS" dirty="0"/>
              <a:t>КУПАТИЛА И </a:t>
            </a:r>
            <a:r>
              <a:rPr lang="sr-Latn-CS" dirty="0"/>
              <a:t>WC</a:t>
            </a:r>
            <a:r>
              <a:rPr lang="sr-Cyrl-CS" dirty="0"/>
              <a:t>-и</a:t>
            </a:r>
            <a:endParaRPr lang="en-US" dirty="0"/>
          </a:p>
          <a:p>
            <a:r>
              <a:rPr lang="sr-Cyrl-CS" dirty="0"/>
              <a:t>Служе за одржавање хигијене, врло често и за прање и сушење рубља, нарочито у мањим становима.</a:t>
            </a:r>
            <a:endParaRPr lang="en-US" dirty="0"/>
          </a:p>
          <a:p>
            <a:r>
              <a:rPr lang="sr-Cyrl-CS" dirty="0"/>
              <a:t>Код станова који имају три и више кревета обавезно је одвајање </a:t>
            </a:r>
            <a:r>
              <a:rPr lang="sr-Latn-CS" dirty="0"/>
              <a:t>WC</a:t>
            </a:r>
            <a:r>
              <a:rPr lang="sr-Cyrl-CS" dirty="0"/>
              <a:t>-а, због коришћења већег броја особа, као коришћења за госте. </a:t>
            </a:r>
            <a:endParaRPr lang="en-US" dirty="0"/>
          </a:p>
          <a:p>
            <a:r>
              <a:rPr lang="sr-Cyrl-CS" dirty="0"/>
              <a:t>Величина зависи од радних елемената који ће се користити, сама завршна обрада подова, зидова и плафона потребно је да буде примерена условима коришћења (лако за одржавање и одржавање хигијене).</a:t>
            </a:r>
            <a:endParaRPr lang="en-US" dirty="0"/>
          </a:p>
          <a:p>
            <a:r>
              <a:rPr lang="sr-Latn-CS" dirty="0"/>
              <a:t>WC</a:t>
            </a:r>
            <a:r>
              <a:rPr lang="sr-Cyrl-CS" dirty="0"/>
              <a:t> као засебан углавном има само шољу и лавабо ( најчешће пиколо).</a:t>
            </a:r>
            <a:endParaRPr lang="en-US" dirty="0"/>
          </a:p>
          <a:p>
            <a:r>
              <a:rPr lang="sr-Cyrl-CS" dirty="0"/>
              <a:t>Јако битно је остварити добро осветљење и вентилацију. Уколико то није могуће природним путем обавезно је то урадити вештачким односно принудним путем.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CS" b="1" dirty="0">
                <a:solidFill>
                  <a:schemeClr val="tx1"/>
                </a:solidFill>
              </a:rPr>
              <a:t>ПРОЈЕКТОВАЊЕ</a:t>
            </a:r>
            <a:r>
              <a:rPr lang="sr-Latn-CS" b="1" dirty="0">
                <a:solidFill>
                  <a:schemeClr val="tx1"/>
                </a:solidFill>
              </a:rPr>
              <a:t/>
            </a:r>
            <a:br>
              <a:rPr lang="sr-Latn-CS" b="1" dirty="0">
                <a:solidFill>
                  <a:schemeClr val="tx1"/>
                </a:solidFill>
              </a:rPr>
            </a:br>
            <a:r>
              <a:rPr lang="sr-Cyrl-RS" b="1" dirty="0"/>
              <a:t>АНАЛИЗА ПРОСТОРИЈА СТАНА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sz="1600" b="1" dirty="0"/>
              <a:t>ПРИМЕР</a:t>
            </a:r>
            <a:endParaRPr lang="en-US" sz="1600" dirty="0"/>
          </a:p>
          <a:p>
            <a:r>
              <a:rPr lang="sr-Cyrl-CS" sz="1600" b="1" dirty="0"/>
              <a:t>АНАЛИЗА У ОСНОВИ</a:t>
            </a:r>
            <a:endParaRPr lang="en-US" sz="1600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9" y="2136014"/>
            <a:ext cx="3019425" cy="426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3982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CS" b="1" dirty="0">
                <a:solidFill>
                  <a:schemeClr val="tx1"/>
                </a:solidFill>
              </a:rPr>
              <a:t>ПРОЈЕКТОВАЊЕ</a:t>
            </a:r>
            <a:r>
              <a:rPr lang="sr-Latn-CS" b="1" dirty="0">
                <a:solidFill>
                  <a:schemeClr val="tx1"/>
                </a:solidFill>
              </a:rPr>
              <a:t/>
            </a:r>
            <a:br>
              <a:rPr lang="sr-Latn-CS" b="1" dirty="0">
                <a:solidFill>
                  <a:schemeClr val="tx1"/>
                </a:solidFill>
              </a:rPr>
            </a:br>
            <a:r>
              <a:rPr lang="sr-Cyrl-RS" b="1" dirty="0"/>
              <a:t>АНАЛИЗА ПРОСТОРИЈА СТАНА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sz="1600" b="1" dirty="0"/>
              <a:t>ПРИМЕР</a:t>
            </a:r>
            <a:endParaRPr lang="en-US" sz="1600" dirty="0"/>
          </a:p>
          <a:p>
            <a:r>
              <a:rPr lang="sr-Cyrl-CS" sz="1600" b="1" dirty="0"/>
              <a:t>АНАЛИЗА МАТЕРИЈАЛИЗАЦИЈЕ</a:t>
            </a:r>
            <a:endParaRPr lang="en-US" sz="1600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438400"/>
            <a:ext cx="3924300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658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CS" b="1" dirty="0">
                <a:solidFill>
                  <a:schemeClr val="tx1"/>
                </a:solidFill>
              </a:rPr>
              <a:t>ПРОЈЕКТОВАЊЕ</a:t>
            </a:r>
            <a:r>
              <a:rPr lang="sr-Latn-CS" b="1" dirty="0">
                <a:solidFill>
                  <a:schemeClr val="tx1"/>
                </a:solidFill>
              </a:rPr>
              <a:t/>
            </a:r>
            <a:br>
              <a:rPr lang="sr-Latn-CS" b="1" dirty="0">
                <a:solidFill>
                  <a:schemeClr val="tx1"/>
                </a:solidFill>
              </a:rPr>
            </a:br>
            <a:r>
              <a:rPr lang="sr-Cyrl-RS" b="1" dirty="0"/>
              <a:t>АНАЛИЗА ПРОСТОРИЈА СТАНА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CS" sz="1800" b="1" dirty="0"/>
              <a:t>ПРИМЕР</a:t>
            </a:r>
            <a:endParaRPr lang="en-US" sz="1800" dirty="0"/>
          </a:p>
          <a:p>
            <a:r>
              <a:rPr lang="sr-Cyrl-CS" sz="1800" b="1" dirty="0"/>
              <a:t>АНАЛИЗА МАТЕРИЈАЛИЗАЦИЈЕ</a:t>
            </a:r>
            <a:endParaRPr lang="en-US" sz="1800" dirty="0"/>
          </a:p>
          <a:p>
            <a:endParaRPr lang="en-US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667000"/>
            <a:ext cx="401955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1281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CS" b="1" dirty="0">
                <a:solidFill>
                  <a:schemeClr val="tx1"/>
                </a:solidFill>
              </a:rPr>
              <a:t>ПРОЈЕКТОВАЊЕ</a:t>
            </a:r>
            <a:r>
              <a:rPr lang="sr-Latn-CS" b="1" dirty="0">
                <a:solidFill>
                  <a:schemeClr val="tx1"/>
                </a:solidFill>
              </a:rPr>
              <a:t/>
            </a:r>
            <a:br>
              <a:rPr lang="sr-Latn-CS" b="1" dirty="0">
                <a:solidFill>
                  <a:schemeClr val="tx1"/>
                </a:solidFill>
              </a:rPr>
            </a:br>
            <a:r>
              <a:rPr lang="sr-Cyrl-RS" b="1" dirty="0"/>
              <a:t>АНАЛИЗА ПРОСТОРИЈА СТАНА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Cyrl-CS" dirty="0"/>
              <a:t>КУХИЊА</a:t>
            </a:r>
            <a:endParaRPr lang="en-US" dirty="0"/>
          </a:p>
          <a:p>
            <a:r>
              <a:rPr lang="sr-Cyrl-CS" dirty="0"/>
              <a:t>Кухиња као засебна просторија постоји у свим становима сем гарсоњере где се појављује у оквиру комбиноване собе као ниша.</a:t>
            </a:r>
            <a:endParaRPr lang="en-US" dirty="0"/>
          </a:p>
          <a:p>
            <a:r>
              <a:rPr lang="sr-Cyrl-CS" dirty="0"/>
              <a:t>Постоје</a:t>
            </a:r>
            <a:endParaRPr lang="en-US" dirty="0"/>
          </a:p>
          <a:p>
            <a:pPr lvl="0"/>
            <a:r>
              <a:rPr lang="sr-Cyrl-CS" dirty="0"/>
              <a:t>радна (служи припреми и сервирању хране и одржавању посуђа )</a:t>
            </a:r>
            <a:endParaRPr lang="en-US" dirty="0"/>
          </a:p>
          <a:p>
            <a:pPr lvl="0"/>
            <a:r>
              <a:rPr lang="sr-Cyrl-CS" dirty="0"/>
              <a:t>стамбена ( поред функција радне кухиње има функцију обедовања и дневног боравка), која се појављује у сеоским домаћинствима. </a:t>
            </a:r>
            <a:endParaRPr lang="en-US" dirty="0"/>
          </a:p>
          <a:p>
            <a:r>
              <a:rPr lang="sr-Cyrl-CS" dirty="0"/>
              <a:t>Завршна обрада подова, зидова и плафона потребно је да буде примерена условима коришћења (лако за одржавање и одржавање хигијене).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022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CS" b="1" dirty="0">
                <a:solidFill>
                  <a:schemeClr val="tx1"/>
                </a:solidFill>
              </a:rPr>
              <a:t>ПРОЈЕКТОВАЊЕ</a:t>
            </a:r>
            <a:r>
              <a:rPr lang="sr-Latn-CS" b="1" dirty="0">
                <a:solidFill>
                  <a:schemeClr val="tx1"/>
                </a:solidFill>
              </a:rPr>
              <a:t/>
            </a:r>
            <a:br>
              <a:rPr lang="sr-Latn-CS" b="1" dirty="0">
                <a:solidFill>
                  <a:schemeClr val="tx1"/>
                </a:solidFill>
              </a:rPr>
            </a:br>
            <a:r>
              <a:rPr lang="sr-Cyrl-RS" b="1" dirty="0"/>
              <a:t>АНАЛИЗА ПРОСТОРИЈА СТАНА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Cyrl-CS" dirty="0"/>
              <a:t>Неопходно је остварити добре везе са оставом и трпезаријом.</a:t>
            </a:r>
            <a:endParaRPr lang="en-US" dirty="0"/>
          </a:p>
          <a:p>
            <a:r>
              <a:rPr lang="sr-Cyrl-CS" dirty="0"/>
              <a:t>Приликом организације (постављања радних елемената) у кухињи потребно је познавати процесе који се дешавају , редослед одвијања истих, као и навике корисника. Сама могућност организације елеменат у кухињи је различита;</a:t>
            </a:r>
            <a:endParaRPr lang="en-US" dirty="0"/>
          </a:p>
          <a:p>
            <a:pPr lvl="0"/>
            <a:r>
              <a:rPr lang="sr-Cyrl-CS" dirty="0"/>
              <a:t>једноредна</a:t>
            </a:r>
            <a:endParaRPr lang="en-US" dirty="0"/>
          </a:p>
          <a:p>
            <a:pPr lvl="0"/>
            <a:r>
              <a:rPr lang="sr-Cyrl-CS" dirty="0"/>
              <a:t>дворедна</a:t>
            </a:r>
            <a:endParaRPr lang="en-US" dirty="0"/>
          </a:p>
          <a:p>
            <a:pPr lvl="0"/>
            <a:r>
              <a:rPr lang="sr-Cyrl-CS" dirty="0"/>
              <a:t>слово „Г“</a:t>
            </a:r>
            <a:endParaRPr lang="en-US" dirty="0"/>
          </a:p>
          <a:p>
            <a:pPr lvl="0"/>
            <a:r>
              <a:rPr lang="sr-Cyrl-CS" dirty="0"/>
              <a:t>слово „П“</a:t>
            </a:r>
            <a:endParaRPr lang="en-US" dirty="0"/>
          </a:p>
          <a:p>
            <a:r>
              <a:rPr lang="sr-Cyrl-CS" dirty="0"/>
              <a:t>Без обзира на одабрани тип важан је и редослед елемената да се путеви припреме хране не укрштају ради правилног коришћења.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172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CS" b="1" dirty="0">
                <a:solidFill>
                  <a:schemeClr val="tx1"/>
                </a:solidFill>
              </a:rPr>
              <a:t>ПРОЈЕКТОВАЊЕ</a:t>
            </a:r>
            <a:r>
              <a:rPr lang="sr-Latn-CS" b="1" dirty="0">
                <a:solidFill>
                  <a:schemeClr val="tx1"/>
                </a:solidFill>
              </a:rPr>
              <a:t/>
            </a:r>
            <a:br>
              <a:rPr lang="sr-Latn-CS" b="1" dirty="0">
                <a:solidFill>
                  <a:schemeClr val="tx1"/>
                </a:solidFill>
              </a:rPr>
            </a:br>
            <a:r>
              <a:rPr lang="sr-Cyrl-RS" b="1" dirty="0"/>
              <a:t>АНАЛИЗА ПРОСТОРИЈА СТАНА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sz="1800" b="1" dirty="0"/>
              <a:t>ПРИМЕР</a:t>
            </a:r>
            <a:endParaRPr lang="en-US" sz="1800" dirty="0"/>
          </a:p>
          <a:p>
            <a:r>
              <a:rPr lang="sr-Cyrl-CS" sz="1800" b="1" dirty="0"/>
              <a:t>АНАЛИЗА У ОСНОВИ</a:t>
            </a:r>
            <a:endParaRPr lang="en-US" sz="1800" dirty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565079"/>
              </p:ext>
            </p:extLst>
          </p:nvPr>
        </p:nvGraphicFramePr>
        <p:xfrm>
          <a:off x="3733800" y="2286000"/>
          <a:ext cx="287337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Acrobat Document" r:id="rId3" imgW="8019889" imgH="11344121" progId="AcroExch.Document.DC">
                  <p:embed/>
                </p:oleObj>
              </mc:Choice>
              <mc:Fallback>
                <p:oleObj name="Acrobat Document" r:id="rId3" imgW="8019889" imgH="1134412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33800" y="2286000"/>
                        <a:ext cx="287337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9846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CS" b="1" dirty="0">
                <a:solidFill>
                  <a:schemeClr val="tx1"/>
                </a:solidFill>
              </a:rPr>
              <a:t>ПРОЈЕКТОВАЊЕ</a:t>
            </a:r>
            <a:r>
              <a:rPr lang="sr-Latn-CS" b="1" dirty="0">
                <a:solidFill>
                  <a:schemeClr val="tx1"/>
                </a:solidFill>
              </a:rPr>
              <a:t/>
            </a:r>
            <a:br>
              <a:rPr lang="sr-Latn-CS" b="1" dirty="0">
                <a:solidFill>
                  <a:schemeClr val="tx1"/>
                </a:solidFill>
              </a:rPr>
            </a:br>
            <a:r>
              <a:rPr lang="sr-Cyrl-RS" b="1" dirty="0"/>
              <a:t>АНАЛИЗА ПРОСТОРИЈА СТАНА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CS" sz="1800" b="1" dirty="0"/>
              <a:t>ПРИМЕР</a:t>
            </a:r>
            <a:endParaRPr lang="en-US" sz="1800" dirty="0"/>
          </a:p>
          <a:p>
            <a:r>
              <a:rPr lang="sr-Cyrl-CS" sz="1800" b="1" dirty="0"/>
              <a:t>АНАЛИЗА </a:t>
            </a:r>
            <a:r>
              <a:rPr lang="sr-Cyrl-CS" sz="1800" b="1" dirty="0" smtClean="0"/>
              <a:t>МАТЕРИЈАЛИЗАЦИЈЕ КРОЗ </a:t>
            </a:r>
            <a:r>
              <a:rPr lang="sr-Cyrl-CS" sz="1800" b="1" dirty="0"/>
              <a:t>ВИШЕ ВАРИЈАНТИ</a:t>
            </a:r>
            <a:endParaRPr lang="en-US" sz="1800" dirty="0"/>
          </a:p>
          <a:p>
            <a:endParaRPr lang="en-US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17" y="2210847"/>
            <a:ext cx="3967163" cy="1856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98" y="4191000"/>
            <a:ext cx="57912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9251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CS" b="1" dirty="0">
                <a:solidFill>
                  <a:schemeClr val="tx1"/>
                </a:solidFill>
              </a:rPr>
              <a:t>ПРОЈЕКТОВАЊЕ</a:t>
            </a:r>
            <a:r>
              <a:rPr lang="sr-Latn-CS" b="1" dirty="0">
                <a:solidFill>
                  <a:schemeClr val="tx1"/>
                </a:solidFill>
              </a:rPr>
              <a:t/>
            </a:r>
            <a:br>
              <a:rPr lang="sr-Latn-CS" b="1" dirty="0">
                <a:solidFill>
                  <a:schemeClr val="tx1"/>
                </a:solidFill>
              </a:rPr>
            </a:br>
            <a:r>
              <a:rPr lang="sr-Cyrl-RS" b="1" dirty="0"/>
              <a:t>АНАЛИЗА ПРОСТОРИЈА СТАНА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dirty="0"/>
              <a:t>ТРПЕЗАРИЈА</a:t>
            </a:r>
            <a:endParaRPr lang="en-US" dirty="0"/>
          </a:p>
          <a:p>
            <a:r>
              <a:rPr lang="sr-Cyrl-CS" dirty="0"/>
              <a:t>Потребно је остварити добре везе са дневним боравком, кухињом , као и добро осветљење и проветравање. Величина простора зависи од броја корисника, а може се у мањим становима користити и ниша за одвајање од других простора.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520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CS" b="1" dirty="0" smtClean="0">
                <a:solidFill>
                  <a:schemeClr val="tx1"/>
                </a:solidFill>
              </a:rPr>
              <a:t>ПРОЈЕКТОВАЊЕ</a:t>
            </a:r>
            <a:r>
              <a:rPr lang="sr-Latn-CS" b="1" dirty="0" smtClean="0">
                <a:solidFill>
                  <a:schemeClr val="tx1"/>
                </a:solidFill>
              </a:rPr>
              <a:t/>
            </a:r>
            <a:br>
              <a:rPr lang="sr-Latn-CS" b="1" dirty="0" smtClean="0">
                <a:solidFill>
                  <a:schemeClr val="tx1"/>
                </a:solidFill>
              </a:rPr>
            </a:br>
            <a:r>
              <a:rPr lang="sr-Cyrl-RS" b="1" dirty="0"/>
              <a:t>АНАЛИЗА ПРОСТОРИЈА СТАНА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70000" lnSpcReduction="20000"/>
          </a:bodyPr>
          <a:lstStyle/>
          <a:p>
            <a:r>
              <a:rPr lang="sr-Cyrl-CS" dirty="0"/>
              <a:t>АНАЛИЗА ПРОСТОРИЈА СТАНА</a:t>
            </a:r>
            <a:endParaRPr lang="en-US" dirty="0"/>
          </a:p>
          <a:p>
            <a:r>
              <a:rPr lang="sr-Cyrl-CS" dirty="0"/>
              <a:t> </a:t>
            </a:r>
            <a:endParaRPr lang="en-US" dirty="0"/>
          </a:p>
          <a:p>
            <a:r>
              <a:rPr lang="sr-Cyrl-CS" dirty="0"/>
              <a:t>Да би на правилан начин извршили пројектовање, односно да би утврдили правилно величине простора у којима је потребно обављати неку делатности и поставити их у потребне односе, потребно је анализирати радна места, односе заузето –слободно као и кретање унутар простора.</a:t>
            </a:r>
            <a:endParaRPr lang="en-US" dirty="0"/>
          </a:p>
          <a:p>
            <a:r>
              <a:rPr lang="sr-Cyrl-CS" dirty="0"/>
              <a:t>Потребно је утврдити односе између радних места, њихову повезаност, као и могућност повезивања кретањем. </a:t>
            </a:r>
            <a:endParaRPr lang="en-US" dirty="0"/>
          </a:p>
          <a:p>
            <a:r>
              <a:rPr lang="sr-Cyrl-CS" dirty="0"/>
              <a:t>Неопходно је утврдити однос споља и унутра, као и могућу прилагодљивост или флексибилност, што нарочито долази до изражаја код мањих јединица, које морају испунити већи број улога на мањем простору.</a:t>
            </a:r>
            <a:endParaRPr lang="en-US" dirty="0"/>
          </a:p>
          <a:p>
            <a:r>
              <a:rPr lang="sr-Cyrl-CS" dirty="0"/>
              <a:t>Због свега овога морамо поступно уочавати све односе унутар група просторија као </a:t>
            </a:r>
            <a:r>
              <a:rPr lang="sr-Cyrl-CS" dirty="0" smtClean="0"/>
              <a:t>и</a:t>
            </a:r>
            <a:r>
              <a:rPr lang="en-US" dirty="0" smtClean="0"/>
              <a:t> </a:t>
            </a:r>
            <a:r>
              <a:rPr lang="sr-Cyrl-CS" dirty="0" smtClean="0"/>
              <a:t>њихову </a:t>
            </a:r>
            <a:r>
              <a:rPr lang="sr-Cyrl-CS" dirty="0"/>
              <a:t>међусобну повезаност.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CS" b="1" dirty="0">
                <a:solidFill>
                  <a:schemeClr val="tx1"/>
                </a:solidFill>
              </a:rPr>
              <a:t>ПРОЈЕКТОВАЊЕ</a:t>
            </a:r>
            <a:r>
              <a:rPr lang="sr-Latn-CS" b="1" dirty="0">
                <a:solidFill>
                  <a:schemeClr val="tx1"/>
                </a:solidFill>
              </a:rPr>
              <a:t/>
            </a:r>
            <a:br>
              <a:rPr lang="sr-Latn-CS" b="1" dirty="0">
                <a:solidFill>
                  <a:schemeClr val="tx1"/>
                </a:solidFill>
              </a:rPr>
            </a:br>
            <a:r>
              <a:rPr lang="sr-Cyrl-RS" b="1" dirty="0"/>
              <a:t>АНАЛИЗА ПРОСТОРИЈА СТАНА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Cyrl-CS" dirty="0"/>
              <a:t>УСПРЕМА – </a:t>
            </a:r>
            <a:r>
              <a:rPr lang="sr-Latn-CS" dirty="0"/>
              <a:t>OFFICE</a:t>
            </a:r>
            <a:endParaRPr lang="en-US" dirty="0"/>
          </a:p>
          <a:p>
            <a:r>
              <a:rPr lang="sr-Cyrl-CS" dirty="0"/>
              <a:t>Просторија за сервисирање хране и сервиса за ручавање. Обавезна директна веза са кухињом и просторијом у којој се врши сервирање оброка. Најчешће се јавља код угоститељских објеката</a:t>
            </a:r>
            <a:r>
              <a:rPr lang="sr-Cyrl-CS" dirty="0" smtClean="0"/>
              <a:t>.</a:t>
            </a:r>
            <a:endParaRPr lang="en-US" dirty="0"/>
          </a:p>
          <a:p>
            <a:r>
              <a:rPr lang="sr-Cyrl-CS" dirty="0"/>
              <a:t>ОСТАВА</a:t>
            </a:r>
            <a:endParaRPr lang="en-US" dirty="0"/>
          </a:p>
          <a:p>
            <a:r>
              <a:rPr lang="sr-Cyrl-CS" dirty="0"/>
              <a:t>Служе за смештај залиха ( зимница ). Добрим се сматра оријентација  са северне стране, као и могућност директног природног проветравања. Величина зависи од корисника; навика и потреба, а у малим становима могућа је и коришћење плакар оставе.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143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CS" b="1" dirty="0">
                <a:solidFill>
                  <a:schemeClr val="tx1"/>
                </a:solidFill>
              </a:rPr>
              <a:t>ПРОЈЕКТОВАЊЕ</a:t>
            </a:r>
            <a:r>
              <a:rPr lang="sr-Latn-CS" b="1" dirty="0">
                <a:solidFill>
                  <a:schemeClr val="tx1"/>
                </a:solidFill>
              </a:rPr>
              <a:t/>
            </a:r>
            <a:br>
              <a:rPr lang="sr-Latn-CS" b="1" dirty="0">
                <a:solidFill>
                  <a:schemeClr val="tx1"/>
                </a:solidFill>
              </a:rPr>
            </a:br>
            <a:r>
              <a:rPr lang="sr-Cyrl-RS" b="1" dirty="0"/>
              <a:t>АНАЛИЗА ПРОСТОРИЈА СТАНА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sr-Cyrl-CS" dirty="0"/>
              <a:t>ПОДРУМ</a:t>
            </a:r>
            <a:endParaRPr lang="en-US" dirty="0"/>
          </a:p>
          <a:p>
            <a:r>
              <a:rPr lang="sr-Cyrl-CS" dirty="0"/>
              <a:t>Подрумске просторије се </a:t>
            </a:r>
            <a:r>
              <a:rPr lang="sr-Cyrl-CS" dirty="0" smtClean="0"/>
              <a:t>сматрају </a:t>
            </a:r>
            <a:r>
              <a:rPr lang="sr-Cyrl-CS" dirty="0"/>
              <a:t>помоћним просторијама, али њихова оправданост постојања је уско повезана са добрим функционисањем једног домаћинства. У оквиру стамбених зграда за колективно становање могуће је неке од ових просторија поставити тако да исте користи више станова као заједнички простор.</a:t>
            </a:r>
            <a:endParaRPr lang="en-US" dirty="0"/>
          </a:p>
          <a:p>
            <a:r>
              <a:rPr lang="sr-Cyrl-CS" dirty="0"/>
              <a:t>У оквиру ових простора јављају се.</a:t>
            </a:r>
            <a:endParaRPr lang="en-US" dirty="0"/>
          </a:p>
          <a:p>
            <a:pPr lvl="0"/>
            <a:r>
              <a:rPr lang="sr-Cyrl-CS" dirty="0"/>
              <a:t>гаража</a:t>
            </a:r>
            <a:endParaRPr lang="en-US" dirty="0"/>
          </a:p>
          <a:p>
            <a:pPr lvl="0"/>
            <a:r>
              <a:rPr lang="sr-Cyrl-CS" dirty="0"/>
              <a:t>перионица</a:t>
            </a:r>
            <a:endParaRPr lang="en-US" dirty="0"/>
          </a:p>
          <a:p>
            <a:pPr lvl="0"/>
            <a:r>
              <a:rPr lang="sr-Cyrl-CS" dirty="0" err="1"/>
              <a:t>сушионица</a:t>
            </a:r>
            <a:endParaRPr lang="en-US" dirty="0"/>
          </a:p>
          <a:p>
            <a:pPr lvl="0"/>
            <a:r>
              <a:rPr lang="sr-Cyrl-CS" dirty="0"/>
              <a:t>остава ( алат, намирнице, зимница)</a:t>
            </a:r>
            <a:endParaRPr lang="en-US" dirty="0"/>
          </a:p>
          <a:p>
            <a:pPr lvl="0"/>
            <a:r>
              <a:rPr lang="sr-Cyrl-CS" dirty="0"/>
              <a:t>радионица</a:t>
            </a:r>
            <a:endParaRPr lang="en-US" dirty="0"/>
          </a:p>
          <a:p>
            <a:pPr lvl="0"/>
            <a:r>
              <a:rPr lang="sr-Cyrl-CS" dirty="0"/>
              <a:t>просторије за грејање</a:t>
            </a:r>
            <a:endParaRPr lang="en-US" dirty="0"/>
          </a:p>
          <a:p>
            <a:pPr lvl="0"/>
            <a:r>
              <a:rPr lang="sr-Cyrl-CS" dirty="0"/>
              <a:t>простор за смештај горива</a:t>
            </a:r>
            <a:endParaRPr lang="en-US" dirty="0"/>
          </a:p>
          <a:p>
            <a:r>
              <a:rPr lang="sr-Cyrl-CS" dirty="0"/>
              <a:t>Ове просторије потребно је добро изоловати и </a:t>
            </a:r>
            <a:r>
              <a:rPr lang="sr-Cyrl-CS" dirty="0" smtClean="0"/>
              <a:t>проветрити </a:t>
            </a:r>
            <a:r>
              <a:rPr lang="sr-Cyrl-CS" dirty="0"/>
              <a:t>али  услед њиховог мањег коришћења није неопходно да буду природно осветљење.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498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CS" b="1" dirty="0">
                <a:solidFill>
                  <a:schemeClr val="tx1"/>
                </a:solidFill>
              </a:rPr>
              <a:t>ПРОЈЕКТОВАЊЕ</a:t>
            </a:r>
            <a:r>
              <a:rPr lang="sr-Latn-CS" b="1" dirty="0">
                <a:solidFill>
                  <a:schemeClr val="tx1"/>
                </a:solidFill>
              </a:rPr>
              <a:t/>
            </a:r>
            <a:br>
              <a:rPr lang="sr-Latn-CS" b="1" dirty="0">
                <a:solidFill>
                  <a:schemeClr val="tx1"/>
                </a:solidFill>
              </a:rPr>
            </a:br>
            <a:r>
              <a:rPr lang="sr-Cyrl-RS" b="1" dirty="0"/>
              <a:t>АНАЛИЗА ПРОСТОРИЈА СТАНА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8"/>
            <a:endParaRPr lang="en-US" dirty="0"/>
          </a:p>
          <a:p>
            <a:r>
              <a:rPr lang="sr-Cyrl-CS" dirty="0"/>
              <a:t>ЛОЂЕ, БАЛКОНИ, ТЕРАСЕ</a:t>
            </a:r>
            <a:endParaRPr lang="en-US" dirty="0"/>
          </a:p>
          <a:p>
            <a:r>
              <a:rPr lang="sr-Cyrl-CS" dirty="0"/>
              <a:t>Ове просторије на отвореном представљају човеков контакт са природом. Неопходно је да постоје јер неколико експеримената са становима без ових просторија су се показали као неуспешни односно нехумани, а ипак је основа наше струке човек и његов угодно битисање у оквиру неког простора.</a:t>
            </a:r>
            <a:endParaRPr lang="en-US" dirty="0"/>
          </a:p>
          <a:p>
            <a:r>
              <a:rPr lang="sr-Cyrl-CS" dirty="0"/>
              <a:t>Величина ових простора је везана за број корисника, али не пресудно, </a:t>
            </a:r>
            <a:r>
              <a:rPr lang="sr-Cyrl-CS" dirty="0" err="1"/>
              <a:t>Потрбно</a:t>
            </a:r>
            <a:r>
              <a:rPr lang="sr-Cyrl-CS" dirty="0"/>
              <a:t> је тежити јушној оријентацији ових простора, ради бољег </a:t>
            </a:r>
            <a:r>
              <a:rPr lang="sr-Cyrl-CS" dirty="0" err="1"/>
              <a:t>осунчања</a:t>
            </a:r>
            <a:r>
              <a:rPr lang="sr-Cyrl-C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4804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CS" b="1" dirty="0">
                <a:solidFill>
                  <a:schemeClr val="tx1"/>
                </a:solidFill>
              </a:rPr>
              <a:t>ПРОЈЕКТОВАЊЕ</a:t>
            </a:r>
            <a:r>
              <a:rPr lang="sr-Latn-CS" b="1" dirty="0">
                <a:solidFill>
                  <a:schemeClr val="tx1"/>
                </a:solidFill>
              </a:rPr>
              <a:t/>
            </a:r>
            <a:br>
              <a:rPr lang="sr-Latn-CS" b="1" dirty="0">
                <a:solidFill>
                  <a:schemeClr val="tx1"/>
                </a:solidFill>
              </a:rPr>
            </a:br>
            <a:r>
              <a:rPr lang="sr-Cyrl-RS" b="1" dirty="0"/>
              <a:t>АНАЛИЗА ПРОСТОРИЈА СТАНА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sr-Cyrl-CS" b="1" dirty="0" smtClean="0"/>
          </a:p>
          <a:p>
            <a:pPr algn="ctr"/>
            <a:endParaRPr lang="sr-Cyrl-CS" b="1" dirty="0"/>
          </a:p>
          <a:p>
            <a:pPr algn="ctr"/>
            <a:r>
              <a:rPr lang="sr-Cyrl-CS" b="1" dirty="0" smtClean="0"/>
              <a:t>Садржај </a:t>
            </a:r>
            <a:r>
              <a:rPr lang="sr-Cyrl-CS" b="1" dirty="0"/>
              <a:t>и презентација техничке документације – </a:t>
            </a:r>
            <a:endParaRPr lang="sr-Cyrl-CS" b="1" dirty="0" smtClean="0"/>
          </a:p>
          <a:p>
            <a:pPr algn="ctr"/>
            <a:r>
              <a:rPr lang="sr-Cyrl-CS" b="1" dirty="0" smtClean="0"/>
              <a:t>ОБЈЕДИЊЕНА ПРОЦЕДУРА (ОП)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5829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CS" b="1" dirty="0">
                <a:solidFill>
                  <a:schemeClr val="tx1"/>
                </a:solidFill>
              </a:rPr>
              <a:t>ПРОЈЕКТОВАЊЕ</a:t>
            </a:r>
            <a:r>
              <a:rPr lang="sr-Latn-CS" b="1" dirty="0">
                <a:solidFill>
                  <a:schemeClr val="tx1"/>
                </a:solidFill>
              </a:rPr>
              <a:t/>
            </a:r>
            <a:br>
              <a:rPr lang="sr-Latn-CS" b="1" dirty="0">
                <a:solidFill>
                  <a:schemeClr val="tx1"/>
                </a:solidFill>
              </a:rPr>
            </a:br>
            <a:r>
              <a:rPr lang="sr-Cyrl-RS" b="1" dirty="0"/>
              <a:t>АНАЛИЗА ПРОСТОРИЈА СТАНА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CS" b="1" dirty="0"/>
              <a:t>ПРИМЕРИ</a:t>
            </a:r>
            <a:endParaRPr lang="en-US" dirty="0"/>
          </a:p>
          <a:p>
            <a:r>
              <a:rPr lang="sr-Cyrl-CS" b="1" dirty="0"/>
              <a:t>Анализа простора стана укључује не само анализу кроз 2Д моделовање, већ морамо укључити и 3Д погледе (дакле висину) ради доброг сагледавања свих односа  и форме унутар једног простора,</a:t>
            </a:r>
            <a:endParaRPr lang="en-US" dirty="0"/>
          </a:p>
          <a:p>
            <a:r>
              <a:rPr lang="sr-Cyrl-CS" b="1" dirty="0"/>
              <a:t>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3436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CS" b="1" dirty="0">
                <a:solidFill>
                  <a:schemeClr val="tx1"/>
                </a:solidFill>
              </a:rPr>
              <a:t>ПРОЈЕКТОВАЊЕ</a:t>
            </a:r>
            <a:r>
              <a:rPr lang="sr-Latn-CS" b="1" dirty="0">
                <a:solidFill>
                  <a:schemeClr val="tx1"/>
                </a:solidFill>
              </a:rPr>
              <a:t/>
            </a:r>
            <a:br>
              <a:rPr lang="sr-Latn-CS" b="1" dirty="0">
                <a:solidFill>
                  <a:schemeClr val="tx1"/>
                </a:solidFill>
              </a:rPr>
            </a:br>
            <a:r>
              <a:rPr lang="sr-Cyrl-RS" b="1" dirty="0"/>
              <a:t>АНАЛИЗА ПРОСТОРИЈА СТАНА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819" y="2288572"/>
            <a:ext cx="5704762" cy="305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90703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CS" b="1" dirty="0">
                <a:solidFill>
                  <a:schemeClr val="tx1"/>
                </a:solidFill>
              </a:rPr>
              <a:t>ПРОЈЕКТОВАЊЕ</a:t>
            </a:r>
            <a:r>
              <a:rPr lang="sr-Latn-CS" b="1" dirty="0">
                <a:solidFill>
                  <a:schemeClr val="tx1"/>
                </a:solidFill>
              </a:rPr>
              <a:t/>
            </a:r>
            <a:br>
              <a:rPr lang="sr-Latn-CS" b="1" dirty="0">
                <a:solidFill>
                  <a:schemeClr val="tx1"/>
                </a:solidFill>
              </a:rPr>
            </a:br>
            <a:r>
              <a:rPr lang="sr-Cyrl-RS" b="1" dirty="0"/>
              <a:t>АНАЛИЗА ПРОСТОРИЈА СТАНА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38400"/>
            <a:ext cx="6066667" cy="3419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8200" y="1600200"/>
            <a:ext cx="4251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b="1" dirty="0"/>
              <a:t>МОДЕЛОВАЊЕ КРОЗ МАТЕРИЈАЛЗАЦИЈУ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7451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CS" b="1" dirty="0">
                <a:solidFill>
                  <a:schemeClr val="tx1"/>
                </a:solidFill>
              </a:rPr>
              <a:t>ПРОЈЕКТОВАЊЕ</a:t>
            </a:r>
            <a:r>
              <a:rPr lang="sr-Latn-CS" b="1" dirty="0">
                <a:solidFill>
                  <a:schemeClr val="tx1"/>
                </a:solidFill>
              </a:rPr>
              <a:t/>
            </a:r>
            <a:br>
              <a:rPr lang="sr-Latn-CS" b="1" dirty="0">
                <a:solidFill>
                  <a:schemeClr val="tx1"/>
                </a:solidFill>
              </a:rPr>
            </a:br>
            <a:r>
              <a:rPr lang="sr-Cyrl-RS" b="1" dirty="0"/>
              <a:t>АНАЛИЗА ПРОСТОРИЈА СТАНА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CS" b="1" dirty="0"/>
              <a:t> </a:t>
            </a:r>
            <a:endParaRPr lang="en-US" dirty="0"/>
          </a:p>
          <a:p>
            <a:pPr algn="ctr"/>
            <a:r>
              <a:rPr lang="sr-Cyrl-RS" b="1" dirty="0"/>
              <a:t>ЗАКЉУЧАК</a:t>
            </a:r>
            <a:endParaRPr lang="en-US" dirty="0"/>
          </a:p>
          <a:p>
            <a:r>
              <a:rPr lang="sr-Cyrl-CS" b="1" dirty="0" smtClean="0"/>
              <a:t>На </a:t>
            </a:r>
            <a:r>
              <a:rPr lang="sr-Cyrl-CS" b="1" dirty="0"/>
              <a:t>основу горе наведено потребно је приликом пројектовања пажљиво приступити сваком простору, засебно га анализирати, а затим посматрати склоп – целину као јединицу која треба да задовољи потребе корисника, техничке прописе и стандарде а уједно да садржи елементе форме и </a:t>
            </a:r>
            <a:r>
              <a:rPr lang="sr-Cyrl-CS" b="1" dirty="0" err="1"/>
              <a:t>материјализацију</a:t>
            </a:r>
            <a:r>
              <a:rPr lang="sr-Cyrl-CS" b="1" dirty="0"/>
              <a:t> у функцији лепог.</a:t>
            </a:r>
            <a:endParaRPr lang="en-US" dirty="0"/>
          </a:p>
          <a:p>
            <a:r>
              <a:rPr lang="sr-Cyrl-CS" b="1" dirty="0"/>
              <a:t>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982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sr-Cyrl-CS" b="1" dirty="0">
                <a:solidFill>
                  <a:schemeClr val="tx1"/>
                </a:solidFill>
              </a:rPr>
              <a:t>ПРОЈЕКТОВАЊЕ</a:t>
            </a:r>
            <a:r>
              <a:rPr lang="sr-Latn-CS" b="1" dirty="0">
                <a:solidFill>
                  <a:schemeClr val="tx1"/>
                </a:solidFill>
              </a:rPr>
              <a:t/>
            </a:r>
            <a:br>
              <a:rPr lang="sr-Latn-CS" b="1" dirty="0">
                <a:solidFill>
                  <a:schemeClr val="tx1"/>
                </a:solidFill>
              </a:rPr>
            </a:br>
            <a:r>
              <a:rPr lang="sr-Cyrl-RS" b="1" dirty="0"/>
              <a:t>АНАЛИЗА ПРОСТОРИЈА СТАНА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CS" dirty="0"/>
              <a:t>УЛАЗИ</a:t>
            </a:r>
            <a:endParaRPr lang="en-US" dirty="0"/>
          </a:p>
          <a:p>
            <a:r>
              <a:rPr lang="sr-Cyrl-CS" dirty="0"/>
              <a:t> Зависе од броја људи који их користи, имају заштитну улогу, код малих станова представљају и везу свих просторија.</a:t>
            </a:r>
            <a:endParaRPr lang="en-US" dirty="0"/>
          </a:p>
          <a:p>
            <a:r>
              <a:rPr lang="sr-Cyrl-CS" dirty="0"/>
              <a:t>Код већих станова постоје и вертикалне комуникације (степеништа, лифтови).</a:t>
            </a:r>
            <a:endParaRPr lang="en-US" dirty="0"/>
          </a:p>
          <a:p>
            <a:r>
              <a:rPr lang="sr-Cyrl-CS" dirty="0"/>
              <a:t>Величина није строго одређена, већ је у директној вези са бројем корисника, па код већих станова  постоји могућност постављања хола за примање који је често везан са </a:t>
            </a:r>
            <a:r>
              <a:rPr lang="sr-Cyrl-CS" dirty="0" err="1" smtClean="0"/>
              <a:t>просторијам</a:t>
            </a:r>
            <a:r>
              <a:rPr lang="sr-Cyrl-RS" dirty="0" smtClean="0"/>
              <a:t>а</a:t>
            </a:r>
            <a:r>
              <a:rPr lang="sr-Cyrl-CS" dirty="0" smtClean="0"/>
              <a:t> </a:t>
            </a:r>
            <a:r>
              <a:rPr lang="sr-Cyrl-CS" dirty="0"/>
              <a:t>дневног боравка.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sr-Cyrl-CS" b="1" dirty="0">
                <a:solidFill>
                  <a:schemeClr val="tx1"/>
                </a:solidFill>
              </a:rPr>
              <a:t>ПРОЈЕКТОВАЊЕ</a:t>
            </a:r>
            <a:r>
              <a:rPr lang="sr-Latn-CS" b="1" dirty="0">
                <a:solidFill>
                  <a:schemeClr val="tx1"/>
                </a:solidFill>
              </a:rPr>
              <a:t/>
            </a:r>
            <a:br>
              <a:rPr lang="sr-Latn-CS" b="1" dirty="0">
                <a:solidFill>
                  <a:schemeClr val="tx1"/>
                </a:solidFill>
              </a:rPr>
            </a:br>
            <a:r>
              <a:rPr lang="sr-Cyrl-RS" b="1" dirty="0"/>
              <a:t>АНАЛИЗА ПРОСТОРИЈА СТАНА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Cyrl-CS" dirty="0"/>
              <a:t>ДНЕВНИ БОРАВАК</a:t>
            </a:r>
            <a:endParaRPr lang="en-US" dirty="0"/>
          </a:p>
          <a:p>
            <a:r>
              <a:rPr lang="sr-Cyrl-CS" dirty="0"/>
              <a:t>Можемо условно рећи „најважнији“ део стана , који може имати више функција( обедовање, одмор, рад, пријем гостију, игра деце итд), потребно је да им </a:t>
            </a:r>
            <a:r>
              <a:rPr lang="sr-Cyrl-CS" dirty="0" err="1"/>
              <a:t>адобре</a:t>
            </a:r>
            <a:r>
              <a:rPr lang="sr-Cyrl-CS" dirty="0"/>
              <a:t> везе са осталим деловима стана.</a:t>
            </a:r>
            <a:endParaRPr lang="en-US" dirty="0"/>
          </a:p>
          <a:p>
            <a:r>
              <a:rPr lang="sr-Cyrl-CS" dirty="0"/>
              <a:t>У већим становима овај простор је потпуно одвојен од спавања.</a:t>
            </a:r>
            <a:endParaRPr lang="en-US" dirty="0"/>
          </a:p>
          <a:p>
            <a:r>
              <a:rPr lang="sr-Cyrl-CS" dirty="0"/>
              <a:t>Због тога што се највећи део времена проводи у овим просторијама </a:t>
            </a:r>
            <a:r>
              <a:rPr lang="sr-Cyrl-CS" dirty="0" smtClean="0"/>
              <a:t>потребно </a:t>
            </a:r>
            <a:r>
              <a:rPr lang="sr-Cyrl-CS" dirty="0"/>
              <a:t>је обезбедити правилно </a:t>
            </a:r>
            <a:r>
              <a:rPr lang="sr-Cyrl-CS" dirty="0" smtClean="0"/>
              <a:t>осветљење и </a:t>
            </a:r>
            <a:r>
              <a:rPr lang="sr-Cyrl-CS" dirty="0"/>
              <a:t>проветравање.</a:t>
            </a:r>
            <a:endParaRPr lang="en-US" dirty="0"/>
          </a:p>
          <a:p>
            <a:r>
              <a:rPr lang="sr-Cyrl-CS" dirty="0"/>
              <a:t>Отворе на фасадама ових просторија поставити што веће –до 25% површине пода, а висину због кубатуре подредити броју корисника (мин </a:t>
            </a:r>
            <a:r>
              <a:rPr lang="sr-Cyrl-CS" dirty="0" err="1"/>
              <a:t>2.50м</a:t>
            </a:r>
            <a:r>
              <a:rPr lang="sr-Cyrl-CS" dirty="0" smtClean="0"/>
              <a:t>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CS" b="1" dirty="0">
                <a:solidFill>
                  <a:schemeClr val="tx1"/>
                </a:solidFill>
              </a:rPr>
              <a:t>ПРОЈЕКТОВАЊЕ</a:t>
            </a:r>
            <a:r>
              <a:rPr lang="sr-Latn-CS" b="1" dirty="0">
                <a:solidFill>
                  <a:schemeClr val="tx1"/>
                </a:solidFill>
              </a:rPr>
              <a:t/>
            </a:r>
            <a:br>
              <a:rPr lang="sr-Latn-CS" b="1" dirty="0">
                <a:solidFill>
                  <a:schemeClr val="tx1"/>
                </a:solidFill>
              </a:rPr>
            </a:br>
            <a:r>
              <a:rPr lang="sr-Cyrl-RS" b="1" dirty="0"/>
              <a:t>АНАЛИЗА ПРОСТОРИЈА СТАНА</a:t>
            </a:r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CS" dirty="0"/>
              <a:t>Директан однос броја корисника и површине </a:t>
            </a:r>
            <a:r>
              <a:rPr lang="sr-Cyrl-CS" dirty="0" smtClean="0"/>
              <a:t>дат </a:t>
            </a:r>
            <a:r>
              <a:rPr lang="sr-Cyrl-CS" dirty="0"/>
              <a:t>је у табели</a:t>
            </a:r>
            <a:r>
              <a:rPr lang="sr-Cyrl-CS" dirty="0" smtClean="0"/>
              <a:t>:</a:t>
            </a:r>
          </a:p>
          <a:p>
            <a:pPr marL="0" indent="0">
              <a:buNone/>
            </a:pPr>
            <a:endParaRPr lang="sr-Cyrl-CS" dirty="0" smtClean="0"/>
          </a:p>
          <a:p>
            <a:pPr marL="0" indent="0">
              <a:buNone/>
            </a:pPr>
            <a:endParaRPr lang="sr-Cyrl-CS" dirty="0" smtClean="0"/>
          </a:p>
          <a:p>
            <a:endParaRPr lang="sr-Cyrl-CS" dirty="0"/>
          </a:p>
          <a:p>
            <a:r>
              <a:rPr lang="sr-Cyrl-CS" dirty="0"/>
              <a:t>Овај однос не треба схватити дословно већ као препоруку, коју треба анализирати у складу са потребама корисника,могућностима простора и савременим трендовима.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23707" y="3634264"/>
          <a:ext cx="5848985" cy="3657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461770"/>
                <a:gridCol w="1462405"/>
                <a:gridCol w="1462405"/>
                <a:gridCol w="1462405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Cyrl-CS" sz="1200" dirty="0">
                          <a:effectLst/>
                          <a:latin typeface="Arial"/>
                          <a:ea typeface="Times New Roman"/>
                        </a:rPr>
                        <a:t>БРОЈ ОСОБА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  <a:latin typeface="Arial"/>
                          <a:ea typeface="Times New Roman"/>
                        </a:rPr>
                        <a:t>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  <a:latin typeface="Arial"/>
                          <a:ea typeface="Times New Roman"/>
                        </a:rPr>
                        <a:t>5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  <a:latin typeface="Arial"/>
                          <a:ea typeface="Times New Roman"/>
                        </a:rPr>
                        <a:t>6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  <a:latin typeface="Arial"/>
                          <a:ea typeface="Times New Roman"/>
                        </a:rPr>
                        <a:t>ПОВРШИНА (м</a:t>
                      </a:r>
                      <a:r>
                        <a:rPr lang="sr-Cyrl-CS" sz="1200" baseline="30000">
                          <a:effectLst/>
                          <a:latin typeface="Arial"/>
                          <a:ea typeface="Times New Roman"/>
                        </a:rPr>
                        <a:t>2</a:t>
                      </a:r>
                      <a:r>
                        <a:rPr lang="sr-Cyrl-CS" sz="1200">
                          <a:effectLst/>
                          <a:latin typeface="Arial"/>
                          <a:ea typeface="Times New Roman"/>
                        </a:rPr>
                        <a:t>)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  <a:latin typeface="Arial"/>
                          <a:ea typeface="Times New Roman"/>
                        </a:rPr>
                        <a:t>16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  <a:latin typeface="Arial"/>
                          <a:ea typeface="Times New Roman"/>
                        </a:rPr>
                        <a:t>20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200" dirty="0">
                          <a:effectLst/>
                          <a:latin typeface="Arial"/>
                          <a:ea typeface="Times New Roman"/>
                        </a:rPr>
                        <a:t>24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CS" b="1" dirty="0">
                <a:solidFill>
                  <a:schemeClr val="tx1"/>
                </a:solidFill>
              </a:rPr>
              <a:t>ПРОЈЕКТОВАЊЕ</a:t>
            </a:r>
            <a:r>
              <a:rPr lang="sr-Latn-CS" b="1" dirty="0">
                <a:solidFill>
                  <a:schemeClr val="tx1"/>
                </a:solidFill>
              </a:rPr>
              <a:t/>
            </a:r>
            <a:br>
              <a:rPr lang="sr-Latn-CS" b="1" dirty="0">
                <a:solidFill>
                  <a:schemeClr val="tx1"/>
                </a:solidFill>
              </a:rPr>
            </a:br>
            <a:r>
              <a:rPr lang="sr-Cyrl-RS" b="1" dirty="0"/>
              <a:t>АНАЛИЗА ПРОСТОРИЈА СТАНА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b="1" dirty="0"/>
              <a:t>ПРИМЕРИ</a:t>
            </a:r>
            <a:endParaRPr lang="en-US" dirty="0"/>
          </a:p>
          <a:p>
            <a:r>
              <a:rPr lang="sr-Cyrl-RS" b="1" dirty="0"/>
              <a:t>Добар пример организације дневног боравка и повезаности просторија дневних активности (трпезарија  кухиња, тераса)</a:t>
            </a:r>
            <a:endParaRPr lang="en-US" dirty="0"/>
          </a:p>
          <a:p>
            <a:r>
              <a:rPr lang="sr-Cyrl-RS" b="1" dirty="0"/>
              <a:t>Након организације неопходно је анализирати кретање и повезаност простора (положај отвора врата-везе, прозора-осветљавање и проветравање)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535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CS" b="1" dirty="0">
                <a:solidFill>
                  <a:schemeClr val="tx1"/>
                </a:solidFill>
              </a:rPr>
              <a:t>ПРОЈЕКТОВАЊЕ</a:t>
            </a:r>
            <a:r>
              <a:rPr lang="sr-Latn-CS" b="1" dirty="0">
                <a:solidFill>
                  <a:schemeClr val="tx1"/>
                </a:solidFill>
              </a:rPr>
              <a:t/>
            </a:r>
            <a:br>
              <a:rPr lang="sr-Latn-CS" b="1" dirty="0">
                <a:solidFill>
                  <a:schemeClr val="tx1"/>
                </a:solidFill>
              </a:rPr>
            </a:br>
            <a:r>
              <a:rPr lang="sr-Cyrl-RS" b="1" dirty="0"/>
              <a:t>АНАЛИЗА ПРОСТОРИЈА СТАНА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ПРИМЕР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49211"/>
              </p:ext>
            </p:extLst>
          </p:nvPr>
        </p:nvGraphicFramePr>
        <p:xfrm>
          <a:off x="3352800" y="1600200"/>
          <a:ext cx="3501430" cy="4952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Acrobat Document" r:id="rId3" imgW="8019889" imgH="11344121" progId="AcroExch.Document.DC">
                  <p:embed/>
                </p:oleObj>
              </mc:Choice>
              <mc:Fallback>
                <p:oleObj name="Acrobat Document" r:id="rId3" imgW="8019889" imgH="1134412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52800" y="1600200"/>
                        <a:ext cx="3501430" cy="49522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238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CS" b="1" dirty="0">
                <a:solidFill>
                  <a:schemeClr val="tx1"/>
                </a:solidFill>
              </a:rPr>
              <a:t>ПРОЈЕКТОВАЊЕ</a:t>
            </a:r>
            <a:r>
              <a:rPr lang="sr-Latn-CS" b="1" dirty="0">
                <a:solidFill>
                  <a:schemeClr val="tx1"/>
                </a:solidFill>
              </a:rPr>
              <a:t/>
            </a:r>
            <a:br>
              <a:rPr lang="sr-Latn-CS" b="1" dirty="0">
                <a:solidFill>
                  <a:schemeClr val="tx1"/>
                </a:solidFill>
              </a:rPr>
            </a:br>
            <a:r>
              <a:rPr lang="sr-Cyrl-RS" b="1" dirty="0"/>
              <a:t>АНАЛИЗА ПРОСТОРИЈА СТАНА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r-Cyrl-CS" dirty="0"/>
              <a:t>СОБЕ ЗА СПАВАЊЕ И ОДМОР</a:t>
            </a:r>
            <a:endParaRPr lang="en-US" dirty="0"/>
          </a:p>
          <a:p>
            <a:r>
              <a:rPr lang="sr-Cyrl-CS" dirty="0"/>
              <a:t>Потребно је тежити да ова групе просторија буду издвојени блок у оквиру стана, да њихова оријентација буде исток и да остварене  везе са </a:t>
            </a:r>
            <a:r>
              <a:rPr lang="sr-Cyrl-CS" dirty="0" err="1"/>
              <a:t>купатилима</a:t>
            </a:r>
            <a:r>
              <a:rPr lang="sr-Cyrl-CS" dirty="0"/>
              <a:t> и гардеробама буду што краће.</a:t>
            </a:r>
            <a:endParaRPr lang="en-US" dirty="0"/>
          </a:p>
          <a:p>
            <a:r>
              <a:rPr lang="sr-Cyrl-CS" dirty="0"/>
              <a:t>Делимо их по броју корисника на:</a:t>
            </a:r>
            <a:endParaRPr lang="en-US" dirty="0"/>
          </a:p>
          <a:p>
            <a:pPr lvl="0"/>
            <a:r>
              <a:rPr lang="sr-Cyrl-CS" dirty="0" err="1"/>
              <a:t>једнокреветне</a:t>
            </a:r>
            <a:endParaRPr lang="en-US" dirty="0"/>
          </a:p>
          <a:p>
            <a:pPr lvl="0"/>
            <a:r>
              <a:rPr lang="sr-Cyrl-CS" dirty="0"/>
              <a:t>двокреветне</a:t>
            </a:r>
            <a:endParaRPr lang="en-US" dirty="0"/>
          </a:p>
          <a:p>
            <a:pPr lvl="0"/>
            <a:r>
              <a:rPr lang="sr-Cyrl-CS" dirty="0"/>
              <a:t>ретко </a:t>
            </a:r>
            <a:r>
              <a:rPr lang="sr-Cyrl-CS" dirty="0" err="1"/>
              <a:t>трокреветне</a:t>
            </a:r>
            <a:endParaRPr lang="en-US" dirty="0"/>
          </a:p>
          <a:p>
            <a:pPr lvl="0"/>
            <a:r>
              <a:rPr lang="sr-Cyrl-CS" dirty="0" err="1"/>
              <a:t>вишекреветне</a:t>
            </a:r>
            <a:r>
              <a:rPr lang="sr-Cyrl-CS" dirty="0"/>
              <a:t> (у домовима , спортским центрима )</a:t>
            </a:r>
            <a:endParaRPr lang="en-US" dirty="0"/>
          </a:p>
          <a:p>
            <a:r>
              <a:rPr lang="sr-Cyrl-CS" dirty="0"/>
              <a:t>Према корисницима:</a:t>
            </a:r>
            <a:endParaRPr lang="en-US" dirty="0"/>
          </a:p>
          <a:p>
            <a:pPr lvl="0"/>
            <a:r>
              <a:rPr lang="sr-Cyrl-CS" dirty="0"/>
              <a:t>родитељске</a:t>
            </a:r>
            <a:endParaRPr lang="en-US" dirty="0"/>
          </a:p>
          <a:p>
            <a:pPr lvl="0"/>
            <a:r>
              <a:rPr lang="sr-Cyrl-CS" dirty="0"/>
              <a:t>дечје ( које су </a:t>
            </a:r>
            <a:r>
              <a:rPr lang="sr-Cyrl-CS" dirty="0" err="1"/>
              <a:t>вишефункционалне</a:t>
            </a:r>
            <a:r>
              <a:rPr lang="sr-Cyrl-CS" dirty="0"/>
              <a:t>-спавање, рад, игра)</a:t>
            </a:r>
            <a:endParaRPr lang="en-US" dirty="0"/>
          </a:p>
          <a:p>
            <a:pPr lvl="0"/>
            <a:r>
              <a:rPr lang="sr-Cyrl-CS" dirty="0"/>
              <a:t>гостинске</a:t>
            </a:r>
            <a:endParaRPr lang="en-US" dirty="0"/>
          </a:p>
          <a:p>
            <a:r>
              <a:rPr lang="sr-Cyrl-CS" b="1" dirty="0"/>
              <a:t>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CS" b="1" dirty="0">
                <a:solidFill>
                  <a:schemeClr val="tx1"/>
                </a:solidFill>
              </a:rPr>
              <a:t>ПРОЈЕКТОВАЊЕ</a:t>
            </a:r>
            <a:r>
              <a:rPr lang="sr-Latn-CS" b="1" dirty="0">
                <a:solidFill>
                  <a:schemeClr val="tx1"/>
                </a:solidFill>
              </a:rPr>
              <a:t/>
            </a:r>
            <a:br>
              <a:rPr lang="sr-Latn-CS" b="1" dirty="0">
                <a:solidFill>
                  <a:schemeClr val="tx1"/>
                </a:solidFill>
              </a:rPr>
            </a:br>
            <a:r>
              <a:rPr lang="sr-Cyrl-RS" b="1" dirty="0"/>
              <a:t>АНАЛИЗА ПРОСТОРИЈА СТАНА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b="1" dirty="0"/>
              <a:t>ПРИМЕРИ</a:t>
            </a:r>
            <a:endParaRPr lang="en-US" dirty="0"/>
          </a:p>
          <a:p>
            <a:r>
              <a:rPr lang="sr-Cyrl-CS" b="1" dirty="0" err="1"/>
              <a:t>Добаре</a:t>
            </a:r>
            <a:r>
              <a:rPr lang="sr-Cyrl-CS" b="1" dirty="0"/>
              <a:t> пример организације родитељске спаваће соба и оствареним везама са гардеробом и купатилом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3515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2285</TotalTime>
  <Words>998</Words>
  <Application>Microsoft Office PowerPoint</Application>
  <PresentationFormat>On-screen Show (4:3)</PresentationFormat>
  <Paragraphs>145</Paragraphs>
  <Slides>27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Trek</vt:lpstr>
      <vt:lpstr>Acrobat Document</vt:lpstr>
      <vt:lpstr>Adobe Acrobat Document</vt:lpstr>
      <vt:lpstr>АКАДЕМИЈА ТЕХНИЧКО – УМЕТНИЧКИХ СТРУКОВНИХ СТУДИЈА БЕОГРАД ВИСОКА ГРАЂЕВИНСКО ГЕОДЕТСКА ШКОЛА</vt:lpstr>
      <vt:lpstr>ПРОЈЕКТОВАЊЕ АНАЛИЗА ПРОСТОРИЈА СТАНА </vt:lpstr>
      <vt:lpstr>ПРОЈЕКТОВАЊЕ АНАЛИЗА ПРОСТОРИЈА СТАНА</vt:lpstr>
      <vt:lpstr>ПРОЈЕКТОВАЊЕ АНАЛИЗА ПРОСТОРИЈА СТАНА</vt:lpstr>
      <vt:lpstr>ПРОЈЕКТОВАЊЕ АНАЛИЗА ПРОСТОРИЈА СТАНА </vt:lpstr>
      <vt:lpstr>ПРОЈЕКТОВАЊЕ АНАЛИЗА ПРОСТОРИЈА СТАНА</vt:lpstr>
      <vt:lpstr>ПРОЈЕКТОВАЊЕ АНАЛИЗА ПРОСТОРИЈА СТАНА</vt:lpstr>
      <vt:lpstr>ПРОЈЕКТОВАЊЕ АНАЛИЗА ПРОСТОРИЈА СТАНА</vt:lpstr>
      <vt:lpstr>ПРОЈЕКТОВАЊЕ АНАЛИЗА ПРОСТОРИЈА СТАНА</vt:lpstr>
      <vt:lpstr>ПРОЈЕКТОВАЊЕ АНАЛИЗА ПРОСТОРИЈА СТАНА</vt:lpstr>
      <vt:lpstr>ПРОЈЕКТОВАЊЕ АНАЛИЗА ПРОСТОРИЈА СТАНА </vt:lpstr>
      <vt:lpstr>ПРОЈЕКТОВАЊЕ АНАЛИЗА ПРОСТОРИЈА СТАНА</vt:lpstr>
      <vt:lpstr>ПРОЈЕКТОВАЊЕ АНАЛИЗА ПРОСТОРИЈА СТАНА</vt:lpstr>
      <vt:lpstr>ПРОЈЕКТОВАЊЕ АНАЛИЗА ПРОСТОРИЈА СТАНА</vt:lpstr>
      <vt:lpstr>ПРОЈЕКТОВАЊЕ АНАЛИЗА ПРОСТОРИЈА СТАНА</vt:lpstr>
      <vt:lpstr>ПРОЈЕКТОВАЊЕ АНАЛИЗА ПРОСТОРИЈА СТАНА</vt:lpstr>
      <vt:lpstr>ПРОЈЕКТОВАЊЕ АНАЛИЗА ПРОСТОРИЈА СТАНА</vt:lpstr>
      <vt:lpstr>ПРОЈЕКТОВАЊЕ АНАЛИЗА ПРОСТОРИЈА СТАНА</vt:lpstr>
      <vt:lpstr>ПРОЈЕКТОВАЊЕ АНАЛИЗА ПРОСТОРИЈА СТАНА</vt:lpstr>
      <vt:lpstr>ПРОЈЕКТОВАЊЕ АНАЛИЗА ПРОСТОРИЈА СТАНА</vt:lpstr>
      <vt:lpstr>ПРОЈЕКТОВАЊЕ АНАЛИЗА ПРОСТОРИЈА СТАНА </vt:lpstr>
      <vt:lpstr>ПРОЈЕКТОВАЊЕ АНАЛИЗА ПРОСТОРИЈА СТАНА </vt:lpstr>
      <vt:lpstr>ПРОЈЕКТОВАЊЕ АНАЛИЗА ПРОСТОРИЈА СТАНА</vt:lpstr>
      <vt:lpstr>ПРОЈЕКТОВАЊЕ АНАЛИЗА ПРОСТОРИЈА СТАНА</vt:lpstr>
      <vt:lpstr>ПРОЈЕКТОВАЊЕ АНАЛИЗА ПРОСТОРИЈА СТАНА</vt:lpstr>
      <vt:lpstr>ПРОЈЕКТОВАЊЕ АНАЛИЗА ПРОСТОРИЈА СТАНА</vt:lpstr>
      <vt:lpstr>ПРОЈЕКТОВАЊЕ АНАЛИЗА ПРОСТОРИЈА СТАНА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Sale</dc:creator>
  <cp:lastModifiedBy>Zivkovici</cp:lastModifiedBy>
  <cp:revision>84</cp:revision>
  <dcterms:created xsi:type="dcterms:W3CDTF">2012-12-17T09:27:09Z</dcterms:created>
  <dcterms:modified xsi:type="dcterms:W3CDTF">2020-12-06T14:55:40Z</dcterms:modified>
</cp:coreProperties>
</file>