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77" r:id="rId4"/>
    <p:sldId id="278" r:id="rId5"/>
    <p:sldId id="257" r:id="rId6"/>
    <p:sldId id="272" r:id="rId7"/>
    <p:sldId id="259" r:id="rId8"/>
    <p:sldId id="260" r:id="rId9"/>
    <p:sldId id="261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РЕКОНСТРУКЦИЈА ОБЈЕКАТА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en-US" b="1" dirty="0" smtClean="0"/>
              <a:t>IX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RS" b="1" dirty="0" smtClean="0"/>
              <a:t>ПРОЈЕКАТ УРБАНЕ РЕКОНСТРУКЦИЈЕ</a:t>
            </a:r>
            <a:endParaRPr lang="en-US" b="1" dirty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/>
              <a:t>По фазама регулациони планови се изводе у две фазе где:</a:t>
            </a:r>
            <a:endParaRPr lang="en-US" dirty="0"/>
          </a:p>
          <a:p>
            <a:pPr lvl="0"/>
            <a:r>
              <a:rPr lang="en-US" dirty="0"/>
              <a:t>I </a:t>
            </a:r>
            <a:r>
              <a:rPr lang="sr-Cyrl-CS" dirty="0"/>
              <a:t>фаза дефинише послове везане за испитивање и упознавање проблематике појединих локација</a:t>
            </a:r>
            <a:endParaRPr lang="en-US" dirty="0"/>
          </a:p>
          <a:p>
            <a:pPr lvl="0"/>
            <a:r>
              <a:rPr lang="en-US" dirty="0"/>
              <a:t>II </a:t>
            </a:r>
            <a:r>
              <a:rPr lang="sr-Cyrl-CS" dirty="0"/>
              <a:t>фаза </a:t>
            </a:r>
            <a:r>
              <a:rPr lang="sr-Cyrl-CS" dirty="0" smtClean="0"/>
              <a:t>дефинише </a:t>
            </a:r>
            <a:r>
              <a:rPr lang="sr-Cyrl-CS" dirty="0"/>
              <a:t>израду планова и решења са детаљним описима и урбанистичким показатељима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896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b="1" dirty="0"/>
              <a:t>Урбани дизајн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Према нашем професору Ранку Радовићу при урбаном  дизајну потребно је : </a:t>
            </a:r>
            <a:endParaRPr lang="en-US" dirty="0"/>
          </a:p>
          <a:p>
            <a:pPr lvl="0"/>
            <a:r>
              <a:rPr lang="sr-Cyrl-CS" dirty="0"/>
              <a:t>На нивоу планирања тражити; логику социјалних процеса, интересе корисника,промене у времену, </a:t>
            </a:r>
            <a:r>
              <a:rPr lang="sr-Cyrl-CS" dirty="0" err="1"/>
              <a:t>разумавање</a:t>
            </a:r>
            <a:r>
              <a:rPr lang="sr-Cyrl-CS" dirty="0"/>
              <a:t> духа места, садржину и смисао просторних решења и темељити облике на њиховој унутрашњој енергији, циљевима, разлозима и </a:t>
            </a:r>
            <a:r>
              <a:rPr lang="sr-Cyrl-CS" u="sng" dirty="0"/>
              <a:t>ауторски дубоко проживљено предлагати форме.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674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u="sng" dirty="0"/>
              <a:t> </a:t>
            </a:r>
            <a:r>
              <a:rPr lang="sr-Cyrl-CS" dirty="0"/>
              <a:t>Разумети форме града као </a:t>
            </a:r>
            <a:r>
              <a:rPr lang="sr-Cyrl-CS" dirty="0" err="1"/>
              <a:t>дубокосмислене</a:t>
            </a:r>
            <a:r>
              <a:rPr lang="sr-Cyrl-CS" dirty="0"/>
              <a:t> исказе социјалних, економских, политичких, технолошких и уметничких садржина... у жељи да урбана морфологија досегне </a:t>
            </a:r>
            <a:r>
              <a:rPr lang="sr-Cyrl-CS" dirty="0" err="1"/>
              <a:t>смисленост</a:t>
            </a:r>
            <a:r>
              <a:rPr lang="sr-Cyrl-CS" dirty="0"/>
              <a:t> и као таква буде и естетична.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219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/>
              <a:t>На основу горе наведеног добар пројекат урбане реконструкције треба да задовољи следеће захтева:</a:t>
            </a:r>
            <a:endParaRPr lang="en-US" dirty="0"/>
          </a:p>
          <a:p>
            <a:pPr lvl="0"/>
            <a:r>
              <a:rPr lang="sr-Cyrl-CS" dirty="0"/>
              <a:t>Да представља катализатор разних идеја</a:t>
            </a:r>
            <a:endParaRPr lang="en-US" dirty="0"/>
          </a:p>
          <a:p>
            <a:pPr lvl="0"/>
            <a:r>
              <a:rPr lang="sr-Cyrl-CS" dirty="0"/>
              <a:t>Да економска анализа (’’</a:t>
            </a:r>
            <a:r>
              <a:rPr lang="sr-Cyrl-CS" dirty="0" err="1"/>
              <a:t>феасибилитy</a:t>
            </a:r>
            <a:r>
              <a:rPr lang="sr-Cyrl-CS" dirty="0"/>
              <a:t> </a:t>
            </a:r>
            <a:r>
              <a:rPr lang="sr-Cyrl-CS" dirty="0" err="1"/>
              <a:t>студy</a:t>
            </a:r>
            <a:r>
              <a:rPr lang="sr-Cyrl-CS" dirty="0"/>
              <a:t>’’) прати архитектонски пројекат</a:t>
            </a:r>
            <a:endParaRPr lang="en-US" dirty="0"/>
          </a:p>
          <a:p>
            <a:pPr lvl="0"/>
            <a:r>
              <a:rPr lang="sr-Cyrl-CS" dirty="0"/>
              <a:t>Да његова стратегија има сигурне циљеве</a:t>
            </a:r>
            <a:endParaRPr lang="en-US" dirty="0"/>
          </a:p>
          <a:p>
            <a:pPr lvl="0"/>
            <a:r>
              <a:rPr lang="sr-Cyrl-CS" dirty="0"/>
              <a:t>Да законодавство буде јасно </a:t>
            </a:r>
            <a:r>
              <a:rPr lang="sr-Cyrl-CS" dirty="0" smtClean="0"/>
              <a:t>одређено</a:t>
            </a:r>
            <a:r>
              <a:rPr lang="sr-Cyrl-CS" dirty="0"/>
              <a:t>, са заокруженим финансијским оквиром</a:t>
            </a:r>
            <a:endParaRPr lang="en-US" dirty="0"/>
          </a:p>
          <a:p>
            <a:pPr lvl="0"/>
            <a:r>
              <a:rPr lang="sr-Cyrl-CS" dirty="0"/>
              <a:t>Да има националну и локалну подршку</a:t>
            </a:r>
            <a:endParaRPr lang="en-US" dirty="0"/>
          </a:p>
          <a:p>
            <a:pPr lvl="0"/>
            <a:r>
              <a:rPr lang="sr-Cyrl-CS" dirty="0"/>
              <a:t>Да јача локалне вредности и подиже стандард локалног становништва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724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Основне смернице или препоруке за добар пројекат урбане реконструкције могле би да се конкретизују као:</a:t>
            </a:r>
            <a:endParaRPr lang="en-US" dirty="0"/>
          </a:p>
          <a:p>
            <a:pPr lvl="0"/>
            <a:r>
              <a:rPr lang="sr-Cyrl-CS" dirty="0"/>
              <a:t>Посебан третман </a:t>
            </a:r>
            <a:r>
              <a:rPr lang="sr-Cyrl-CS" dirty="0" err="1"/>
              <a:t>медјуодноса</a:t>
            </a:r>
            <a:r>
              <a:rPr lang="sr-Cyrl-CS" dirty="0"/>
              <a:t> приватно-јавно</a:t>
            </a:r>
            <a:endParaRPr lang="en-US" dirty="0"/>
          </a:p>
          <a:p>
            <a:pPr lvl="0"/>
            <a:r>
              <a:rPr lang="sr-Cyrl-CS" dirty="0"/>
              <a:t>Спроведен законодавни механизам</a:t>
            </a:r>
            <a:endParaRPr lang="en-US" dirty="0"/>
          </a:p>
          <a:p>
            <a:pPr lvl="0"/>
            <a:r>
              <a:rPr lang="sr-Cyrl-CS" dirty="0"/>
              <a:t>Добра сарадња </a:t>
            </a:r>
            <a:r>
              <a:rPr lang="sr-Cyrl-CS" dirty="0" err="1"/>
              <a:t>измедју</a:t>
            </a:r>
            <a:r>
              <a:rPr lang="sr-Cyrl-CS" dirty="0"/>
              <a:t> архитеката и просторних планера</a:t>
            </a:r>
            <a:endParaRPr lang="en-US" dirty="0"/>
          </a:p>
          <a:p>
            <a:pPr lvl="0"/>
            <a:r>
              <a:rPr lang="sr-Cyrl-CS" dirty="0"/>
              <a:t>Разноврсност архитектонског и урбаног дизајна</a:t>
            </a:r>
            <a:endParaRPr lang="en-US" dirty="0"/>
          </a:p>
          <a:p>
            <a:pPr lvl="0"/>
            <a:r>
              <a:rPr lang="sr-Cyrl-CS" dirty="0"/>
              <a:t>Пејзаж као јасна одредница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941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r-Cyrl-CS" dirty="0"/>
              <a:t>Пројектовање лако одбрањивог (’’</a:t>
            </a:r>
            <a:r>
              <a:rPr lang="sr-Cyrl-CS" dirty="0" err="1"/>
              <a:t>дефенсибле</a:t>
            </a:r>
            <a:r>
              <a:rPr lang="sr-Cyrl-CS" dirty="0"/>
              <a:t>’’) простора</a:t>
            </a:r>
            <a:endParaRPr lang="en-US" dirty="0"/>
          </a:p>
          <a:p>
            <a:pPr lvl="0"/>
            <a:r>
              <a:rPr lang="sr-Cyrl-CS" dirty="0"/>
              <a:t>Издавање каталога за изградњу са основним принципима и захтевима за инвеститора</a:t>
            </a:r>
            <a:endParaRPr lang="en-US" dirty="0"/>
          </a:p>
          <a:p>
            <a:pPr lvl="0"/>
            <a:r>
              <a:rPr lang="sr-Cyrl-CS" dirty="0"/>
              <a:t>Методе које се препоручују; </a:t>
            </a:r>
            <a:r>
              <a:rPr lang="sr-Cyrl-CS" dirty="0" err="1"/>
              <a:t>пренамена</a:t>
            </a:r>
            <a:r>
              <a:rPr lang="sr-Cyrl-CS" dirty="0"/>
              <a:t> функције итд</a:t>
            </a:r>
            <a:endParaRPr lang="en-US" dirty="0"/>
          </a:p>
          <a:p>
            <a:pPr lvl="0"/>
            <a:r>
              <a:rPr lang="sr-Cyrl-CS" dirty="0"/>
              <a:t>Укључивање јавног мишљења као и подршка локалних власти</a:t>
            </a:r>
            <a:endParaRPr lang="en-US" dirty="0"/>
          </a:p>
          <a:p>
            <a:pPr lvl="0"/>
            <a:r>
              <a:rPr lang="sr-Cyrl-CS" dirty="0"/>
              <a:t>Урбани дизајн се </a:t>
            </a:r>
            <a:r>
              <a:rPr lang="sr-Cyrl-CS" dirty="0" smtClean="0"/>
              <a:t>разрађује </a:t>
            </a:r>
            <a:r>
              <a:rPr lang="sr-Cyrl-CS" dirty="0"/>
              <a:t>у тзв. </a:t>
            </a:r>
            <a:r>
              <a:rPr lang="sr-Cyrl-CS" dirty="0" err="1"/>
              <a:t>wорксхоп</a:t>
            </a:r>
            <a:r>
              <a:rPr lang="sr-Cyrl-CS" dirty="0"/>
              <a:t>-овима, </a:t>
            </a:r>
            <a:r>
              <a:rPr lang="sr-Cyrl-CS" dirty="0" smtClean="0"/>
              <a:t>међусобном </a:t>
            </a:r>
            <a:r>
              <a:rPr lang="sr-Cyrl-CS" dirty="0"/>
              <a:t>сарадњом, што је </a:t>
            </a:r>
            <a:r>
              <a:rPr lang="sr-Cyrl-CS" dirty="0" err="1"/>
              <a:t>стимулативније</a:t>
            </a:r>
            <a:r>
              <a:rPr lang="sr-Cyrl-CS" dirty="0"/>
              <a:t> од конкурса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004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/>
              <a:t>Искуства из праксе говоре да добре резултате урбане реконструкције историјских језгара дају и принципи тзв. урбаних села (’’урбан </a:t>
            </a:r>
            <a:r>
              <a:rPr lang="sr-Cyrl-CS" dirty="0" err="1"/>
              <a:t>в</a:t>
            </a:r>
            <a:r>
              <a:rPr lang="sr-Cyrl-CS" dirty="0" err="1" smtClean="0"/>
              <a:t>илагес</a:t>
            </a:r>
            <a:r>
              <a:rPr lang="sr-Cyrl-CS" dirty="0"/>
              <a:t>’’). Ови принципи су нарочито подржани у Великој Британији, посебно у Асоцијацији Принца Чарлса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049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sr-Cyrl-CS" dirty="0"/>
              <a:t>Хумане мале димензије при планирању</a:t>
            </a:r>
            <a:endParaRPr lang="en-US" dirty="0"/>
          </a:p>
          <a:p>
            <a:pPr lvl="0"/>
            <a:r>
              <a:rPr lang="sr-Cyrl-CS" dirty="0"/>
              <a:t>Социјалне критеријуме изнад економских и комерцијалних</a:t>
            </a:r>
            <a:endParaRPr lang="en-US" dirty="0"/>
          </a:p>
          <a:p>
            <a:pPr lvl="0"/>
            <a:r>
              <a:rPr lang="sr-Cyrl-CS" dirty="0"/>
              <a:t>Мешане функције у урбаној реконструкцији</a:t>
            </a:r>
            <a:endParaRPr lang="en-US" dirty="0"/>
          </a:p>
          <a:p>
            <a:pPr lvl="0"/>
            <a:r>
              <a:rPr lang="sr-Cyrl-CS" dirty="0"/>
              <a:t>Број стамбених јединица избалансиран на </a:t>
            </a:r>
            <a:r>
              <a:rPr lang="sr-Cyrl-CS" dirty="0" smtClean="0"/>
              <a:t>начин </a:t>
            </a:r>
            <a:r>
              <a:rPr lang="sr-Cyrl-CS" dirty="0"/>
              <a:t>један становник- запослење буду 1:1</a:t>
            </a:r>
            <a:endParaRPr lang="en-US" dirty="0"/>
          </a:p>
          <a:p>
            <a:pPr lvl="0"/>
            <a:r>
              <a:rPr lang="sr-Cyrl-CS" dirty="0"/>
              <a:t>Дизајн </a:t>
            </a:r>
            <a:r>
              <a:rPr lang="sr-Cyrl-CS" dirty="0" smtClean="0"/>
              <a:t>прилагођен </a:t>
            </a:r>
            <a:r>
              <a:rPr lang="sr-Cyrl-CS" dirty="0"/>
              <a:t>старијем становништву, мајкама са децом, као и незапосленом становништву или оном које ради код куће</a:t>
            </a:r>
            <a:endParaRPr lang="en-US" dirty="0"/>
          </a:p>
          <a:p>
            <a:pPr lvl="0"/>
            <a:r>
              <a:rPr lang="sr-Cyrl-CS" dirty="0" smtClean="0"/>
              <a:t>Различитост </a:t>
            </a:r>
            <a:r>
              <a:rPr lang="sr-Cyrl-CS" dirty="0"/>
              <a:t>дизајна објеката</a:t>
            </a:r>
            <a:endParaRPr lang="en-US" dirty="0"/>
          </a:p>
          <a:p>
            <a:pPr lvl="0"/>
            <a:r>
              <a:rPr lang="sr-Cyrl-CS" dirty="0"/>
              <a:t>Јавна приземља</a:t>
            </a:r>
            <a:endParaRPr lang="en-US" dirty="0"/>
          </a:p>
          <a:p>
            <a:pPr lvl="0"/>
            <a:r>
              <a:rPr lang="sr-Cyrl-CS" dirty="0"/>
              <a:t>Колски саобраћај до сваке куће, али не </a:t>
            </a:r>
            <a:r>
              <a:rPr lang="sr-Cyrl-CS" dirty="0" smtClean="0"/>
              <a:t>доминирајући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302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</a:t>
            </a:r>
            <a:r>
              <a:rPr lang="sr-Cyrl-RS" b="1" dirty="0" smtClean="0"/>
              <a:t>РЕКОНСТРУКЦИЈЕ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Помоћни поступак сходно интересима и актерима.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Сходно интересима у програм реконструкције укључују се актери који могу бити правна и физичка лица. Република као највиши орган, град, општина, заводи институти итд.</a:t>
            </a:r>
            <a:endParaRPr lang="en-US" dirty="0"/>
          </a:p>
          <a:p>
            <a:r>
              <a:rPr lang="sr-Cyrl-CS" dirty="0"/>
              <a:t>Веће и значајније програме реконструкције води Република.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Актери реализују зацртани програм и када досегну зацртане циљеве они остварују првобитне интересе.</a:t>
            </a:r>
            <a:endParaRPr lang="en-US" dirty="0"/>
          </a:p>
          <a:p>
            <a:r>
              <a:rPr lang="sr-Cyrl-CS" dirty="0"/>
              <a:t>Поступак можемо поделити у три фазе:</a:t>
            </a:r>
            <a:endParaRPr lang="en-US" dirty="0"/>
          </a:p>
          <a:p>
            <a:pPr lvl="0"/>
            <a:r>
              <a:rPr lang="sr-Cyrl-CS" dirty="0"/>
              <a:t>Фаза- Перцепција и сагледавање</a:t>
            </a:r>
            <a:endParaRPr lang="en-US" dirty="0"/>
          </a:p>
          <a:p>
            <a:pPr lvl="0"/>
            <a:r>
              <a:rPr lang="sr-Cyrl-CS" dirty="0"/>
              <a:t>Фаза-Анализа параметара</a:t>
            </a:r>
            <a:endParaRPr lang="en-US" dirty="0"/>
          </a:p>
          <a:p>
            <a:pPr lvl="0"/>
            <a:r>
              <a:rPr lang="sr-Cyrl-CS" dirty="0"/>
              <a:t>Фаза- Односи се на анализу принципа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33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Овај ’’помоћни’’ метод избора </a:t>
            </a:r>
            <a:r>
              <a:rPr lang="sr-Cyrl-CS" dirty="0" err="1"/>
              <a:t>реконтруктивних</a:t>
            </a:r>
            <a:r>
              <a:rPr lang="sr-Cyrl-CS" dirty="0"/>
              <a:t> захвата помоћу оквирних параметара може да помогне при усаглашавању ставова у процесу реконструкције.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94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CS" b="1" dirty="0"/>
              <a:t>Уметничка димензија поступка реконструкције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	Архитекти по својој вокацији, осим </a:t>
            </a:r>
            <a:r>
              <a:rPr lang="sr-Cyrl-CS" dirty="0" smtClean="0"/>
              <a:t>инжењерског </a:t>
            </a:r>
            <a:r>
              <a:rPr lang="sr-Cyrl-CS" dirty="0"/>
              <a:t>знања поседују </a:t>
            </a:r>
            <a:r>
              <a:rPr lang="sr-Cyrl-CS" dirty="0" smtClean="0"/>
              <a:t>(бар </a:t>
            </a:r>
            <a:r>
              <a:rPr lang="sr-Cyrl-CS" dirty="0"/>
              <a:t>би требало) и уметнички дар.</a:t>
            </a:r>
            <a:endParaRPr lang="en-US" dirty="0"/>
          </a:p>
          <a:p>
            <a:r>
              <a:rPr lang="sr-Cyrl-CS" dirty="0"/>
              <a:t>	Дакле потребно је да главни актери буду ношени својим субјективитетом који је везан за осећај естетике и поимања простора, а потпомогнути тимом стручњака из различитих области </a:t>
            </a:r>
            <a:r>
              <a:rPr lang="sr-Cyrl-CS" dirty="0" smtClean="0"/>
              <a:t>дођу </a:t>
            </a:r>
            <a:r>
              <a:rPr lang="sr-Cyrl-CS" dirty="0"/>
              <a:t>до решења која ће задовољавати инвеститоре, испунити захтеве регулаторних аката, а испоштовати принципе који се односе на заштиту појединих објеката или делова града.</a:t>
            </a:r>
            <a:endParaRPr lang="en-US" dirty="0"/>
          </a:p>
          <a:p>
            <a:r>
              <a:rPr lang="sr-Cyrl-CS" dirty="0"/>
              <a:t>	Потребно је да носиоци ове врсте послова прате параметре и испитивања који им дају оцене вредности неког простора, а затим да следећи свој суд потпомогнут уметничким даром утврде поступке и методе које ће употребити. Ликовност и естетика су битне компоненте рада на реконструкцији и заштити као и интерполацији у </a:t>
            </a:r>
            <a:r>
              <a:rPr lang="sr-Cyrl-CS" dirty="0" smtClean="0"/>
              <a:t>архитектури.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300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sr-Cyrl-CS" b="1" dirty="0"/>
              <a:t>Пројекат урбане реконструкције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Први човек који доноси политичке одлуке о урбаној реконструкцији може бити председник државе, министар или премијер.</a:t>
            </a:r>
            <a:endParaRPr lang="en-US" dirty="0"/>
          </a:p>
          <a:p>
            <a:r>
              <a:rPr lang="sr-Cyrl-CS" dirty="0"/>
              <a:t>Урбане реконструкције као грана урбанистичке делатности уско је везана </a:t>
            </a:r>
            <a:r>
              <a:rPr lang="sr-Cyrl-CS" dirty="0"/>
              <a:t>з</a:t>
            </a:r>
            <a:r>
              <a:rPr lang="sr-Cyrl-CS" dirty="0" smtClean="0"/>
              <a:t>а </a:t>
            </a:r>
            <a:r>
              <a:rPr lang="sr-Cyrl-CS" dirty="0"/>
              <a:t>политичке одлуке.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b="1" dirty="0"/>
              <a:t>Социолошки аспект урбане реконструкције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Обнова социолошке структуре потребно је да буде неодвојиви део пројекта урбане реконструкције.</a:t>
            </a:r>
            <a:endParaRPr lang="en-US" dirty="0"/>
          </a:p>
          <a:p>
            <a:r>
              <a:rPr lang="sr-Cyrl-CS" dirty="0" err="1"/>
              <a:t>Гетоизација</a:t>
            </a:r>
            <a:r>
              <a:rPr lang="sr-Cyrl-CS" dirty="0"/>
              <a:t> представља тешко решив проблем реконструкције.</a:t>
            </a:r>
            <a:endParaRPr lang="en-US" dirty="0"/>
          </a:p>
          <a:p>
            <a:r>
              <a:rPr lang="sr-Cyrl-CS" dirty="0"/>
              <a:t>Испуњење социјалне хетерогености (разних социјалних структура унутар једног дела града) не подразумева и њихову симбиозу.</a:t>
            </a:r>
            <a:endParaRPr lang="en-US" dirty="0"/>
          </a:p>
          <a:p>
            <a:r>
              <a:rPr lang="sr-Cyrl-CS" dirty="0"/>
              <a:t>Историјски гледано највиши и најнижи слојеви станују у групацијама.</a:t>
            </a:r>
            <a:endParaRPr lang="en-US" dirty="0"/>
          </a:p>
          <a:p>
            <a:r>
              <a:rPr lang="sr-Cyrl-CS" dirty="0"/>
              <a:t>Заједничка чињеница је да у историјским централним </a:t>
            </a:r>
            <a:r>
              <a:rPr lang="sr-Cyrl-CS" dirty="0" err="1"/>
              <a:t>језгрима</a:t>
            </a:r>
            <a:r>
              <a:rPr lang="sr-Cyrl-CS" dirty="0"/>
              <a:t> остаје најсиромашније становништво све док се не ’’депортују’’ у  </a:t>
            </a:r>
            <a:r>
              <a:rPr lang="sr-Cyrl-CS" dirty="0" smtClean="0"/>
              <a:t>предграђа </a:t>
            </a:r>
            <a:r>
              <a:rPr lang="sr-Cyrl-CS" dirty="0"/>
              <a:t>током поступка ревитализације тог подручја.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03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/>
              <a:t>Урбана ткива пружају отпор променама. Њиховом одржању доприносе њихови екстерни квалитети; споменици културе, простори за шетњу и разоноду. Урбано језгро користе и странци, туристи, становници периферије, тако да градски центар улази у размену и прометну вредност и постаје центар потрошње, моћи и одлука. </a:t>
            </a:r>
            <a:r>
              <a:rPr lang="sr-Cyrl-CS" dirty="0" smtClean="0"/>
              <a:t>Његов </a:t>
            </a:r>
            <a:r>
              <a:rPr lang="sr-Cyrl-CS" dirty="0"/>
              <a:t>јавни карактер је истовремено важан фактор његовог </a:t>
            </a:r>
            <a:r>
              <a:rPr lang="sr-Cyrl-CS" dirty="0" err="1"/>
              <a:t>валидитета</a:t>
            </a:r>
            <a:r>
              <a:rPr lang="sr-Cyrl-CS" dirty="0"/>
              <a:t> и виталитета.</a:t>
            </a:r>
            <a:endParaRPr lang="en-US" dirty="0"/>
          </a:p>
          <a:p>
            <a:r>
              <a:rPr lang="sr-Cyrl-CS" dirty="0"/>
              <a:t>Дакле можемо рећи да глобална урбана реконструкција захтева напредно и богато друштво са високом културном свешћу, јаком организацијом, јасним законодавством и снажном финансијском подлогом.</a:t>
            </a:r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b="1" dirty="0"/>
              <a:t>Реконструкција у плановима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После анализе постојећег стања и одлуке око избора реконструктивних захвата, на реду су плански документи: 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Генерални урбанистички </a:t>
            </a:r>
            <a:r>
              <a:rPr lang="sr-Cyrl-CS" dirty="0" smtClean="0"/>
              <a:t>план -ГЕНЕРАЛНИ ПЛАН </a:t>
            </a:r>
            <a:r>
              <a:rPr lang="sr-Cyrl-CS" dirty="0"/>
              <a:t>(1: 10000   1: 20000)</a:t>
            </a:r>
            <a:endParaRPr lang="en-US" dirty="0"/>
          </a:p>
          <a:p>
            <a:pPr lvl="0"/>
            <a:r>
              <a:rPr lang="sr-Cyrl-CS" dirty="0"/>
              <a:t>Оцену постојећег стања и његове вредности</a:t>
            </a:r>
            <a:endParaRPr lang="en-US" dirty="0"/>
          </a:p>
          <a:p>
            <a:pPr lvl="0"/>
            <a:r>
              <a:rPr lang="sr-Cyrl-CS" dirty="0"/>
              <a:t>Дефиницију реконструкције као облика развојне стратегије</a:t>
            </a:r>
            <a:endParaRPr lang="en-US" dirty="0"/>
          </a:p>
          <a:p>
            <a:pPr lvl="0"/>
            <a:r>
              <a:rPr lang="sr-Cyrl-CS" dirty="0" smtClean="0"/>
              <a:t>Утврђивање </a:t>
            </a:r>
            <a:r>
              <a:rPr lang="sr-Cyrl-CS" dirty="0"/>
              <a:t>основних циљева реконструкције</a:t>
            </a:r>
            <a:endParaRPr lang="en-US" dirty="0"/>
          </a:p>
          <a:p>
            <a:pPr lvl="0"/>
            <a:r>
              <a:rPr lang="sr-Cyrl-CS" dirty="0"/>
              <a:t>Елементе политике (земљишне, комуналне, стамбене) значајне за </a:t>
            </a:r>
            <a:r>
              <a:rPr lang="sr-Cyrl-CS" dirty="0" smtClean="0"/>
              <a:t>спровођење </a:t>
            </a:r>
            <a:r>
              <a:rPr lang="sr-Cyrl-CS" dirty="0"/>
              <a:t>реконструкције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RS" b="1" dirty="0"/>
              <a:t>ПРОЈЕКАТ УРБАНЕ РЕКОНСТРУКЦИЈЕ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sr-Cyrl-CS" dirty="0"/>
              <a:t>Регулациони </a:t>
            </a:r>
            <a:r>
              <a:rPr lang="sr-Cyrl-CS" dirty="0" smtClean="0"/>
              <a:t>план – ДЕТАЉНИ ПЛАН – ПЛАН ДЕТАЉНЕ РЕГУЛАЦИЈЕ(1</a:t>
            </a:r>
            <a:r>
              <a:rPr lang="sr-Cyrl-CS" dirty="0"/>
              <a:t>: 500   1: 1000)</a:t>
            </a:r>
            <a:endParaRPr lang="en-US" dirty="0"/>
          </a:p>
          <a:p>
            <a:pPr lvl="0"/>
            <a:r>
              <a:rPr lang="sr-Cyrl-CS" dirty="0"/>
              <a:t>Прецизирање облика активности унутар мање просторне целине</a:t>
            </a:r>
            <a:endParaRPr lang="en-US" dirty="0"/>
          </a:p>
          <a:p>
            <a:pPr lvl="0"/>
            <a:r>
              <a:rPr lang="sr-Cyrl-CS" dirty="0" smtClean="0"/>
              <a:t>Утврђивање </a:t>
            </a:r>
            <a:r>
              <a:rPr lang="sr-Cyrl-CS" dirty="0"/>
              <a:t>намене парцела и објеката</a:t>
            </a:r>
            <a:endParaRPr lang="en-US" dirty="0"/>
          </a:p>
          <a:p>
            <a:pPr lvl="0"/>
            <a:r>
              <a:rPr lang="sr-Cyrl-CS" dirty="0"/>
              <a:t>Детаљна валоризација вредности</a:t>
            </a:r>
            <a:endParaRPr lang="en-US" dirty="0"/>
          </a:p>
          <a:p>
            <a:pPr lvl="0"/>
            <a:r>
              <a:rPr lang="sr-Cyrl-CS" dirty="0" smtClean="0"/>
              <a:t>Утврђивање </a:t>
            </a:r>
            <a:r>
              <a:rPr lang="sr-Cyrl-CS" dirty="0"/>
              <a:t>детаљних услова реконструкције</a:t>
            </a:r>
            <a:endParaRPr lang="en-US" dirty="0"/>
          </a:p>
          <a:p>
            <a:pPr lvl="0"/>
            <a:r>
              <a:rPr lang="sr-Cyrl-CS" dirty="0" err="1"/>
              <a:t>Дефинисаност</a:t>
            </a:r>
            <a:r>
              <a:rPr lang="sr-Cyrl-CS" dirty="0"/>
              <a:t> идејних решења објеката, инфраструктуре и слободних површина</a:t>
            </a:r>
            <a:endParaRPr lang="en-US" dirty="0"/>
          </a:p>
          <a:p>
            <a:pPr lvl="0"/>
            <a:r>
              <a:rPr lang="sr-Cyrl-CS" dirty="0"/>
              <a:t>Оцену </a:t>
            </a:r>
            <a:r>
              <a:rPr lang="sr-Cyrl-CS" dirty="0" err="1"/>
              <a:t>техноекономске</a:t>
            </a:r>
            <a:r>
              <a:rPr lang="sr-Cyrl-CS" dirty="0"/>
              <a:t> способности реализације</a:t>
            </a:r>
            <a:endParaRPr lang="en-US" dirty="0"/>
          </a:p>
          <a:p>
            <a:pPr lvl="0"/>
            <a:r>
              <a:rPr lang="sr-Cyrl-CS" dirty="0"/>
              <a:t>Прецизне мере заштите</a:t>
            </a:r>
            <a:endParaRPr lang="en-US" dirty="0"/>
          </a:p>
          <a:p>
            <a:pPr lvl="0"/>
            <a:r>
              <a:rPr lang="sr-Cyrl-CS" dirty="0"/>
              <a:t>Дефинисање обавеза учесника у реализацији</a:t>
            </a:r>
            <a:endParaRPr lang="en-US" dirty="0"/>
          </a:p>
          <a:p>
            <a:pPr lvl="0"/>
            <a:r>
              <a:rPr lang="sr-Cyrl-CS" dirty="0" smtClean="0"/>
              <a:t>Утврђивање </a:t>
            </a:r>
            <a:r>
              <a:rPr lang="sr-Cyrl-CS" dirty="0"/>
              <a:t>рокова и трошкова реализације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2165</TotalTime>
  <Words>557</Words>
  <Application>Microsoft Office PowerPoint</Application>
  <PresentationFormat>On-screen Show (4:3)</PresentationFormat>
  <Paragraphs>108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Trek</vt:lpstr>
      <vt:lpstr>АКАДЕМИЈА ТЕХНИЧКО – УМЕТНИЧКИХ СТРУКОВНИХ СТУДИЈА БЕОГРАД ВИСОКА ГРАЂЕВИНСКО ГЕОДЕТСКА ШКОЛА</vt:lpstr>
      <vt:lpstr>РЕКОНСТРУКЦИЈА ОБЈЕКАТА ПРОЈЕКАТ УРБАНЕ РЕКОНСТРУКЦИЈЕ  </vt:lpstr>
      <vt:lpstr>РЕКОНСТРУКЦИЈА ОБЈЕКАТА ПРОЈЕКАТ УРБАНЕ РЕКОНСТРУКЦИЈЕ</vt:lpstr>
      <vt:lpstr>РЕКОНСТРУКЦИЈА ОБЈЕКАТА ПРОЈЕКАТ УРБАНЕ РЕКОНСТРУКЦИЈЕ</vt:lpstr>
      <vt:lpstr>РЕКОНСТРУКЦИЈА ОБЈЕКАТА ПРОЈЕКАТ УРБАНЕ РЕКОНСТРУКЦИЈЕ </vt:lpstr>
      <vt:lpstr>РЕКОНСТРУКЦИЈА ОБЈЕКАТА ПРОЈЕКАТ УРБАНЕ РЕКОНСТРУКЦИЈЕ</vt:lpstr>
      <vt:lpstr>РЕКОНСТРУКЦИЈА ОБЈЕКАТА ПРОЈЕКАТ УРБАНЕ РЕКОНСТРУКЦИЈЕ</vt:lpstr>
      <vt:lpstr>РЕКОНСТРУКЦИЈА ОБЈЕКАТА ПРОЈЕКАТ УРБАНЕ РЕКОНСТРУКЦИЈЕ</vt:lpstr>
      <vt:lpstr>РЕКОНСТРУКЦИЈА ОБЈЕКАТА ПРОЈЕКАТ УРБАНЕ РЕКОНСТРУКЦИЈЕ</vt:lpstr>
      <vt:lpstr>РЕКОНСТРУКЦИЈА ОБЈЕКАТА ПРОЈЕКАТ УРБАНЕ РЕКОНСТРУКЦИЈЕ</vt:lpstr>
      <vt:lpstr>РЕКОНСТРУКЦИЈА ОБЈЕКАТА ПРОЈЕКАТ УРБАНЕ РЕКОНСТРУКЦИЈЕ</vt:lpstr>
      <vt:lpstr>РЕКОНСТРУКЦИЈА ОБЈЕКАТА ПРОЈЕКАТ УРБАНЕ РЕКОНСТРУКЦИЈЕ</vt:lpstr>
      <vt:lpstr>РЕКОНСТРУКЦИЈА ОБЈЕКАТА ПРОЈЕКАТ УРБАНЕ РЕКОНСТРУКЦИЈЕ</vt:lpstr>
      <vt:lpstr>РЕКОНСТРУКЦИЈА ОБЈЕКАТА ПРОЈЕКАТ УРБАНЕ РЕКОНСТРУКЦИЈЕ</vt:lpstr>
      <vt:lpstr>РЕКОНСТРУКЦИЈА ОБЈЕКАТА ПРОЈЕКАТ УРБАНЕ РЕКОНСТРУКЦИЈЕ</vt:lpstr>
      <vt:lpstr>РЕКОНСТРУКЦИЈА ОБЈЕКАТА ПРОЈЕКАТ УРБАНЕ РЕКОНСТРУКЦИЈЕ</vt:lpstr>
      <vt:lpstr>РЕКОНСТРУКЦИЈА ОБЈЕКАТА ПРОЈЕКАТ УРБАНЕ РЕКОНСТРУКЦИЈЕ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76</cp:revision>
  <dcterms:created xsi:type="dcterms:W3CDTF">2012-12-17T09:27:09Z</dcterms:created>
  <dcterms:modified xsi:type="dcterms:W3CDTF">2020-12-23T07:08:34Z</dcterms:modified>
</cp:coreProperties>
</file>