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7" r:id="rId4"/>
    <p:sldId id="278" r:id="rId5"/>
    <p:sldId id="257" r:id="rId6"/>
    <p:sldId id="272" r:id="rId7"/>
    <p:sldId id="259" r:id="rId8"/>
    <p:sldId id="260" r:id="rId9"/>
    <p:sldId id="261" r:id="rId10"/>
    <p:sldId id="279" r:id="rId11"/>
    <p:sldId id="280" r:id="rId12"/>
    <p:sldId id="281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12/15/2020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VIII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СМЕРНИЦЕ И НАЧЕЛА</a:t>
            </a:r>
            <a:endParaRPr lang="en-US" b="1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Cyrl-CS" dirty="0"/>
              <a:t>Критеријум за </a:t>
            </a:r>
            <a:r>
              <a:rPr lang="sr-Cyrl-CS" dirty="0" smtClean="0"/>
              <a:t>утврђивање </a:t>
            </a:r>
            <a:r>
              <a:rPr lang="sr-Cyrl-CS" dirty="0"/>
              <a:t>еколошке вредности </a:t>
            </a:r>
            <a:r>
              <a:rPr lang="sr-Cyrl-CS" dirty="0" smtClean="0"/>
              <a:t>одређеног </a:t>
            </a:r>
            <a:r>
              <a:rPr lang="sr-Cyrl-CS" dirty="0"/>
              <a:t>простора:</a:t>
            </a:r>
            <a:endParaRPr lang="en-US" dirty="0"/>
          </a:p>
          <a:p>
            <a:pPr lvl="1"/>
            <a:r>
              <a:rPr lang="sr-Cyrl-CS" dirty="0"/>
              <a:t>Оптерећење локације</a:t>
            </a:r>
            <a:endParaRPr lang="en-US" dirty="0"/>
          </a:p>
          <a:p>
            <a:pPr lvl="1"/>
            <a:r>
              <a:rPr lang="sr-Cyrl-CS" dirty="0"/>
              <a:t>Степен </a:t>
            </a:r>
            <a:r>
              <a:rPr lang="sr-Cyrl-CS" dirty="0" smtClean="0"/>
              <a:t>угрожености </a:t>
            </a:r>
            <a:r>
              <a:rPr lang="sr-Cyrl-CS" dirty="0"/>
              <a:t>и </a:t>
            </a:r>
            <a:r>
              <a:rPr lang="sr-Cyrl-CS" dirty="0" smtClean="0"/>
              <a:t>загађења</a:t>
            </a:r>
            <a:endParaRPr lang="en-US" dirty="0"/>
          </a:p>
          <a:p>
            <a:pPr lvl="1"/>
            <a:r>
              <a:rPr lang="sr-Cyrl-CS" dirty="0"/>
              <a:t>Капацитет локације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89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Као категорије за формирање матрица имамо;</a:t>
            </a:r>
            <a:endParaRPr lang="en-US" dirty="0"/>
          </a:p>
          <a:p>
            <a:r>
              <a:rPr lang="sr-Cyrl-CS" dirty="0"/>
              <a:t>Е1 зону као зону која нема еколошких капацитета</a:t>
            </a:r>
            <a:endParaRPr lang="en-US" dirty="0"/>
          </a:p>
          <a:p>
            <a:r>
              <a:rPr lang="sr-Cyrl-CS" dirty="0"/>
              <a:t>Е2 као зону неутралног баланса</a:t>
            </a:r>
            <a:endParaRPr lang="en-US" dirty="0"/>
          </a:p>
          <a:p>
            <a:r>
              <a:rPr lang="sr-Cyrl-CS" dirty="0"/>
              <a:t>Е3 као зону у којој постоји позитиван однос и постоје еколошки капацитети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67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Користећи горње </a:t>
            </a:r>
            <a:r>
              <a:rPr lang="sr-Cyrl-CS" dirty="0" smtClean="0"/>
              <a:t>утврђивање </a:t>
            </a:r>
            <a:r>
              <a:rPr lang="sr-Cyrl-CS" dirty="0"/>
              <a:t>појединачних матрица можемо </a:t>
            </a:r>
            <a:r>
              <a:rPr lang="sr-Cyrl-CS" dirty="0" err="1"/>
              <a:t>синтезним</a:t>
            </a:r>
            <a:r>
              <a:rPr lang="sr-Cyrl-CS" dirty="0"/>
              <a:t> поступком утврдити могуће методе реконструкције помоћу параметара из матрица.</a:t>
            </a:r>
            <a:endParaRPr lang="en-US" dirty="0"/>
          </a:p>
          <a:p>
            <a:r>
              <a:rPr lang="sr-Cyrl-CS" dirty="0"/>
              <a:t>	Дакле горњи параметри нам показују сходно оценама простора да ли неки простор има лоше, слабије, средње, боље, солидне или одличне вредности и сходно томе се </a:t>
            </a:r>
            <a:r>
              <a:rPr lang="sr-Cyrl-CS" dirty="0" smtClean="0"/>
              <a:t>одређује </a:t>
            </a:r>
            <a:r>
              <a:rPr lang="sr-Cyrl-CS" dirty="0"/>
              <a:t>метод са којим ћемо интервенисати у поменутом простору.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219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sr-Cyrl-RS" b="1" dirty="0" smtClean="0"/>
              <a:t>ЗАКЉУЧАК</a:t>
            </a:r>
            <a:endParaRPr lang="en-US" dirty="0"/>
          </a:p>
          <a:p>
            <a:r>
              <a:rPr lang="en-US" b="1" dirty="0"/>
              <a:t>	Jo</a:t>
            </a:r>
            <a:r>
              <a:rPr lang="sr-Cyrl-RS" b="1" dirty="0"/>
              <a:t>ш једном </a:t>
            </a:r>
            <a:r>
              <a:rPr lang="sr-Cyrl-RS" b="1" dirty="0" smtClean="0"/>
              <a:t>понављамо</a:t>
            </a:r>
            <a:endParaRPr lang="en-US" dirty="0"/>
          </a:p>
          <a:p>
            <a:endParaRPr lang="sr-Cyrl-CS" b="1" u="sng" dirty="0" smtClean="0"/>
          </a:p>
          <a:p>
            <a:r>
              <a:rPr lang="sr-Cyrl-CS" b="1" u="sng" dirty="0" smtClean="0"/>
              <a:t>Емпиријски </a:t>
            </a:r>
            <a:r>
              <a:rPr lang="sr-Cyrl-CS" b="1" u="sng" dirty="0"/>
              <a:t>дошло се до закључка да јединствена метода и </a:t>
            </a:r>
            <a:r>
              <a:rPr lang="sr-Cyrl-CS" b="1" u="sng" dirty="0" err="1"/>
              <a:t>рецептура</a:t>
            </a:r>
            <a:r>
              <a:rPr lang="sr-Cyrl-CS" b="1" u="sng" dirty="0"/>
              <a:t> не постоји. Бољи пут је сагледавање резултата из прошлости, компарација и њихова анализа често нам могу указати на правилан пут и методе које смемо употребити.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Смернице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u="sng" dirty="0"/>
              <a:t>Начело поштовања свих стилова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По принципима Атинске повеље начело поштовања свих вредности на споменику.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</a:t>
            </a:r>
            <a:r>
              <a:rPr lang="sr-Cyrl-CS" u="sng" dirty="0"/>
              <a:t>Начело првобитног изгледа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Дакле поштује се начело првобитног изгледа, али не по сваку цену уколико се утврди да данашње вредности и измене и доградње </a:t>
            </a:r>
            <a:r>
              <a:rPr lang="sr-Cyrl-CS" dirty="0" err="1"/>
              <a:t>потврдјују</a:t>
            </a:r>
            <a:r>
              <a:rPr lang="sr-Cyrl-CS" dirty="0"/>
              <a:t> укупни квалитет објекта.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u="sng" dirty="0"/>
              <a:t>Начело сталности споменика на месту на коме је </a:t>
            </a:r>
            <a:r>
              <a:rPr lang="sr-Cyrl-CS" u="sng" dirty="0" err="1"/>
              <a:t>саградјен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Начело које говори да су споменици уско везани за место настанка и да су својим  постојањем на </a:t>
            </a:r>
            <a:r>
              <a:rPr lang="sr-Cyrl-CS" dirty="0" err="1"/>
              <a:t>одредјеном</a:t>
            </a:r>
            <a:r>
              <a:rPr lang="sr-Cyrl-CS" dirty="0"/>
              <a:t> месту везани за локалитет 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</a:t>
            </a:r>
            <a:r>
              <a:rPr lang="sr-Cyrl-CS" u="sng" dirty="0"/>
              <a:t>Начело </a:t>
            </a:r>
            <a:r>
              <a:rPr lang="sr-Cyrl-CS" u="sng" dirty="0" err="1"/>
              <a:t>документарности</a:t>
            </a:r>
            <a:r>
              <a:rPr lang="sr-Cyrl-CS" u="sng" dirty="0"/>
              <a:t> и континуитета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Ово начело представља принцип чувања неопходне, базне документације заједно са новом о савременим интервенцијама ради сагледавања свих поступака у будућности.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4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u="sng" dirty="0"/>
              <a:t>Начело сарадње са другим струкама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За овако комплексне задатке у </a:t>
            </a:r>
            <a:r>
              <a:rPr lang="sr-Cyrl-CS" dirty="0" smtClean="0"/>
              <a:t>поступку </a:t>
            </a:r>
            <a:r>
              <a:rPr lang="sr-Cyrl-CS" dirty="0"/>
              <a:t>заштите неопходно је мишљење разних струка, као и тимски рад и одлука.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</a:t>
            </a:r>
            <a:r>
              <a:rPr lang="sr-Cyrl-CS" u="sng" dirty="0"/>
              <a:t>Сагледавање објекта као дела живог организма града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Ова смерница нам говори о потреби да објекат или део града (амбијент) који штитимо и реконструишемо усаглашавамо са околином и посматрамо као део целине у садашњем времену. Дакле сматра се да амбијентални карактер има предности да чак такви склопови могу бити под заштитом иако је можда скроман архитектонски или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00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sr-Cyrl-CS" u="sng" dirty="0"/>
              <a:t>Ревитализација као метод заштите је симбол активне заштите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Овај поступак сматра се незаобилазним у периоду активне заштите јер се сматра да објекат који активно живи може и да се одржава. Раније овакав став је био неприхватљив, али су савремени токови друштва показали да је исправно под стручним водством архитеката, конзерватора и других стручњака, једним савременим креативним приступом постићи позитивне </a:t>
            </a:r>
            <a:r>
              <a:rPr lang="sr-Cyrl-CS" dirty="0" err="1"/>
              <a:t>резултате.Одређене</a:t>
            </a:r>
            <a:r>
              <a:rPr lang="sr-Cyrl-CS" dirty="0"/>
              <a:t> слободе и креативне акције су дозвољене, али их је потребно пажљиво спроводити јер постоји могућност грешке.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Избор метода реконструкције помоћу параметара</a:t>
            </a:r>
            <a:endParaRPr lang="en-US" sz="2800" dirty="0"/>
          </a:p>
          <a:p>
            <a:r>
              <a:rPr lang="sr-Cyrl-CS" b="1" dirty="0"/>
              <a:t> </a:t>
            </a:r>
            <a:endParaRPr lang="en-US" sz="2800" dirty="0"/>
          </a:p>
          <a:p>
            <a:r>
              <a:rPr lang="sr-Cyrl-CS" dirty="0"/>
              <a:t>За сам избор реконструктивног захвата, као што је раније споменуто, неопходно је сагледати постојеће стање (ситуацију) и сходно циљевима и интересима тражити решења.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Критеријум за </a:t>
            </a:r>
            <a:r>
              <a:rPr lang="sr-Cyrl-CS" dirty="0" smtClean="0"/>
              <a:t>утврђивање </a:t>
            </a:r>
            <a:r>
              <a:rPr lang="sr-Cyrl-CS" dirty="0"/>
              <a:t>материјалне вредности </a:t>
            </a:r>
            <a:r>
              <a:rPr lang="sr-Cyrl-CS" dirty="0" smtClean="0"/>
              <a:t>одређеног </a:t>
            </a:r>
            <a:r>
              <a:rPr lang="sr-Cyrl-CS" dirty="0"/>
              <a:t>простора:</a:t>
            </a:r>
            <a:endParaRPr lang="en-US" dirty="0"/>
          </a:p>
          <a:p>
            <a:pPr lvl="1"/>
            <a:r>
              <a:rPr lang="sr-Cyrl-CS" dirty="0" err="1"/>
              <a:t>Супраструктура</a:t>
            </a:r>
            <a:r>
              <a:rPr lang="sr-Cyrl-CS" dirty="0"/>
              <a:t> (просечан бонитет, степен комуналне опремљености)</a:t>
            </a:r>
            <a:endParaRPr lang="en-US" dirty="0"/>
          </a:p>
          <a:p>
            <a:pPr lvl="1"/>
            <a:r>
              <a:rPr lang="sr-Cyrl-CS" dirty="0"/>
              <a:t>Инфраструктура (капацитети и </a:t>
            </a:r>
            <a:r>
              <a:rPr lang="sr-Cyrl-CS" dirty="0" err="1"/>
              <a:t>бонитети</a:t>
            </a:r>
            <a:r>
              <a:rPr lang="sr-Cyrl-CS" dirty="0"/>
              <a:t> мреже, обим инсталација, саобраћај)</a:t>
            </a:r>
            <a:endParaRPr lang="en-US" dirty="0"/>
          </a:p>
          <a:p>
            <a:pPr lvl="1"/>
            <a:r>
              <a:rPr lang="sr-Cyrl-CS" dirty="0"/>
              <a:t>Земљиште (степен искоришћености, начин коришћења, вредност, комунални канали)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Категорије за </a:t>
            </a:r>
            <a:r>
              <a:rPr lang="sr-Cyrl-CS" dirty="0"/>
              <a:t>формирање горњих матрица су у скали од М0 до М5 где  М0 означава најнижу вредност а М5 </a:t>
            </a:r>
            <a:r>
              <a:rPr lang="sr-Cyrl-CS" dirty="0" err="1" smtClean="0"/>
              <a:t>градјевински</a:t>
            </a:r>
            <a:r>
              <a:rPr lang="sr-Cyrl-CS" dirty="0" smtClean="0"/>
              <a:t> фонд </a:t>
            </a:r>
            <a:r>
              <a:rPr lang="sr-Cyrl-CS" dirty="0"/>
              <a:t>највише материјалне вредности.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Cyrl-CS" dirty="0"/>
              <a:t>Критеријум за </a:t>
            </a:r>
            <a:r>
              <a:rPr lang="sr-Cyrl-CS" dirty="0" smtClean="0"/>
              <a:t>утврђивање </a:t>
            </a:r>
            <a:r>
              <a:rPr lang="sr-Cyrl-CS" dirty="0"/>
              <a:t>културне вредности </a:t>
            </a:r>
            <a:r>
              <a:rPr lang="sr-Cyrl-CS" dirty="0" smtClean="0"/>
              <a:t>одређеног </a:t>
            </a:r>
            <a:r>
              <a:rPr lang="sr-Cyrl-CS" dirty="0"/>
              <a:t>простора:</a:t>
            </a:r>
            <a:endParaRPr lang="en-US" dirty="0"/>
          </a:p>
          <a:p>
            <a:pPr lvl="1"/>
            <a:r>
              <a:rPr lang="sr-Cyrl-CS" dirty="0"/>
              <a:t>Историјски и културни значај</a:t>
            </a:r>
            <a:endParaRPr lang="en-US" dirty="0"/>
          </a:p>
          <a:p>
            <a:pPr lvl="1"/>
            <a:r>
              <a:rPr lang="sr-Cyrl-CS" dirty="0"/>
              <a:t>Историјска слојевитост и континуитет</a:t>
            </a:r>
            <a:endParaRPr lang="en-US" dirty="0"/>
          </a:p>
          <a:p>
            <a:pPr lvl="1"/>
            <a:r>
              <a:rPr lang="sr-Cyrl-CS" dirty="0"/>
              <a:t>Старост простора</a:t>
            </a:r>
            <a:endParaRPr lang="en-US" dirty="0"/>
          </a:p>
          <a:p>
            <a:pPr lvl="1"/>
            <a:r>
              <a:rPr lang="sr-Cyrl-CS" dirty="0"/>
              <a:t>Број културних објеката</a:t>
            </a:r>
            <a:endParaRPr lang="en-US" dirty="0"/>
          </a:p>
          <a:p>
            <a:pPr lvl="1"/>
            <a:r>
              <a:rPr lang="sr-Cyrl-CS" dirty="0"/>
              <a:t>Територијална обухватност и </a:t>
            </a:r>
            <a:r>
              <a:rPr lang="sr-Cyrl-CS" dirty="0" err="1"/>
              <a:t>континуалне</a:t>
            </a:r>
            <a:r>
              <a:rPr lang="sr-Cyrl-CS" dirty="0"/>
              <a:t> намене структура</a:t>
            </a:r>
            <a:endParaRPr lang="en-US" dirty="0"/>
          </a:p>
          <a:p>
            <a:pPr lvl="1"/>
            <a:r>
              <a:rPr lang="sr-Cyrl-CS" dirty="0"/>
              <a:t>Посебне стилске карактеристике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СМЕРНИЦЕ И НАЧЕЛА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Категорије за </a:t>
            </a:r>
            <a:r>
              <a:rPr lang="sr-Cyrl-CS" dirty="0"/>
              <a:t>формирање горњих матрица су у скали од К0 и К1 до К4 где  К0 и К1 означава градско ткиво без посебних културних вредности,  а К4 означава просторе са најзначајнијим културно –историјским вредностима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2153</TotalTime>
  <Words>225</Words>
  <Application>Microsoft Office PowerPoint</Application>
  <PresentationFormat>On-screen Show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СМЕРНИЦЕ И НАЧЕЛА  </vt:lpstr>
      <vt:lpstr>РЕКОНСТРУКЦИЈА ОБЈЕКАТА СМЕРНИЦЕ И НАЧЕЛА</vt:lpstr>
      <vt:lpstr>РЕКОНСТРУКЦИЈА ОБЈЕКАТА СМЕРНИЦЕ И НАЧЕЛА</vt:lpstr>
      <vt:lpstr>РЕКОНСТРУКЦИЈА ОБЈЕКАТА СМЕРНИЦЕ И НАЧЕЛА </vt:lpstr>
      <vt:lpstr>РЕКОНСТРУКЦИЈА ОБЈЕКАТА СМЕРНИЦЕ И НАЧЕЛА</vt:lpstr>
      <vt:lpstr>РЕКОНСТРУКЦИЈА ОБЈЕКАТА СМЕРНИЦЕ И НАЧЕЛА</vt:lpstr>
      <vt:lpstr>РЕКОНСТРУКЦИЈА ОБЈЕКАТА СМЕРНИЦЕ И НАЧЕЛА</vt:lpstr>
      <vt:lpstr>РЕКОНСТРУКЦИЈА ОБЈЕКАТА СМЕРНИЦЕ И НАЧЕЛА</vt:lpstr>
      <vt:lpstr>РЕКОНСТРУКЦИЈА ОБЈЕКАТА СМЕРНИЦЕ И НАЧЕЛА</vt:lpstr>
      <vt:lpstr>РЕКОНСТРУКЦИЈА ОБЈЕКАТА СМЕРНИЦЕ И НАЧЕЛА</vt:lpstr>
      <vt:lpstr>РЕКОНСТРУКЦИЈА ОБЈЕКАТА СМЕРНИЦЕ И НАЧЕЛА</vt:lpstr>
      <vt:lpstr>РЕКОНСТРУКЦИЈА ОБЈЕКАТА СМЕРНИЦЕ И НАЧЕЛА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74</cp:revision>
  <dcterms:created xsi:type="dcterms:W3CDTF">2012-12-17T09:27:09Z</dcterms:created>
  <dcterms:modified xsi:type="dcterms:W3CDTF">2020-12-15T14:39:11Z</dcterms:modified>
</cp:coreProperties>
</file>