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57" r:id="rId6"/>
    <p:sldId id="272" r:id="rId7"/>
    <p:sldId id="259" r:id="rId8"/>
    <p:sldId id="260" r:id="rId9"/>
    <p:sldId id="261" r:id="rId10"/>
    <p:sldId id="262" r:id="rId11"/>
    <p:sldId id="274" r:id="rId12"/>
    <p:sldId id="275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VI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МЕТОДОЛОГИЈА УРБАНЕ РЕКОНСТРУКЦИЈЕ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Анализе почињу историографским подацима и то :</a:t>
            </a:r>
            <a:endParaRPr lang="en-US" dirty="0"/>
          </a:p>
          <a:p>
            <a:pPr lvl="0"/>
            <a:r>
              <a:rPr lang="sr-Cyrl-CS" dirty="0"/>
              <a:t>Кратка историја подручја, која се испитује по годинама од настанка па до </a:t>
            </a:r>
            <a:r>
              <a:rPr lang="sr-Cyrl-CS" dirty="0" err="1"/>
              <a:t>2000.год</a:t>
            </a:r>
            <a:r>
              <a:rPr lang="sr-Cyrl-CS" dirty="0"/>
              <a:t>.</a:t>
            </a:r>
            <a:endParaRPr lang="en-US" dirty="0"/>
          </a:p>
          <a:p>
            <a:pPr lvl="0"/>
            <a:r>
              <a:rPr lang="sr-Cyrl-CS" dirty="0"/>
              <a:t>Историјат формалних планова,</a:t>
            </a:r>
            <a:endParaRPr lang="en-US" dirty="0"/>
          </a:p>
          <a:p>
            <a:pPr lvl="0"/>
            <a:r>
              <a:rPr lang="sr-Cyrl-CS" dirty="0"/>
              <a:t>Метода структуралних истраживања и план листе споменика</a:t>
            </a:r>
            <a:endParaRPr lang="en-US" dirty="0"/>
          </a:p>
          <a:p>
            <a:pPr lvl="1"/>
            <a:r>
              <a:rPr lang="sr-Cyrl-CS" dirty="0"/>
              <a:t>Помоћу модела града</a:t>
            </a:r>
            <a:endParaRPr lang="en-US" dirty="0"/>
          </a:p>
          <a:p>
            <a:pPr lvl="1"/>
            <a:r>
              <a:rPr lang="sr-Cyrl-CS" dirty="0"/>
              <a:t>Помоћу развијене фасаде улица и тргова</a:t>
            </a:r>
            <a:endParaRPr lang="en-US" dirty="0"/>
          </a:p>
          <a:p>
            <a:pPr lvl="1"/>
            <a:r>
              <a:rPr lang="sr-Cyrl-CS" dirty="0"/>
              <a:t>План намене површина</a:t>
            </a:r>
            <a:endParaRPr lang="en-US" dirty="0"/>
          </a:p>
          <a:p>
            <a:pPr lvl="1"/>
            <a:r>
              <a:rPr lang="sr-Cyrl-CS" dirty="0"/>
              <a:t>Друга средства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dirty="0"/>
              <a:t>Постојеће стање дела града истражује се кроз:</a:t>
            </a:r>
            <a:endParaRPr lang="en-US" dirty="0"/>
          </a:p>
          <a:p>
            <a:pPr lvl="0"/>
            <a:r>
              <a:rPr lang="sr-Cyrl-CS" dirty="0"/>
              <a:t>Природно окружење-фактори; земљиште, вода, клима, вегетација</a:t>
            </a:r>
            <a:endParaRPr lang="en-US" dirty="0"/>
          </a:p>
          <a:p>
            <a:pPr lvl="0"/>
            <a:r>
              <a:rPr lang="sr-Cyrl-CS" dirty="0"/>
              <a:t>Насељеност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Анализе се представљају плановима који графички различитом </a:t>
            </a:r>
            <a:r>
              <a:rPr lang="sr-Cyrl-CS" dirty="0" err="1"/>
              <a:t>текстуром</a:t>
            </a:r>
            <a:r>
              <a:rPr lang="sr-Cyrl-CS" dirty="0"/>
              <a:t> или бојом означавају 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План 1. </a:t>
            </a:r>
            <a:endParaRPr lang="en-US" dirty="0"/>
          </a:p>
          <a:p>
            <a:r>
              <a:rPr lang="sr-Cyrl-CS" dirty="0"/>
              <a:t>План 2.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План 29.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32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Истраживачки апарат - елементи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Структурални профил дела града који истражујемо одређује пре свега његов географски и стратешки положај у односу на укупну слику града, историјски оквир, однос дела града према водама и саобраћајним токовима, његова </a:t>
            </a:r>
            <a:r>
              <a:rPr lang="sr-Cyrl-CS" dirty="0" smtClean="0"/>
              <a:t>урбана морфологија</a:t>
            </a:r>
            <a:r>
              <a:rPr lang="sr-Cyrl-CS" dirty="0"/>
              <a:t>, регулационе основе и сама структура (садржај ) насеља.</a:t>
            </a:r>
            <a:endParaRPr lang="en-US" dirty="0"/>
          </a:p>
          <a:p>
            <a:pPr lvl="0"/>
            <a:r>
              <a:rPr lang="sr-Cyrl-CS" dirty="0"/>
              <a:t>Позиција</a:t>
            </a:r>
            <a:endParaRPr lang="en-US" dirty="0"/>
          </a:p>
          <a:p>
            <a:pPr lvl="0"/>
            <a:r>
              <a:rPr lang="sr-Cyrl-CS" dirty="0"/>
              <a:t>Стратешка позиција</a:t>
            </a:r>
            <a:endParaRPr lang="en-US" dirty="0"/>
          </a:p>
          <a:p>
            <a:pPr lvl="0"/>
            <a:r>
              <a:rPr lang="sr-Cyrl-CS" dirty="0"/>
              <a:t>Историјски оквир</a:t>
            </a:r>
            <a:endParaRPr lang="en-US" dirty="0"/>
          </a:p>
          <a:p>
            <a:pPr lvl="0"/>
            <a:r>
              <a:rPr lang="sr-Cyrl-CS" dirty="0"/>
              <a:t>Фактор воде, реке, мора</a:t>
            </a:r>
            <a:endParaRPr lang="en-US" dirty="0"/>
          </a:p>
          <a:p>
            <a:pPr lvl="0"/>
            <a:r>
              <a:rPr lang="sr-Cyrl-CS" dirty="0"/>
              <a:t>Урбана морфологија</a:t>
            </a:r>
            <a:endParaRPr lang="en-US" dirty="0"/>
          </a:p>
          <a:p>
            <a:pPr lvl="0"/>
            <a:r>
              <a:rPr lang="sr-Cyrl-CS" dirty="0"/>
              <a:t>Композиционе карактеристике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54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Свеукупно када посматрамо композиција и визуре једног града су истовремено и његови симболи или део његове слике или имиџа.</a:t>
            </a:r>
            <a:endParaRPr lang="en-US" dirty="0"/>
          </a:p>
          <a:p>
            <a:r>
              <a:rPr lang="sr-Cyrl-CS" dirty="0"/>
              <a:t>Веома је </a:t>
            </a:r>
            <a:r>
              <a:rPr lang="sr-Cyrl-CS" dirty="0"/>
              <a:t>в</a:t>
            </a:r>
            <a:r>
              <a:rPr lang="sr-Cyrl-CS" dirty="0" smtClean="0"/>
              <a:t>ажно </a:t>
            </a:r>
            <a:r>
              <a:rPr lang="sr-Cyrl-CS" dirty="0"/>
              <a:t>да се при реконструктивним захватима поштује постојећа регулација у што већој мери, па познавање постојећег и прошлог стања (карте) мора да буде сигурно и тачно.</a:t>
            </a:r>
            <a:endParaRPr lang="en-US" dirty="0"/>
          </a:p>
          <a:p>
            <a:r>
              <a:rPr lang="sr-Cyrl-CS" dirty="0"/>
              <a:t>Када се понекад захтева просецање нових улица или тргова у урбаној реконструкцији, повећање или смањење блокова тада је потребна посебна опрезност и разлог за овакав подухват мора бити јак.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 err="1"/>
              <a:t>Перид</a:t>
            </a:r>
            <a:r>
              <a:rPr lang="sr-Cyrl-CS" b="1" dirty="0"/>
              <a:t> период биолошке заштите (од краја XИX века до средине XX века)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Везује се за период реализма у уметности.</a:t>
            </a:r>
            <a:endParaRPr lang="en-US" dirty="0"/>
          </a:p>
          <a:p>
            <a:r>
              <a:rPr lang="sr-Cyrl-CS" dirty="0"/>
              <a:t>Италијани дају поставке основном научном конзерваторском приступу. Издвајају се два велика архитекта конзерватора тог времена ; </a:t>
            </a:r>
            <a:r>
              <a:rPr lang="sr-Cyrl-CS" dirty="0" err="1"/>
              <a:t>Боито</a:t>
            </a:r>
            <a:r>
              <a:rPr lang="sr-Cyrl-CS" dirty="0"/>
              <a:t> и </a:t>
            </a:r>
            <a:r>
              <a:rPr lang="sr-Cyrl-CS" dirty="0" err="1"/>
              <a:t>Ђованони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Основни погледи су следећи:</a:t>
            </a:r>
            <a:endParaRPr lang="en-US" dirty="0"/>
          </a:p>
          <a:p>
            <a:pPr lvl="0"/>
            <a:r>
              <a:rPr lang="sr-Cyrl-CS" dirty="0"/>
              <a:t>при свакој обнови јасно разграничење </a:t>
            </a:r>
            <a:r>
              <a:rPr lang="sr-Cyrl-CS" dirty="0" smtClean="0"/>
              <a:t>између </a:t>
            </a:r>
            <a:r>
              <a:rPr lang="sr-Cyrl-CS" dirty="0"/>
              <a:t>аутентичних и обновљених делова</a:t>
            </a:r>
            <a:endParaRPr lang="en-US" dirty="0"/>
          </a:p>
          <a:p>
            <a:pPr lvl="0"/>
            <a:r>
              <a:rPr lang="sr-Cyrl-CS" dirty="0"/>
              <a:t>ту разлику исказати и у различитим материјалима</a:t>
            </a:r>
            <a:endParaRPr lang="en-US" dirty="0"/>
          </a:p>
          <a:p>
            <a:pPr lvl="0"/>
            <a:r>
              <a:rPr lang="sr-Cyrl-CS" dirty="0"/>
              <a:t>украсни делови се не обнављају</a:t>
            </a:r>
            <a:endParaRPr lang="en-US" dirty="0"/>
          </a:p>
          <a:p>
            <a:pPr lvl="0"/>
            <a:r>
              <a:rPr lang="sr-Cyrl-CS" dirty="0"/>
              <a:t>аутентични делови се излажу уз сами </a:t>
            </a:r>
            <a:r>
              <a:rPr lang="sr-Cyrl-CS" dirty="0" smtClean="0"/>
              <a:t>грађевину</a:t>
            </a:r>
            <a:endParaRPr lang="en-US" dirty="0"/>
          </a:p>
          <a:p>
            <a:pPr lvl="0"/>
            <a:r>
              <a:rPr lang="sr-Cyrl-CS" dirty="0"/>
              <a:t>сви обновљени делови се </a:t>
            </a:r>
            <a:r>
              <a:rPr lang="sr-Cyrl-CS" dirty="0" smtClean="0"/>
              <a:t>обележавају </a:t>
            </a:r>
            <a:r>
              <a:rPr lang="sr-Cyrl-CS" dirty="0"/>
              <a:t>знаком и датумом</a:t>
            </a:r>
            <a:endParaRPr lang="en-US" dirty="0"/>
          </a:p>
          <a:p>
            <a:pPr lvl="0"/>
            <a:r>
              <a:rPr lang="sr-Cyrl-CS" dirty="0"/>
              <a:t>на обновљеној </a:t>
            </a:r>
            <a:r>
              <a:rPr lang="sr-Cyrl-CS" dirty="0" smtClean="0"/>
              <a:t>грађевини се </a:t>
            </a:r>
            <a:r>
              <a:rPr lang="sr-Cyrl-CS" dirty="0"/>
              <a:t>поставља натпис са објашњењем рестаураторског подухвата.</a:t>
            </a:r>
            <a:endParaRPr lang="en-US" dirty="0"/>
          </a:p>
          <a:p>
            <a:pPr lvl="0"/>
            <a:r>
              <a:rPr lang="sr-Cyrl-CS" dirty="0"/>
              <a:t>Опис и фотографска документација морају бити јавно објављени.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4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dirty="0"/>
              <a:t>Италијански документ који је 1931. године донело Италијанско Врховно Веће за старине и уметност, усваја следеће научне доктрине:</a:t>
            </a:r>
            <a:endParaRPr lang="en-US" dirty="0"/>
          </a:p>
          <a:p>
            <a:pPr lvl="0"/>
            <a:r>
              <a:rPr lang="sr-Cyrl-CS" dirty="0"/>
              <a:t>Највећа важност се придаје консолидацији и одржавању споменика.</a:t>
            </a:r>
            <a:endParaRPr lang="en-US" dirty="0"/>
          </a:p>
          <a:p>
            <a:pPr lvl="0"/>
            <a:r>
              <a:rPr lang="sr-Cyrl-CS" dirty="0"/>
              <a:t>Обнова првобитног облика(</a:t>
            </a:r>
            <a:r>
              <a:rPr lang="sr-Cyrl-CS" dirty="0" err="1"/>
              <a:t>репристинација</a:t>
            </a:r>
            <a:r>
              <a:rPr lang="sr-Cyrl-CS" dirty="0"/>
              <a:t>) допушта се само када је заснована на тачним податцима и ако изворни елементи превладавају над реконструисаним.</a:t>
            </a:r>
            <a:endParaRPr lang="en-US" dirty="0"/>
          </a:p>
          <a:p>
            <a:pPr lvl="0"/>
            <a:r>
              <a:rPr lang="sr-Cyrl-CS" dirty="0"/>
              <a:t>У археологији се не допуштају реконструкције већ само </a:t>
            </a:r>
            <a:r>
              <a:rPr lang="sr-Cyrl-CS" dirty="0" err="1"/>
              <a:t>анастилоза</a:t>
            </a:r>
            <a:r>
              <a:rPr lang="sr-Cyrl-CS" dirty="0"/>
              <a:t> (</a:t>
            </a:r>
            <a:r>
              <a:rPr lang="sr-Cyrl-CS" dirty="0" err="1"/>
              <a:t>рекомпозиција</a:t>
            </a:r>
            <a:r>
              <a:rPr lang="sr-Cyrl-CS" dirty="0"/>
              <a:t> делова)</a:t>
            </a:r>
            <a:endParaRPr lang="en-US" dirty="0"/>
          </a:p>
          <a:p>
            <a:pPr lvl="0"/>
            <a:r>
              <a:rPr lang="sr-Cyrl-CS" dirty="0"/>
              <a:t>Нова функција мора бити пажљиво одабрана, не сме да се разликује сувише да не би модификовала неку зграду.</a:t>
            </a:r>
            <a:endParaRPr lang="en-US" dirty="0"/>
          </a:p>
          <a:p>
            <a:pPr lvl="0"/>
            <a:r>
              <a:rPr lang="sr-Cyrl-CS" dirty="0"/>
              <a:t>Штите се сви историјски слојеви</a:t>
            </a:r>
            <a:endParaRPr lang="en-US" dirty="0"/>
          </a:p>
          <a:p>
            <a:pPr lvl="0"/>
            <a:r>
              <a:rPr lang="sr-Cyrl-CS" dirty="0"/>
              <a:t>Амбијент око зграде која се чува мора се поштовати</a:t>
            </a:r>
            <a:endParaRPr lang="en-US" dirty="0"/>
          </a:p>
          <a:p>
            <a:pPr lvl="0"/>
            <a:r>
              <a:rPr lang="sr-Cyrl-CS" dirty="0"/>
              <a:t>Сви нови делови морају бити јасно назначени</a:t>
            </a:r>
            <a:endParaRPr lang="en-US" dirty="0"/>
          </a:p>
          <a:p>
            <a:pPr lvl="0"/>
            <a:r>
              <a:rPr lang="sr-Cyrl-CS" dirty="0"/>
              <a:t>Треба примењивати нова техничка достигнућа</a:t>
            </a:r>
            <a:endParaRPr lang="en-US" dirty="0"/>
          </a:p>
          <a:p>
            <a:pPr lvl="0"/>
            <a:r>
              <a:rPr lang="sr-Cyrl-CS" dirty="0"/>
              <a:t>Све археолошке налазе треба сачувати на лицу места</a:t>
            </a:r>
            <a:endParaRPr lang="en-US" dirty="0"/>
          </a:p>
          <a:p>
            <a:pPr lvl="0"/>
            <a:r>
              <a:rPr lang="sr-Cyrl-CS" dirty="0"/>
              <a:t>Радове треба да прати одговарајућа документација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0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sr-Cyrl-CS" b="1" dirty="0"/>
              <a:t>Анализа постојећег стања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Вредновање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Инвентаризацију постојећег стања , анализу и вредновање пре поступка избора метода реконструкције углавном раде Заводи за заштиту споменика културе.</a:t>
            </a:r>
            <a:endParaRPr lang="en-US" dirty="0"/>
          </a:p>
          <a:p>
            <a:r>
              <a:rPr lang="sr-Cyrl-CS" dirty="0" err="1"/>
              <a:t>Валоризациони</a:t>
            </a:r>
            <a:r>
              <a:rPr lang="sr-Cyrl-CS" dirty="0"/>
              <a:t> поступак представља интердисциплинарни рад великог броја стручњака (архитеката, историчара, историчара уметности, археолога, етнолога и других), а по потреби консултује се и јавно мишљење посебно када се ради о амбијенталним целинама.</a:t>
            </a:r>
            <a:endParaRPr lang="en-US" dirty="0"/>
          </a:p>
          <a:p>
            <a:r>
              <a:rPr lang="sr-Cyrl-CS" dirty="0"/>
              <a:t>Свакој валоризацији претходе тзв. Претходна истраживања.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Овде се узимају у обзир и уобичајени урбанистички параметри који нам дају слику о посматраном делу града који је предмет интересовања (ГУП Београда до 2000. год.) а према одређеним факторима:</a:t>
            </a:r>
            <a:endParaRPr lang="en-US" dirty="0"/>
          </a:p>
          <a:p>
            <a:pPr lvl="0"/>
            <a:r>
              <a:rPr lang="sr-Cyrl-CS" dirty="0"/>
              <a:t>Индекс </a:t>
            </a:r>
            <a:r>
              <a:rPr lang="sr-Cyrl-CS" dirty="0" err="1" smtClean="0"/>
              <a:t>изграђености</a:t>
            </a:r>
            <a:endParaRPr lang="en-US" dirty="0"/>
          </a:p>
          <a:p>
            <a:pPr lvl="0"/>
            <a:r>
              <a:rPr lang="sr-Cyrl-CS" dirty="0"/>
              <a:t>Број становника</a:t>
            </a:r>
            <a:endParaRPr lang="en-US" dirty="0"/>
          </a:p>
          <a:p>
            <a:pPr lvl="0"/>
            <a:r>
              <a:rPr lang="sr-Cyrl-CS" dirty="0"/>
              <a:t>Однос </a:t>
            </a:r>
            <a:r>
              <a:rPr lang="sr-Cyrl-CS" dirty="0" smtClean="0"/>
              <a:t>између </a:t>
            </a:r>
            <a:r>
              <a:rPr lang="sr-Cyrl-CS" dirty="0"/>
              <a:t>броја становника и њихових активности</a:t>
            </a:r>
            <a:endParaRPr lang="en-US" dirty="0"/>
          </a:p>
          <a:p>
            <a:pPr lvl="0"/>
            <a:r>
              <a:rPr lang="sr-Cyrl-CS" dirty="0"/>
              <a:t>Површина стана по становнику</a:t>
            </a:r>
            <a:endParaRPr lang="en-US" dirty="0"/>
          </a:p>
          <a:p>
            <a:pPr lvl="0"/>
            <a:r>
              <a:rPr lang="sr-Cyrl-CS" dirty="0"/>
              <a:t>Јавна површина по становнику</a:t>
            </a:r>
            <a:endParaRPr lang="en-US" dirty="0"/>
          </a:p>
          <a:p>
            <a:pPr lvl="0"/>
            <a:r>
              <a:rPr lang="sr-Cyrl-CS" dirty="0"/>
              <a:t>Број вртића</a:t>
            </a:r>
            <a:endParaRPr lang="en-US" dirty="0"/>
          </a:p>
          <a:p>
            <a:pPr lvl="0"/>
            <a:r>
              <a:rPr lang="sr-Cyrl-CS" dirty="0"/>
              <a:t>Број основних школа</a:t>
            </a:r>
            <a:endParaRPr lang="en-US" dirty="0"/>
          </a:p>
          <a:p>
            <a:pPr lvl="0"/>
            <a:r>
              <a:rPr lang="sr-Cyrl-CS" dirty="0"/>
              <a:t>Заједнички простори и сервиси</a:t>
            </a:r>
            <a:endParaRPr lang="en-US" dirty="0"/>
          </a:p>
          <a:p>
            <a:pPr lvl="0"/>
            <a:r>
              <a:rPr lang="sr-Cyrl-CS" dirty="0"/>
              <a:t>Простор за мирујући саобраћај</a:t>
            </a:r>
            <a:endParaRPr lang="en-US" dirty="0"/>
          </a:p>
          <a:p>
            <a:pPr lvl="0"/>
            <a:r>
              <a:rPr lang="sr-Cyrl-CS" dirty="0"/>
              <a:t>Простор за јавне саобраћајнице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Процене вредности појединих елемената –објеката који се морају уклонити као и доношење одлуке о уклањању по правилу се не </a:t>
            </a:r>
            <a:r>
              <a:rPr lang="sr-Cyrl-CS" dirty="0" err="1"/>
              <a:t>поварава</a:t>
            </a:r>
            <a:r>
              <a:rPr lang="sr-Cyrl-CS" dirty="0"/>
              <a:t> само аутору пројекта, већ мора проћи ревизију ауторског тима стручњака.</a:t>
            </a:r>
            <a:endParaRPr lang="en-US" dirty="0"/>
          </a:p>
          <a:p>
            <a:r>
              <a:rPr lang="sr-Cyrl-CS" dirty="0"/>
              <a:t>Реконструктивни захвати или методе на које наилазимо у пракси су следеће : консолидација, рестаурација ( са или без промене функције),адаптација, асанација, интерполација и нова изградња у заштићеном ткиву.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dirty="0"/>
              <a:t>Избор захвата зависи од неколико параметара и комбинације оцена различитих вредности:</a:t>
            </a:r>
            <a:endParaRPr lang="en-US" sz="1800" dirty="0"/>
          </a:p>
          <a:p>
            <a:pPr lvl="0"/>
            <a:r>
              <a:rPr lang="sr-Cyrl-CS" sz="1800" dirty="0"/>
              <a:t>Оцена материјалне вредности,</a:t>
            </a:r>
            <a:endParaRPr lang="en-US" sz="1800" dirty="0"/>
          </a:p>
          <a:p>
            <a:pPr lvl="0"/>
            <a:r>
              <a:rPr lang="sr-Cyrl-CS" sz="1800" dirty="0"/>
              <a:t>Културна вредност,</a:t>
            </a:r>
            <a:endParaRPr lang="en-US" sz="1800" dirty="0"/>
          </a:p>
          <a:p>
            <a:pPr lvl="0"/>
            <a:r>
              <a:rPr lang="sr-Cyrl-CS" sz="1800" dirty="0"/>
              <a:t>Еколошка вредност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  <a:p>
            <a:r>
              <a:rPr lang="sr-Cyrl-CS" sz="1800" dirty="0"/>
              <a:t>Скуп свих ових фактора одредиће укупну вредност одређеног објекта или целине.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МЕТОДОЛОГИЈА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Француска методологија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Методологија вредновања у Француској заснована је на посебно детаљним анализама изабраног подручја. Ниво </a:t>
            </a:r>
            <a:r>
              <a:rPr lang="sr-Cyrl-CS" dirty="0" err="1"/>
              <a:t>темељитости</a:t>
            </a:r>
            <a:r>
              <a:rPr lang="sr-Cyrl-CS" dirty="0"/>
              <a:t> ове методологије може </a:t>
            </a:r>
            <a:r>
              <a:rPr lang="sr-Cyrl-CS" dirty="0" smtClean="0"/>
              <a:t>послужити </a:t>
            </a:r>
            <a:r>
              <a:rPr lang="sr-Cyrl-CS" dirty="0"/>
              <a:t>као добар узор за поменуте интервенције.</a:t>
            </a:r>
            <a:endParaRPr lang="en-US" dirty="0"/>
          </a:p>
          <a:p>
            <a:r>
              <a:rPr lang="sr-Cyrl-CS" dirty="0"/>
              <a:t>Француски пример </a:t>
            </a:r>
            <a:r>
              <a:rPr lang="sr-Cyrl-CS" dirty="0" smtClean="0"/>
              <a:t>предвиђа </a:t>
            </a:r>
            <a:r>
              <a:rPr lang="sr-Cyrl-CS" dirty="0"/>
              <a:t>да </a:t>
            </a:r>
            <a:r>
              <a:rPr lang="sr-Cyrl-CS" dirty="0" err="1"/>
              <a:t>проводљивост</a:t>
            </a:r>
            <a:r>
              <a:rPr lang="sr-Cyrl-CS" dirty="0"/>
              <a:t> ових </a:t>
            </a:r>
            <a:r>
              <a:rPr lang="sr-Cyrl-CS" dirty="0" smtClean="0"/>
              <a:t>планова може </a:t>
            </a:r>
            <a:r>
              <a:rPr lang="sr-Cyrl-CS" dirty="0"/>
              <a:t>да се изводи:</a:t>
            </a:r>
            <a:endParaRPr lang="en-US" dirty="0"/>
          </a:p>
          <a:p>
            <a:pPr lvl="0"/>
            <a:r>
              <a:rPr lang="sr-Cyrl-CS" dirty="0"/>
              <a:t>Неформално уз минималне трошкове,</a:t>
            </a:r>
            <a:endParaRPr lang="en-US" dirty="0"/>
          </a:p>
          <a:p>
            <a:pPr lvl="0"/>
            <a:r>
              <a:rPr lang="sr-Cyrl-CS" dirty="0"/>
              <a:t>Са флексибилним детаљним планом као делом стратегије изводљивости,</a:t>
            </a:r>
            <a:endParaRPr lang="en-US" dirty="0"/>
          </a:p>
          <a:p>
            <a:pPr lvl="0"/>
            <a:r>
              <a:rPr lang="sr-Cyrl-CS" dirty="0"/>
              <a:t>Са чврсто формализованим планом</a:t>
            </a:r>
            <a:endParaRPr lang="en-US" dirty="0"/>
          </a:p>
          <a:p>
            <a:pPr lvl="0"/>
            <a:r>
              <a:rPr lang="sr-Cyrl-CS" dirty="0"/>
              <a:t>Са чврсто формализованим планом и </a:t>
            </a:r>
            <a:r>
              <a:rPr lang="sr-Cyrl-CS" dirty="0" smtClean="0"/>
              <a:t>спровођењем </a:t>
            </a:r>
            <a:r>
              <a:rPr lang="sr-Cyrl-CS" dirty="0"/>
              <a:t>плана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2133</TotalTime>
  <Words>489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 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  <vt:lpstr>РЕКОНСТРУКЦИЈА ОБЈЕКАТА МЕТОДОЛОГИЈА УРБАНЕ РЕКОНСТРУКЦИЈЕ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70</cp:revision>
  <dcterms:created xsi:type="dcterms:W3CDTF">2012-12-17T09:27:09Z</dcterms:created>
  <dcterms:modified xsi:type="dcterms:W3CDTF">2020-12-01T08:47:23Z</dcterms:modified>
</cp:coreProperties>
</file>