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81" r:id="rId8"/>
    <p:sldId id="292" r:id="rId9"/>
    <p:sldId id="282" r:id="rId10"/>
    <p:sldId id="283" r:id="rId11"/>
    <p:sldId id="284" r:id="rId12"/>
    <p:sldId id="285" r:id="rId13"/>
    <p:sldId id="262" r:id="rId14"/>
    <p:sldId id="279" r:id="rId15"/>
    <p:sldId id="263" r:id="rId16"/>
    <p:sldId id="294" r:id="rId17"/>
    <p:sldId id="272" r:id="rId18"/>
    <p:sldId id="295" r:id="rId19"/>
    <p:sldId id="299" r:id="rId20"/>
    <p:sldId id="296" r:id="rId21"/>
    <p:sldId id="29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84" y="-2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C6EFBFB8-A2AA-40C2-9243-6729EA737371}" type="datetimeFigureOut">
              <a:rPr lang="en-US" smtClean="0"/>
              <a:pPr/>
              <a:t>12/15/2020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3947C30F-0139-4235-8395-5E879E2F976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EFBFB8-A2AA-40C2-9243-6729EA737371}" type="datetimeFigureOut">
              <a:rPr lang="en-US" smtClean="0"/>
              <a:pPr/>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7C30F-0139-4235-8395-5E879E2F976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EFBFB8-A2AA-40C2-9243-6729EA737371}" type="datetimeFigureOut">
              <a:rPr lang="en-US" smtClean="0"/>
              <a:pPr/>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7C30F-0139-4235-8395-5E879E2F976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6EFBFB8-A2AA-40C2-9243-6729EA737371}" type="datetimeFigureOut">
              <a:rPr lang="en-US" smtClean="0"/>
              <a:pPr/>
              <a:t>12/15/2020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3947C30F-0139-4235-8395-5E879E2F976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C6EFBFB8-A2AA-40C2-9243-6729EA737371}" type="datetimeFigureOut">
              <a:rPr lang="en-US" smtClean="0"/>
              <a:pPr/>
              <a:t>12/15/2020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3947C30F-0139-4235-8395-5E879E2F9766}"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6EFBFB8-A2AA-40C2-9243-6729EA737371}" type="datetimeFigureOut">
              <a:rPr lang="en-US" smtClean="0"/>
              <a:pPr/>
              <a:t>12/15/2020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947C30F-0139-4235-8395-5E879E2F976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C6EFBFB8-A2AA-40C2-9243-6729EA737371}" type="datetimeFigureOut">
              <a:rPr lang="en-US" smtClean="0"/>
              <a:pPr/>
              <a:t>12/15/2020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3947C30F-0139-4235-8395-5E879E2F9766}"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6EFBFB8-A2AA-40C2-9243-6729EA737371}" type="datetimeFigureOut">
              <a:rPr lang="en-US" smtClean="0"/>
              <a:pPr/>
              <a:t>12/15/2020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7C30F-0139-4235-8395-5E879E2F976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6EFBFB8-A2AA-40C2-9243-6729EA737371}" type="datetimeFigureOut">
              <a:rPr lang="en-US" smtClean="0"/>
              <a:pPr/>
              <a:t>12/15/2020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7C30F-0139-4235-8395-5E879E2F976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6EFBFB8-A2AA-40C2-9243-6729EA737371}" type="datetimeFigureOut">
              <a:rPr lang="en-US" smtClean="0"/>
              <a:pPr/>
              <a:t>12/15/2020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7C30F-0139-4235-8395-5E879E2F976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C6EFBFB8-A2AA-40C2-9243-6729EA737371}" type="datetimeFigureOut">
              <a:rPr lang="en-US" smtClean="0"/>
              <a:pPr/>
              <a:t>12/15/2020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947C30F-0139-4235-8395-5E879E2F9766}"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6EFBFB8-A2AA-40C2-9243-6729EA737371}" type="datetimeFigureOut">
              <a:rPr lang="en-US" smtClean="0"/>
              <a:pPr/>
              <a:t>12/15/2020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947C30F-0139-4235-8395-5E879E2F9766}"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981199"/>
          </a:xfrm>
        </p:spPr>
        <p:txBody>
          <a:bodyPr>
            <a:noAutofit/>
          </a:bodyPr>
          <a:lstStyle/>
          <a:p>
            <a:pPr algn="ctr"/>
            <a:r>
              <a:rPr lang="sr-Cyrl-CS" sz="3200" b="1" dirty="0" smtClean="0"/>
              <a:t>АКАДЕМИЈА ТЕХНИЧКО – УМЕТНИЧКИХ</a:t>
            </a:r>
            <a:br>
              <a:rPr lang="sr-Cyrl-CS" sz="3200" b="1" dirty="0" smtClean="0"/>
            </a:br>
            <a:r>
              <a:rPr lang="sr-Cyrl-CS" sz="3200" b="1" dirty="0" smtClean="0"/>
              <a:t>СТРУКОВНИХ СТУДИЈА</a:t>
            </a:r>
            <a:br>
              <a:rPr lang="sr-Cyrl-CS" sz="3200" b="1" dirty="0" smtClean="0"/>
            </a:br>
            <a:r>
              <a:rPr lang="sr-Cyrl-CS" sz="3200" b="1" dirty="0" smtClean="0"/>
              <a:t>БЕОГРАД</a:t>
            </a:r>
            <a:br>
              <a:rPr lang="sr-Cyrl-CS" sz="3200" b="1" dirty="0" smtClean="0"/>
            </a:br>
            <a:r>
              <a:rPr lang="sr-Cyrl-CS" sz="3200" b="1" dirty="0" smtClean="0"/>
              <a:t>ВИСОКА ГРАЂЕВИНСКО ГЕОДЕТСКА ШКОЛА</a:t>
            </a:r>
            <a:endParaRPr lang="en-US" sz="3200" b="1" dirty="0"/>
          </a:p>
        </p:txBody>
      </p:sp>
      <p:sp>
        <p:nvSpPr>
          <p:cNvPr id="3" name="Subtitle 2"/>
          <p:cNvSpPr>
            <a:spLocks noGrp="1"/>
          </p:cNvSpPr>
          <p:nvPr>
            <p:ph type="subTitle" idx="1"/>
          </p:nvPr>
        </p:nvSpPr>
        <p:spPr>
          <a:xfrm>
            <a:off x="1219200" y="3352800"/>
            <a:ext cx="6400800" cy="2819400"/>
          </a:xfrm>
        </p:spPr>
        <p:txBody>
          <a:bodyPr>
            <a:normAutofit lnSpcReduction="10000"/>
          </a:bodyPr>
          <a:lstStyle/>
          <a:p>
            <a:r>
              <a:rPr lang="sr-Cyrl-CS" sz="4000" b="1" dirty="0" smtClean="0">
                <a:solidFill>
                  <a:schemeClr val="tx1"/>
                </a:solidFill>
              </a:rPr>
              <a:t>САВРЕМЕНА АРХИТЕКТУРА</a:t>
            </a:r>
            <a:endParaRPr lang="sr-Latn-CS" sz="4000" b="1" dirty="0" smtClean="0">
              <a:solidFill>
                <a:schemeClr val="tx1"/>
              </a:solidFill>
            </a:endParaRPr>
          </a:p>
          <a:p>
            <a:endParaRPr lang="sr-Latn-CS" dirty="0" smtClean="0">
              <a:solidFill>
                <a:schemeClr val="tx1"/>
              </a:solidFill>
            </a:endParaRPr>
          </a:p>
          <a:p>
            <a:r>
              <a:rPr lang="sr-Cyrl-CS" b="1" dirty="0" smtClean="0"/>
              <a:t>П Р Е Д А В А Њ Е     </a:t>
            </a:r>
            <a:r>
              <a:rPr lang="en-US" b="1" dirty="0" smtClean="0"/>
              <a:t>VIII</a:t>
            </a:r>
            <a:endParaRPr lang="en-US" dirty="0" smtClean="0"/>
          </a:p>
          <a:p>
            <a:r>
              <a:rPr lang="sr-Cyrl-CS" b="1" dirty="0" smtClean="0"/>
              <a:t> </a:t>
            </a:r>
            <a:endParaRPr lang="en-US" dirty="0"/>
          </a:p>
          <a:p>
            <a:r>
              <a:rPr lang="en-US" dirty="0" err="1"/>
              <a:t>Alvar</a:t>
            </a:r>
            <a:r>
              <a:rPr lang="en-US" dirty="0"/>
              <a:t> </a:t>
            </a:r>
            <a:r>
              <a:rPr lang="en-US" dirty="0" smtClean="0"/>
              <a:t>Alto</a:t>
            </a:r>
            <a:endParaRPr lang="sr-Latn-CS" dirty="0" smtClean="0">
              <a:solidFill>
                <a:schemeClr val="tx1"/>
              </a:solidFill>
            </a:endParaRPr>
          </a:p>
          <a:p>
            <a:r>
              <a:rPr lang="sr-Cyrl-CS" sz="2800" dirty="0" smtClean="0">
                <a:solidFill>
                  <a:schemeClr val="tx1"/>
                </a:solidFill>
              </a:rPr>
              <a:t>Мр</a:t>
            </a:r>
            <a:r>
              <a:rPr lang="en-US" sz="2800" dirty="0" smtClean="0">
                <a:solidFill>
                  <a:schemeClr val="tx1"/>
                </a:solidFill>
              </a:rPr>
              <a:t> </a:t>
            </a:r>
            <a:r>
              <a:rPr lang="sr-Cyrl-CS" sz="2800" dirty="0" smtClean="0">
                <a:solidFill>
                  <a:schemeClr val="tx1"/>
                </a:solidFill>
              </a:rPr>
              <a:t>Зоран Живковић дипл.инж.арх.</a:t>
            </a:r>
            <a:endParaRPr lang="sr-Latn-CS" sz="2800"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САВРЕМЕНА АРХИТЕКТУРА </a:t>
            </a:r>
            <a:br>
              <a:rPr lang="sr-Cyrl-CS" b="1" dirty="0">
                <a:solidFill>
                  <a:schemeClr val="tx1"/>
                </a:solidFill>
              </a:rPr>
            </a:br>
            <a:r>
              <a:rPr lang="en-US" dirty="0" err="1"/>
              <a:t>Alvar</a:t>
            </a:r>
            <a:r>
              <a:rPr lang="en-US" dirty="0"/>
              <a:t> Alto</a:t>
            </a:r>
            <a:endParaRPr lang="en-US" dirty="0"/>
          </a:p>
        </p:txBody>
      </p:sp>
      <p:sp>
        <p:nvSpPr>
          <p:cNvPr id="3" name="Content Placeholder 2"/>
          <p:cNvSpPr>
            <a:spLocks noGrp="1"/>
          </p:cNvSpPr>
          <p:nvPr>
            <p:ph idx="1"/>
          </p:nvPr>
        </p:nvSpPr>
        <p:spPr/>
        <p:txBody>
          <a:bodyPr>
            <a:normAutofit/>
          </a:bodyPr>
          <a:lstStyle/>
          <a:p>
            <a:r>
              <a:rPr lang="sr-Cyrl-CS" dirty="0"/>
              <a:t>1950, Градски центар у </a:t>
            </a:r>
            <a:r>
              <a:rPr lang="sr-Cyrl-CS" dirty="0" err="1"/>
              <a:t>Јувасyиа</a:t>
            </a:r>
            <a:r>
              <a:rPr lang="sr-Cyrl-CS" dirty="0"/>
              <a:t> 1964. и цркву у </a:t>
            </a:r>
            <a:r>
              <a:rPr lang="sr-Cyrl-CS" dirty="0" err="1"/>
              <a:t>Лахти</a:t>
            </a:r>
            <a:r>
              <a:rPr lang="sr-Cyrl-CS" dirty="0"/>
              <a:t>, конкурсни пројекат из 1950. године. Радови у </a:t>
            </a:r>
            <a:r>
              <a:rPr lang="sr-Cyrl-CS" dirty="0" err="1"/>
              <a:t>Хелсинкију</a:t>
            </a:r>
            <a:r>
              <a:rPr lang="sr-Cyrl-CS" dirty="0"/>
              <a:t> и серије зграда, развојних планова и пројеката изван главног града сведоче о високом квалитету и могућностима </a:t>
            </a:r>
            <a:r>
              <a:rPr lang="sr-Cyrl-CS" dirty="0" err="1"/>
              <a:t>Алтовог</a:t>
            </a:r>
            <a:r>
              <a:rPr lang="sr-Cyrl-CS" dirty="0"/>
              <a:t> дизајна, и о дубини његових размишљања укорењених у историјским, културним и географским традицијама тог времена. </a:t>
            </a:r>
            <a:endParaRPr lang="en-US" dirty="0"/>
          </a:p>
        </p:txBody>
      </p:sp>
    </p:spTree>
    <p:extLst>
      <p:ext uri="{BB962C8B-B14F-4D97-AF65-F5344CB8AC3E}">
        <p14:creationId xmlns:p14="http://schemas.microsoft.com/office/powerpoint/2010/main" val="702170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САВРЕМЕНА АРХИТЕКТУРА </a:t>
            </a:r>
            <a:br>
              <a:rPr lang="sr-Cyrl-CS" b="1" dirty="0">
                <a:solidFill>
                  <a:schemeClr val="tx1"/>
                </a:solidFill>
              </a:rPr>
            </a:br>
            <a:r>
              <a:rPr lang="en-US" dirty="0" err="1"/>
              <a:t>Alvar</a:t>
            </a:r>
            <a:r>
              <a:rPr lang="en-US" dirty="0"/>
              <a:t> Alto</a:t>
            </a:r>
            <a:endParaRPr lang="en-US" dirty="0"/>
          </a:p>
        </p:txBody>
      </p:sp>
      <p:sp>
        <p:nvSpPr>
          <p:cNvPr id="3" name="Content Placeholder 2"/>
          <p:cNvSpPr>
            <a:spLocks noGrp="1"/>
          </p:cNvSpPr>
          <p:nvPr>
            <p:ph idx="1"/>
          </p:nvPr>
        </p:nvSpPr>
        <p:spPr/>
        <p:txBody>
          <a:bodyPr>
            <a:normAutofit fontScale="77500" lnSpcReduction="20000"/>
          </a:bodyPr>
          <a:lstStyle/>
          <a:p>
            <a:r>
              <a:rPr lang="sr-Cyrl-CS" dirty="0"/>
              <a:t>Треба споменути и главни план за </a:t>
            </a:r>
            <a:r>
              <a:rPr lang="sr-Cyrl-CS" dirty="0" err="1"/>
              <a:t>Иматру</a:t>
            </a:r>
            <a:r>
              <a:rPr lang="sr-Cyrl-CS" dirty="0"/>
              <a:t> из 1947-</a:t>
            </a:r>
            <a:endParaRPr lang="en-US" dirty="0"/>
          </a:p>
          <a:p>
            <a:r>
              <a:rPr lang="sr-Cyrl-CS" dirty="0"/>
              <a:t>53, регионални план за </a:t>
            </a:r>
            <a:r>
              <a:rPr lang="sr-Cyrl-CS" dirty="0" err="1"/>
              <a:t>Лапланд</a:t>
            </a:r>
            <a:r>
              <a:rPr lang="sr-Cyrl-CS" dirty="0"/>
              <a:t> из 1950-55, Кампус за колеџ за образовање </a:t>
            </a:r>
            <a:r>
              <a:rPr lang="sr-Cyrl-CS" dirty="0" err="1"/>
              <a:t>Јуваскyла</a:t>
            </a:r>
            <a:r>
              <a:rPr lang="sr-Cyrl-CS" dirty="0"/>
              <a:t> 1950, 1953-6; центар </a:t>
            </a:r>
            <a:r>
              <a:rPr lang="sr-Cyrl-CS" dirty="0" err="1"/>
              <a:t>Сентјоки</a:t>
            </a:r>
            <a:r>
              <a:rPr lang="sr-Cyrl-CS" dirty="0"/>
              <a:t> са </a:t>
            </a:r>
            <a:r>
              <a:rPr lang="sr-Cyrl-CS" dirty="0" err="1"/>
              <a:t>протестантиском</a:t>
            </a:r>
            <a:r>
              <a:rPr lang="sr-Cyrl-CS" dirty="0"/>
              <a:t> црквом 1952, 1958-60, Градску скупштину 1960, 1962-5; Библиотеку 1963, 1964-5. </a:t>
            </a:r>
            <a:r>
              <a:rPr lang="sr-Cyrl-CS" dirty="0" err="1"/>
              <a:t>Алтова</a:t>
            </a:r>
            <a:r>
              <a:rPr lang="sr-Cyrl-CS" dirty="0"/>
              <a:t> сопствена кућа у </a:t>
            </a:r>
            <a:r>
              <a:rPr lang="sr-Cyrl-CS" dirty="0" err="1"/>
              <a:t>Муратсалу</a:t>
            </a:r>
            <a:r>
              <a:rPr lang="sr-Cyrl-CS" dirty="0"/>
              <a:t> 1953, његов студио у </a:t>
            </a:r>
            <a:r>
              <a:rPr lang="sr-Cyrl-CS" dirty="0" err="1"/>
              <a:t>Мунккинеими</a:t>
            </a:r>
            <a:endParaRPr lang="en-US" dirty="0"/>
          </a:p>
          <a:p>
            <a:r>
              <a:rPr lang="sr-Cyrl-CS" dirty="0"/>
              <a:t>1953-5, главна зграда политехнике у </a:t>
            </a:r>
            <a:r>
              <a:rPr lang="sr-Cyrl-CS" dirty="0" err="1"/>
              <a:t>Иматри</a:t>
            </a:r>
            <a:r>
              <a:rPr lang="sr-Cyrl-CS" dirty="0"/>
              <a:t> 1956, 1957-9; Музеј централне Финске у </a:t>
            </a:r>
            <a:r>
              <a:rPr lang="sr-Cyrl-CS" dirty="0" err="1"/>
              <a:t>Јyваскyла</a:t>
            </a:r>
            <a:r>
              <a:rPr lang="sr-Cyrl-CS" dirty="0"/>
              <a:t> 1959,</a:t>
            </a:r>
            <a:endParaRPr lang="en-US" dirty="0"/>
          </a:p>
          <a:p>
            <a:r>
              <a:rPr lang="sr-Cyrl-CS" dirty="0"/>
              <a:t>1960-2, Политехничка библиотека у </a:t>
            </a:r>
            <a:r>
              <a:rPr lang="sr-Cyrl-CS" dirty="0" err="1"/>
              <a:t>Отаниеми</a:t>
            </a:r>
            <a:r>
              <a:rPr lang="sr-Cyrl-CS" dirty="0"/>
              <a:t> 1964, 1965-9; Спортски институт колеџа у </a:t>
            </a:r>
            <a:r>
              <a:rPr lang="sr-Cyrl-CS" dirty="0" err="1"/>
              <a:t>Едwатиону</a:t>
            </a:r>
            <a:r>
              <a:rPr lang="sr-Cyrl-CS" dirty="0"/>
              <a:t>, </a:t>
            </a:r>
            <a:r>
              <a:rPr lang="sr-Cyrl-CS" dirty="0" err="1"/>
              <a:t>Јyваскyла</a:t>
            </a:r>
            <a:r>
              <a:rPr lang="sr-Cyrl-CS" dirty="0"/>
              <a:t> 1967-8, 1968-70; и Музеј Алвара </a:t>
            </a:r>
            <a:r>
              <a:rPr lang="sr-Cyrl-CS" dirty="0" err="1"/>
              <a:t>Алта</a:t>
            </a:r>
            <a:r>
              <a:rPr lang="sr-Cyrl-CS" dirty="0"/>
              <a:t> </a:t>
            </a:r>
            <a:r>
              <a:rPr lang="sr-Cyrl-CS" dirty="0" err="1"/>
              <a:t>Јyваскyла</a:t>
            </a:r>
            <a:r>
              <a:rPr lang="sr-Cyrl-CS" dirty="0"/>
              <a:t> 1971, 1971-3, значајна су дела.</a:t>
            </a:r>
            <a:endParaRPr lang="en-US" dirty="0"/>
          </a:p>
          <a:p>
            <a:endParaRPr lang="en-US" dirty="0"/>
          </a:p>
        </p:txBody>
      </p:sp>
    </p:spTree>
    <p:extLst>
      <p:ext uri="{BB962C8B-B14F-4D97-AF65-F5344CB8AC3E}">
        <p14:creationId xmlns:p14="http://schemas.microsoft.com/office/powerpoint/2010/main" val="2341128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САВРЕМЕНА АРХИТЕКТУРА </a:t>
            </a:r>
            <a:br>
              <a:rPr lang="sr-Cyrl-CS" b="1" dirty="0">
                <a:solidFill>
                  <a:schemeClr val="tx1"/>
                </a:solidFill>
              </a:rPr>
            </a:br>
            <a:r>
              <a:rPr lang="en-US" dirty="0" err="1"/>
              <a:t>Alvar</a:t>
            </a:r>
            <a:r>
              <a:rPr lang="en-US" dirty="0"/>
              <a:t> Alto</a:t>
            </a:r>
            <a:endParaRPr lang="en-US" dirty="0"/>
          </a:p>
        </p:txBody>
      </p:sp>
      <p:sp>
        <p:nvSpPr>
          <p:cNvPr id="3" name="Content Placeholder 2"/>
          <p:cNvSpPr>
            <a:spLocks noGrp="1"/>
          </p:cNvSpPr>
          <p:nvPr>
            <p:ph idx="1"/>
          </p:nvPr>
        </p:nvSpPr>
        <p:spPr/>
        <p:txBody>
          <a:bodyPr>
            <a:normAutofit fontScale="70000" lnSpcReduction="20000"/>
          </a:bodyPr>
          <a:lstStyle/>
          <a:p>
            <a:r>
              <a:rPr lang="sr-Cyrl-CS" dirty="0" err="1"/>
              <a:t>Алто</a:t>
            </a:r>
            <a:r>
              <a:rPr lang="sr-Cyrl-CS" dirty="0"/>
              <a:t> је такође одговоран за серије пројеката изван Финске: Стамбене зграде за </a:t>
            </a:r>
            <a:r>
              <a:rPr lang="sr-Cyrl-CS" dirty="0" err="1"/>
              <a:t>Интербау</a:t>
            </a:r>
            <a:r>
              <a:rPr lang="sr-Cyrl-CS" dirty="0"/>
              <a:t> у  берлинском  </a:t>
            </a:r>
            <a:r>
              <a:rPr lang="sr-Cyrl-CS" dirty="0" err="1"/>
              <a:t>Хансавиертелу</a:t>
            </a:r>
            <a:r>
              <a:rPr lang="sr-Cyrl-CS" dirty="0"/>
              <a:t>  1955-7,  Фински  павиљон  на  Венецијанском  бијеналу  1956,  Северни </a:t>
            </a:r>
            <a:r>
              <a:rPr lang="sr-Cyrl-CS" dirty="0" err="1"/>
              <a:t>Јутланд</a:t>
            </a:r>
            <a:r>
              <a:rPr lang="sr-Cyrl-CS" dirty="0"/>
              <a:t> музеј у </a:t>
            </a:r>
            <a:r>
              <a:rPr lang="sr-Cyrl-CS" dirty="0" err="1"/>
              <a:t>Алборгу</a:t>
            </a:r>
            <a:r>
              <a:rPr lang="sr-Cyrl-CS" dirty="0"/>
              <a:t>, Данска 1958, Стамбени блок у Бремену 1958, Културни центар 1958, Студентско удружење у </a:t>
            </a:r>
            <a:r>
              <a:rPr lang="sr-Cyrl-CS" dirty="0" err="1"/>
              <a:t>Упсали</a:t>
            </a:r>
            <a:r>
              <a:rPr lang="sr-Cyrl-CS" dirty="0"/>
              <a:t> 1961, скандинавску кућу у </a:t>
            </a:r>
            <a:r>
              <a:rPr lang="sr-Cyrl-CS" dirty="0" err="1"/>
              <a:t>Рејкјавику</a:t>
            </a:r>
            <a:r>
              <a:rPr lang="sr-Cyrl-CS" dirty="0"/>
              <a:t> 1962-3, Ентеријер института за интернационално образовање НY 1963, стамбена зграда </a:t>
            </a:r>
            <a:r>
              <a:rPr lang="sr-Cyrl-CS" dirty="0" err="1"/>
              <a:t>Сцхонбухл</a:t>
            </a:r>
            <a:r>
              <a:rPr lang="sr-Cyrl-CS" dirty="0"/>
              <a:t>, у Луцерну 1965, библиотека </a:t>
            </a:r>
            <a:r>
              <a:rPr lang="sr-Cyrl-CS" dirty="0" err="1"/>
              <a:t>Моунт</a:t>
            </a:r>
            <a:r>
              <a:rPr lang="sr-Cyrl-CS" dirty="0"/>
              <a:t> </a:t>
            </a:r>
            <a:r>
              <a:rPr lang="sr-Cyrl-CS" dirty="0" err="1"/>
              <a:t>Ангел</a:t>
            </a:r>
            <a:r>
              <a:rPr lang="sr-Cyrl-CS" dirty="0"/>
              <a:t> бенедиктинског колеџа, </a:t>
            </a:r>
            <a:r>
              <a:rPr lang="sr-Cyrl-CS" dirty="0" err="1"/>
              <a:t>Моунт</a:t>
            </a:r>
            <a:r>
              <a:rPr lang="sr-Cyrl-CS" dirty="0"/>
              <a:t> </a:t>
            </a:r>
            <a:r>
              <a:rPr lang="sr-Cyrl-CS" dirty="0" err="1"/>
              <a:t>Ангел</a:t>
            </a:r>
            <a:r>
              <a:rPr lang="sr-Cyrl-CS" dirty="0"/>
              <a:t>, Орегон 1965-6, и </a:t>
            </a:r>
            <a:r>
              <a:rPr lang="sr-Cyrl-CS" dirty="0" err="1"/>
              <a:t>Парисх</a:t>
            </a:r>
            <a:r>
              <a:rPr lang="sr-Cyrl-CS" dirty="0"/>
              <a:t> </a:t>
            </a:r>
            <a:r>
              <a:rPr lang="sr-Cyrl-CS" dirty="0" err="1"/>
              <a:t>Цоммунитy</a:t>
            </a:r>
            <a:r>
              <a:rPr lang="sr-Cyrl-CS" dirty="0"/>
              <a:t> центар поред </a:t>
            </a:r>
            <a:r>
              <a:rPr lang="sr-Cyrl-CS" dirty="0" err="1"/>
              <a:t>Болоње</a:t>
            </a:r>
            <a:r>
              <a:rPr lang="sr-Cyrl-CS" dirty="0"/>
              <a:t> 1966-78. Међу </a:t>
            </a:r>
            <a:r>
              <a:rPr lang="sr-Cyrl-CS" dirty="0" err="1"/>
              <a:t>нереализованим</a:t>
            </a:r>
            <a:r>
              <a:rPr lang="sr-Cyrl-CS" dirty="0"/>
              <a:t> пројектима је онај за градску скупштину у </a:t>
            </a:r>
            <a:r>
              <a:rPr lang="sr-Cyrl-CS" dirty="0" err="1"/>
              <a:t>Готенбургу</a:t>
            </a:r>
            <a:endParaRPr lang="en-US" dirty="0"/>
          </a:p>
          <a:p>
            <a:r>
              <a:rPr lang="sr-Cyrl-CS" dirty="0"/>
              <a:t>1955-7, за културни центар у </a:t>
            </a:r>
            <a:r>
              <a:rPr lang="sr-Cyrl-CS" dirty="0" err="1"/>
              <a:t>Еверкусену</a:t>
            </a:r>
            <a:r>
              <a:rPr lang="sr-Cyrl-CS" dirty="0"/>
              <a:t> 1962, музеј у Багдаду 1958. и </a:t>
            </a:r>
            <a:r>
              <a:rPr lang="sr-Cyrl-CS" dirty="0" err="1"/>
              <a:t>Схиразу</a:t>
            </a:r>
            <a:r>
              <a:rPr lang="sr-Cyrl-CS" dirty="0"/>
              <a:t> 1970.</a:t>
            </a:r>
            <a:endParaRPr lang="en-US" dirty="0"/>
          </a:p>
          <a:p>
            <a:endParaRPr lang="en-US" dirty="0"/>
          </a:p>
          <a:p>
            <a:r>
              <a:rPr lang="sr-Cyrl-CS" dirty="0"/>
              <a:t> </a:t>
            </a:r>
            <a:endParaRPr lang="en-US" dirty="0"/>
          </a:p>
          <a:p>
            <a:endParaRPr lang="sr-Cyrl-RS" dirty="0" smtClean="0"/>
          </a:p>
          <a:p>
            <a:endParaRPr lang="en-US" dirty="0"/>
          </a:p>
        </p:txBody>
      </p:sp>
    </p:spTree>
    <p:extLst>
      <p:ext uri="{BB962C8B-B14F-4D97-AF65-F5344CB8AC3E}">
        <p14:creationId xmlns:p14="http://schemas.microsoft.com/office/powerpoint/2010/main" val="3116159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САВРЕМЕНА АРХИТЕКТУРА </a:t>
            </a:r>
            <a:br>
              <a:rPr lang="sr-Cyrl-CS" b="1" dirty="0">
                <a:solidFill>
                  <a:schemeClr val="tx1"/>
                </a:solidFill>
              </a:rPr>
            </a:br>
            <a:r>
              <a:rPr lang="en-US" dirty="0" err="1"/>
              <a:t>Alvar</a:t>
            </a:r>
            <a:r>
              <a:rPr lang="en-US" dirty="0"/>
              <a:t> Alto</a:t>
            </a:r>
            <a:endParaRPr lang="en-US" b="1" dirty="0"/>
          </a:p>
        </p:txBody>
      </p:sp>
      <p:sp>
        <p:nvSpPr>
          <p:cNvPr id="3" name="Content Placeholder 2"/>
          <p:cNvSpPr>
            <a:spLocks noGrp="1"/>
          </p:cNvSpPr>
          <p:nvPr>
            <p:ph idx="1"/>
          </p:nvPr>
        </p:nvSpPr>
        <p:spPr/>
        <p:txBody>
          <a:bodyPr>
            <a:normAutofit fontScale="77500" lnSpcReduction="20000"/>
          </a:bodyPr>
          <a:lstStyle/>
          <a:p>
            <a:r>
              <a:rPr lang="sr-Cyrl-CS" dirty="0"/>
              <a:t>. Стамбене просторије су </a:t>
            </a:r>
            <a:r>
              <a:rPr lang="sr-Cyrl-CS" dirty="0" err="1"/>
              <a:t>издигнуте</a:t>
            </a:r>
            <a:r>
              <a:rPr lang="sr-Cyrl-CS" dirty="0"/>
              <a:t> над тереном, како би се обезбедио широки поглед на околни пејсаж. До тада је </a:t>
            </a:r>
            <a:r>
              <a:rPr lang="sr-Cyrl-CS" dirty="0" err="1"/>
              <a:t>Ле</a:t>
            </a:r>
            <a:r>
              <a:rPr lang="sr-Cyrl-CS" dirty="0"/>
              <a:t> </a:t>
            </a:r>
            <a:r>
              <a:rPr lang="sr-Cyrl-CS" dirty="0" err="1"/>
              <a:t>Корбизје</a:t>
            </a:r>
            <a:r>
              <a:rPr lang="sr-Cyrl-CS" dirty="0"/>
              <a:t> имао искуства са кућама које су биле у ближем или даљем окружењу суседа, али овде је чистина диктирала да вила буде оријентисана на све стране света, тако да не постоје конвенционалне главне или споредне фасаде. Објекат је обгрљен околном средином и са свих страна подједнако комуницира са околином својим </a:t>
            </a:r>
            <a:r>
              <a:rPr lang="sr-Cyrl-CS" dirty="0" err="1"/>
              <a:t>подужно</a:t>
            </a:r>
            <a:r>
              <a:rPr lang="sr-Cyrl-CS" dirty="0"/>
              <a:t> третираним прозорским отворима. Главни елеменат функционалне организације овде је аутомобил: он </a:t>
            </a:r>
            <a:r>
              <a:rPr lang="sr-Cyrl-CS" dirty="0" smtClean="0"/>
              <a:t>прилази,</a:t>
            </a:r>
            <a:r>
              <a:rPr lang="sr-Cyrl-RS" dirty="0"/>
              <a:t> </a:t>
            </a:r>
            <a:r>
              <a:rPr lang="sr-Cyrl-CS" dirty="0" smtClean="0"/>
              <a:t>улази </a:t>
            </a:r>
            <a:r>
              <a:rPr lang="sr-Cyrl-CS" dirty="0"/>
              <a:t>под окриље стубова, заокреће ка главном улазу и даље у луку наставља до гараже, одакле је спреман за поновни одлазак са имања.</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САВРЕМЕНА АРХИТЕКТУРА </a:t>
            </a:r>
            <a:br>
              <a:rPr lang="sr-Cyrl-CS" b="1" dirty="0">
                <a:solidFill>
                  <a:schemeClr val="tx1"/>
                </a:solidFill>
              </a:rPr>
            </a:br>
            <a:r>
              <a:rPr lang="en-US" dirty="0" err="1"/>
              <a:t>Alvar</a:t>
            </a:r>
            <a:r>
              <a:rPr lang="en-US" dirty="0"/>
              <a:t> Alto</a:t>
            </a:r>
            <a:endParaRPr lang="en-US" dirty="0"/>
          </a:p>
        </p:txBody>
      </p:sp>
      <p:sp>
        <p:nvSpPr>
          <p:cNvPr id="3" name="Content Placeholder 2"/>
          <p:cNvSpPr>
            <a:spLocks noGrp="1"/>
          </p:cNvSpPr>
          <p:nvPr>
            <p:ph idx="1"/>
          </p:nvPr>
        </p:nvSpPr>
        <p:spPr>
          <a:xfrm>
            <a:off x="685800" y="1524000"/>
            <a:ext cx="8305799" cy="4556125"/>
          </a:xfrm>
        </p:spPr>
        <p:txBody>
          <a:bodyPr>
            <a:normAutofit fontScale="92500" lnSpcReduction="10000"/>
          </a:bodyPr>
          <a:lstStyle/>
          <a:p>
            <a:r>
              <a:rPr lang="sr-Cyrl-CS" dirty="0"/>
              <a:t>Намештај, светиљке и други предмети дизајнирани су за индивидуалне пројекте зграда 1928. године и произведени су под његовим надзором. Одражавају исте развојне степене који су виђени у архитектури. Његова унутрашња опрема замишљена је као интегрални део зграде којој је намењена и не би требало да буде сматрана само као декорација, већ као аспект свеобухватне креативности и визије аутора.</a:t>
            </a:r>
            <a:endParaRPr lang="en-US" dirty="0"/>
          </a:p>
          <a:p>
            <a:endParaRPr lang="en-US" dirty="0"/>
          </a:p>
        </p:txBody>
      </p:sp>
    </p:spTree>
    <p:extLst>
      <p:ext uri="{BB962C8B-B14F-4D97-AF65-F5344CB8AC3E}">
        <p14:creationId xmlns:p14="http://schemas.microsoft.com/office/powerpoint/2010/main" val="3715216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САВРЕМЕНА АРХИТЕКТУРА </a:t>
            </a:r>
            <a:br>
              <a:rPr lang="sr-Cyrl-CS" b="1" dirty="0">
                <a:solidFill>
                  <a:schemeClr val="tx1"/>
                </a:solidFill>
              </a:rPr>
            </a:br>
            <a:r>
              <a:rPr lang="en-US" dirty="0" err="1"/>
              <a:t>Alvar</a:t>
            </a:r>
            <a:r>
              <a:rPr lang="en-US" dirty="0"/>
              <a:t> Alto</a:t>
            </a:r>
            <a:endParaRPr lang="en-US" b="1" dirty="0"/>
          </a:p>
        </p:txBody>
      </p:sp>
      <p:sp>
        <p:nvSpPr>
          <p:cNvPr id="3" name="Content Placeholder 2"/>
          <p:cNvSpPr>
            <a:spLocks noGrp="1"/>
          </p:cNvSpPr>
          <p:nvPr>
            <p:ph idx="1"/>
          </p:nvPr>
        </p:nvSpPr>
        <p:spPr/>
        <p:txBody>
          <a:bodyPr>
            <a:normAutofit/>
          </a:bodyPr>
          <a:lstStyle/>
          <a:p>
            <a:r>
              <a:rPr lang="en-US" dirty="0"/>
              <a:t>summer house</a:t>
            </a:r>
            <a:endParaRPr lang="en-US" dirty="0"/>
          </a:p>
        </p:txBody>
      </p:sp>
      <p:pic>
        <p:nvPicPr>
          <p:cNvPr id="1026" name="Picture 2" descr="G:\Savremena Arhitektura\NASTAVA NA DALJINU\Summer house Aal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590800"/>
            <a:ext cx="4929606" cy="3278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summer house</a:t>
            </a:r>
          </a:p>
          <a:p>
            <a:r>
              <a:rPr lang="sr-Cyrl-RS" dirty="0" smtClean="0"/>
              <a:t>Идеална </a:t>
            </a:r>
            <a:r>
              <a:rPr lang="sr-Cyrl-RS" dirty="0" err="1" smtClean="0"/>
              <a:t>интравертна</a:t>
            </a:r>
            <a:r>
              <a:rPr lang="sr-Cyrl-RS" dirty="0" smtClean="0"/>
              <a:t> кућа </a:t>
            </a:r>
            <a:r>
              <a:rPr lang="sr-Cyrl-RS" dirty="0" err="1" smtClean="0"/>
              <a:t>Аалто</a:t>
            </a:r>
            <a:endParaRPr lang="en-US" dirty="0"/>
          </a:p>
        </p:txBody>
      </p:sp>
      <p:pic>
        <p:nvPicPr>
          <p:cNvPr id="2050" name="Picture 2" descr="G:\Savremena Arhitektura\NASTAVA NA DALJINU\Summer houser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971800"/>
            <a:ext cx="4917489"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539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САВРЕМЕНА АРХИТЕКТУРА </a:t>
            </a:r>
            <a:br>
              <a:rPr lang="sr-Cyrl-CS" b="1" dirty="0">
                <a:solidFill>
                  <a:schemeClr val="tx1"/>
                </a:solidFill>
              </a:rPr>
            </a:br>
            <a:r>
              <a:rPr lang="en-US" dirty="0" err="1"/>
              <a:t>Alvar</a:t>
            </a:r>
            <a:r>
              <a:rPr lang="en-US" dirty="0"/>
              <a:t> Alto</a:t>
            </a:r>
            <a:endParaRPr lang="en-US" dirty="0"/>
          </a:p>
        </p:txBody>
      </p:sp>
      <p:sp>
        <p:nvSpPr>
          <p:cNvPr id="3" name="Content Placeholder 2"/>
          <p:cNvSpPr>
            <a:spLocks noGrp="1"/>
          </p:cNvSpPr>
          <p:nvPr>
            <p:ph idx="1"/>
          </p:nvPr>
        </p:nvSpPr>
        <p:spPr/>
        <p:txBody>
          <a:bodyPr>
            <a:normAutofit/>
          </a:bodyPr>
          <a:lstStyle/>
          <a:p>
            <a:r>
              <a:rPr lang="en-US" sz="2400" dirty="0"/>
              <a:t>Villa </a:t>
            </a:r>
            <a:r>
              <a:rPr lang="en-US" sz="2400" dirty="0" smtClean="0"/>
              <a:t>Mairea</a:t>
            </a:r>
            <a:endParaRPr lang="sr-Cyrl-RS" sz="2400" dirty="0" smtClean="0"/>
          </a:p>
          <a:p>
            <a:r>
              <a:rPr lang="sr-Cyrl-RS" sz="1800" dirty="0" smtClean="0"/>
              <a:t>Још један пример унутрашњег заштићеног простора</a:t>
            </a:r>
            <a:endParaRPr lang="en-US" sz="1800" dirty="0"/>
          </a:p>
        </p:txBody>
      </p:sp>
      <p:pic>
        <p:nvPicPr>
          <p:cNvPr id="3074" name="Picture 2" descr="G:\Savremena Arhitektura\NASTAVA NA DALJINU\Villa Mairea Aal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6999" y="2602524"/>
            <a:ext cx="4759325" cy="349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250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САВРЕМЕНА АРХИТЕКТУРА </a:t>
            </a:r>
            <a:br>
              <a:rPr lang="sr-Cyrl-CS" b="1" dirty="0">
                <a:solidFill>
                  <a:schemeClr val="tx1"/>
                </a:solidFill>
              </a:rPr>
            </a:br>
            <a:r>
              <a:rPr lang="en-US" dirty="0" err="1"/>
              <a:t>Alvar</a:t>
            </a:r>
            <a:r>
              <a:rPr lang="en-US" dirty="0"/>
              <a:t> Alto</a:t>
            </a:r>
          </a:p>
        </p:txBody>
      </p:sp>
      <p:sp>
        <p:nvSpPr>
          <p:cNvPr id="3" name="Content Placeholder 2"/>
          <p:cNvSpPr>
            <a:spLocks noGrp="1"/>
          </p:cNvSpPr>
          <p:nvPr>
            <p:ph idx="1"/>
          </p:nvPr>
        </p:nvSpPr>
        <p:spPr/>
        <p:txBody>
          <a:bodyPr/>
          <a:lstStyle/>
          <a:p>
            <a:r>
              <a:rPr lang="sr-Cyrl-RS" dirty="0" err="1" smtClean="0"/>
              <a:t>Аалто</a:t>
            </a:r>
            <a:r>
              <a:rPr lang="sr-Cyrl-RS" dirty="0" smtClean="0"/>
              <a:t> колективно становање</a:t>
            </a:r>
            <a:endParaRPr lang="en-US" dirty="0"/>
          </a:p>
        </p:txBody>
      </p:sp>
      <p:pic>
        <p:nvPicPr>
          <p:cNvPr id="4098" name="Picture 2" descr="G:\Savremena Arhitektura\NASTAVA NA DALJINU\Aalto kolektivno stanovanj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2362200"/>
            <a:ext cx="2368749"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372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САВРЕМЕНА АРХИТЕКТУРА </a:t>
            </a:r>
            <a:br>
              <a:rPr lang="sr-Cyrl-CS" b="1" dirty="0">
                <a:solidFill>
                  <a:schemeClr val="tx1"/>
                </a:solidFill>
              </a:rPr>
            </a:br>
            <a:r>
              <a:rPr lang="en-US" dirty="0" err="1"/>
              <a:t>Alvar</a:t>
            </a:r>
            <a:r>
              <a:rPr lang="en-US" dirty="0"/>
              <a:t> Alto</a:t>
            </a:r>
          </a:p>
        </p:txBody>
      </p:sp>
      <p:sp>
        <p:nvSpPr>
          <p:cNvPr id="3" name="Content Placeholder 2"/>
          <p:cNvSpPr>
            <a:spLocks noGrp="1"/>
          </p:cNvSpPr>
          <p:nvPr>
            <p:ph idx="1"/>
          </p:nvPr>
        </p:nvSpPr>
        <p:spPr/>
        <p:txBody>
          <a:bodyPr/>
          <a:lstStyle/>
          <a:p>
            <a:pPr marL="0" indent="0">
              <a:buNone/>
            </a:pPr>
            <a:r>
              <a:rPr lang="en-US" dirty="0" smtClean="0"/>
              <a:t>Alto- </a:t>
            </a:r>
            <a:r>
              <a:rPr lang="en-US" dirty="0" err="1"/>
              <a:t>Teatar</a:t>
            </a:r>
            <a:r>
              <a:rPr lang="en-US" dirty="0"/>
              <a:t> u </a:t>
            </a:r>
            <a:r>
              <a:rPr lang="en-US" dirty="0" err="1"/>
              <a:t>Esenu</a:t>
            </a:r>
            <a:endParaRPr lang="en-US" dirty="0"/>
          </a:p>
        </p:txBody>
      </p:sp>
      <p:pic>
        <p:nvPicPr>
          <p:cNvPr id="7170" name="Picture 2" descr="G:\Savremena Arhitektura\NASTAVA NA DALJINU\Opera house Aal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514600"/>
            <a:ext cx="5238750"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536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smtClean="0">
                <a:solidFill>
                  <a:schemeClr val="tx1"/>
                </a:solidFill>
              </a:rPr>
              <a:t>САВРЕМЕНА АРХИТЕКТУРА </a:t>
            </a:r>
            <a:br>
              <a:rPr lang="sr-Cyrl-CS" b="1" dirty="0" smtClean="0">
                <a:solidFill>
                  <a:schemeClr val="tx1"/>
                </a:solidFill>
              </a:rPr>
            </a:br>
            <a:r>
              <a:rPr lang="en-US" dirty="0" err="1"/>
              <a:t>Alvar</a:t>
            </a:r>
            <a:r>
              <a:rPr lang="en-US" dirty="0"/>
              <a:t> Alto</a:t>
            </a:r>
            <a:endParaRPr lang="sr-Latn-CS" dirty="0">
              <a:solidFill>
                <a:schemeClr val="tx1"/>
              </a:solidFill>
            </a:endParaRPr>
          </a:p>
        </p:txBody>
      </p:sp>
      <p:sp>
        <p:nvSpPr>
          <p:cNvPr id="3" name="Content Placeholder 2"/>
          <p:cNvSpPr>
            <a:spLocks noGrp="1"/>
          </p:cNvSpPr>
          <p:nvPr>
            <p:ph idx="1"/>
          </p:nvPr>
        </p:nvSpPr>
        <p:spPr>
          <a:xfrm>
            <a:off x="457200" y="1600200"/>
            <a:ext cx="8229600" cy="5029200"/>
          </a:xfrm>
        </p:spPr>
        <p:txBody>
          <a:bodyPr>
            <a:normAutofit fontScale="92500"/>
          </a:bodyPr>
          <a:lstStyle/>
          <a:p>
            <a:r>
              <a:rPr lang="sr-Cyrl-RS" dirty="0" smtClean="0"/>
              <a:t>Још један од доајена архитектуре </a:t>
            </a:r>
            <a:r>
              <a:rPr lang="en-US" dirty="0" smtClean="0"/>
              <a:t>XX </a:t>
            </a:r>
            <a:r>
              <a:rPr lang="sr-Cyrl-RS" dirty="0" smtClean="0"/>
              <a:t>века који је оставио неизбрисиве трагове у истраживању </a:t>
            </a:r>
            <a:r>
              <a:rPr lang="sr-Cyrl-RS" dirty="0"/>
              <a:t>ф</a:t>
            </a:r>
            <a:r>
              <a:rPr lang="sr-Cyrl-RS" dirty="0" smtClean="0"/>
              <a:t>ункције, форме, облика и осталих елемената везаних за све сегменте човечјег битисања</a:t>
            </a:r>
            <a:endParaRPr lang="en-US" dirty="0" smtClean="0"/>
          </a:p>
          <a:p>
            <a:endParaRPr lang="en-US" dirty="0"/>
          </a:p>
          <a:p>
            <a:r>
              <a:rPr lang="sr-Cyrl-CS" dirty="0" err="1" smtClean="0"/>
              <a:t>Аалто</a:t>
            </a:r>
            <a:r>
              <a:rPr lang="sr-Cyrl-CS" dirty="0" smtClean="0"/>
              <a:t> </a:t>
            </a:r>
            <a:r>
              <a:rPr lang="sr-Cyrl-CS" dirty="0"/>
              <a:t>Хуго </a:t>
            </a:r>
            <a:r>
              <a:rPr lang="sr-Cyrl-CS" dirty="0" err="1"/>
              <a:t>Алвар</a:t>
            </a:r>
            <a:r>
              <a:rPr lang="sr-Cyrl-CS" dirty="0"/>
              <a:t> Хенрик,  познатији  као </a:t>
            </a:r>
            <a:r>
              <a:rPr lang="sr-Cyrl-CS" dirty="0" err="1"/>
              <a:t>Алвар</a:t>
            </a:r>
            <a:r>
              <a:rPr lang="sr-Cyrl-CS" dirty="0"/>
              <a:t> </a:t>
            </a:r>
            <a:r>
              <a:rPr lang="sr-Cyrl-CS" dirty="0" err="1"/>
              <a:t>Алто</a:t>
            </a:r>
            <a:r>
              <a:rPr lang="sr-Cyrl-CS" dirty="0"/>
              <a:t> рођен  је 3. фебруара  1898.  године  у</a:t>
            </a:r>
            <a:endParaRPr lang="en-US" dirty="0"/>
          </a:p>
          <a:p>
            <a:r>
              <a:rPr lang="sr-Cyrl-CS" dirty="0" err="1"/>
              <a:t>Коуртане</a:t>
            </a:r>
            <a:r>
              <a:rPr lang="sr-Cyrl-CS" dirty="0"/>
              <a:t>, Финска, а умро је у </a:t>
            </a:r>
            <a:r>
              <a:rPr lang="sr-Cyrl-CS" dirty="0" err="1"/>
              <a:t>Хелсинкију</a:t>
            </a:r>
            <a:r>
              <a:rPr lang="sr-Cyrl-CS" dirty="0"/>
              <a:t>, 11. маја 1976. године.</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G:\Savremena Arhitektura\NASTAVA NA DALJINU\Aalto dizaj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43201" y="1912145"/>
            <a:ext cx="4167980" cy="41679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0" y="1676400"/>
            <a:ext cx="1446871" cy="369332"/>
          </a:xfrm>
          <a:prstGeom prst="rect">
            <a:avLst/>
          </a:prstGeom>
        </p:spPr>
        <p:txBody>
          <a:bodyPr wrap="none">
            <a:spAutoFit/>
          </a:bodyPr>
          <a:lstStyle/>
          <a:p>
            <a:r>
              <a:rPr lang="sr-Cyrl-RS" dirty="0" err="1"/>
              <a:t>Аалто</a:t>
            </a:r>
            <a:r>
              <a:rPr lang="sr-Cyrl-RS" dirty="0"/>
              <a:t> </a:t>
            </a:r>
            <a:r>
              <a:rPr lang="sr-Cyrl-RS" dirty="0" smtClean="0"/>
              <a:t>дизајн</a:t>
            </a:r>
            <a:endParaRPr lang="en-US" dirty="0"/>
          </a:p>
        </p:txBody>
      </p:sp>
    </p:spTree>
    <p:extLst>
      <p:ext uri="{BB962C8B-B14F-4D97-AF65-F5344CB8AC3E}">
        <p14:creationId xmlns:p14="http://schemas.microsoft.com/office/powerpoint/2010/main" val="2158696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САВРЕМЕНА АРХИТЕКТУРА </a:t>
            </a:r>
            <a:br>
              <a:rPr lang="sr-Cyrl-CS" b="1" dirty="0">
                <a:solidFill>
                  <a:schemeClr val="tx1"/>
                </a:solidFill>
              </a:rPr>
            </a:br>
            <a:r>
              <a:rPr lang="en-US" dirty="0" err="1"/>
              <a:t>Alvar</a:t>
            </a:r>
            <a:r>
              <a:rPr lang="en-US" dirty="0"/>
              <a:t> Alto</a:t>
            </a:r>
            <a:endParaRPr lang="en-US" dirty="0"/>
          </a:p>
        </p:txBody>
      </p:sp>
      <p:sp>
        <p:nvSpPr>
          <p:cNvPr id="3" name="Content Placeholder 2"/>
          <p:cNvSpPr>
            <a:spLocks noGrp="1"/>
          </p:cNvSpPr>
          <p:nvPr>
            <p:ph idx="1"/>
          </p:nvPr>
        </p:nvSpPr>
        <p:spPr>
          <a:xfrm>
            <a:off x="914400" y="1676400"/>
            <a:ext cx="8077200" cy="4403725"/>
          </a:xfrm>
        </p:spPr>
        <p:txBody>
          <a:bodyPr>
            <a:normAutofit fontScale="85000" lnSpcReduction="20000"/>
          </a:bodyPr>
          <a:lstStyle/>
          <a:p>
            <a:r>
              <a:rPr lang="sr-Cyrl-RS" dirty="0" smtClean="0"/>
              <a:t>Закључак</a:t>
            </a:r>
          </a:p>
          <a:p>
            <a:r>
              <a:rPr lang="sr-Cyrl-RS" dirty="0"/>
              <a:t> </a:t>
            </a:r>
            <a:r>
              <a:rPr lang="sr-Cyrl-RS" dirty="0" err="1" smtClean="0"/>
              <a:t>Алто</a:t>
            </a:r>
            <a:r>
              <a:rPr lang="sr-Cyrl-RS" dirty="0" smtClean="0"/>
              <a:t> као још један од признатих  архитеката </a:t>
            </a:r>
            <a:r>
              <a:rPr lang="en-US" dirty="0" smtClean="0"/>
              <a:t>XX </a:t>
            </a:r>
            <a:r>
              <a:rPr lang="sr-Cyrl-RS" dirty="0" smtClean="0"/>
              <a:t>века оставио је утицај не само у архитектури и форми већ и у истраживању облика, боје, утицаја историје на савремену архитектуру.</a:t>
            </a:r>
          </a:p>
          <a:p>
            <a:r>
              <a:rPr lang="sr-Cyrl-RS" dirty="0" smtClean="0"/>
              <a:t>Дакле своју заоставштину поклонио нам је као неко ко се бавио и формом и обликом, а при том хуманим приступом овом пољу.</a:t>
            </a:r>
          </a:p>
          <a:p>
            <a:r>
              <a:rPr lang="sr-Cyrl-RS" dirty="0" smtClean="0"/>
              <a:t>Остаће нам  као вечити спомен његовом делу сви његови објекти као и студије и анализе у савременој архитектури </a:t>
            </a:r>
            <a:r>
              <a:rPr lang="en-US" dirty="0"/>
              <a:t>XX </a:t>
            </a:r>
            <a:r>
              <a:rPr lang="sr-Cyrl-RS" dirty="0" smtClean="0"/>
              <a:t>века</a:t>
            </a:r>
            <a:endParaRPr lang="en-US" dirty="0"/>
          </a:p>
        </p:txBody>
      </p:sp>
    </p:spTree>
    <p:extLst>
      <p:ext uri="{BB962C8B-B14F-4D97-AF65-F5344CB8AC3E}">
        <p14:creationId xmlns:p14="http://schemas.microsoft.com/office/powerpoint/2010/main" val="2854475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САВРЕМЕНА АРХИТЕКТУРА </a:t>
            </a:r>
            <a:br>
              <a:rPr lang="sr-Cyrl-CS" b="1" dirty="0">
                <a:solidFill>
                  <a:schemeClr val="tx1"/>
                </a:solidFill>
              </a:rPr>
            </a:br>
            <a:r>
              <a:rPr lang="en-US" dirty="0" err="1"/>
              <a:t>Alvar</a:t>
            </a:r>
            <a:r>
              <a:rPr lang="en-US" dirty="0"/>
              <a:t> Alto</a:t>
            </a:r>
            <a:endParaRPr lang="en-US" b="1" dirty="0"/>
          </a:p>
        </p:txBody>
      </p:sp>
      <p:sp>
        <p:nvSpPr>
          <p:cNvPr id="3" name="Content Placeholder 2"/>
          <p:cNvSpPr>
            <a:spLocks noGrp="1"/>
          </p:cNvSpPr>
          <p:nvPr>
            <p:ph idx="1"/>
          </p:nvPr>
        </p:nvSpPr>
        <p:spPr/>
        <p:txBody>
          <a:bodyPr>
            <a:normAutofit fontScale="85000" lnSpcReduction="20000"/>
          </a:bodyPr>
          <a:lstStyle/>
          <a:p>
            <a:r>
              <a:rPr lang="sr-Cyrl-CS" dirty="0"/>
              <a:t>Његова каријера почиње са </a:t>
            </a:r>
            <a:r>
              <a:rPr lang="sr-Cyrl-CS" dirty="0" err="1"/>
              <a:t>Тампере</a:t>
            </a:r>
            <a:r>
              <a:rPr lang="sr-Cyrl-CS" dirty="0"/>
              <a:t> индустријском изложбом 1922 године, мада различити, мање важни радови, датирају из времена када је био студент. Године1923. </a:t>
            </a:r>
            <a:r>
              <a:rPr lang="sr-Cyrl-CS" dirty="0" err="1"/>
              <a:t>Алто</a:t>
            </a:r>
            <a:r>
              <a:rPr lang="sr-Cyrl-CS" dirty="0"/>
              <a:t> је отворио свој први биро у </a:t>
            </a:r>
            <a:r>
              <a:rPr lang="sr-Cyrl-CS" dirty="0" err="1"/>
              <a:t>Јyваскyла</a:t>
            </a:r>
            <a:r>
              <a:rPr lang="sr-Cyrl-CS" dirty="0"/>
              <a:t> и 1925. се оженио архитектом </a:t>
            </a:r>
            <a:r>
              <a:rPr lang="sr-Cyrl-CS" dirty="0" err="1"/>
              <a:t>Аино</a:t>
            </a:r>
            <a:r>
              <a:rPr lang="sr-Cyrl-CS" dirty="0"/>
              <a:t> </a:t>
            </a:r>
            <a:r>
              <a:rPr lang="sr-Cyrl-CS" dirty="0" err="1"/>
              <a:t>Марсио</a:t>
            </a:r>
            <a:r>
              <a:rPr lang="sr-Cyrl-CS" dirty="0"/>
              <a:t>, која је била његов најважнији сарадник све до њене смрти 1949. (изнад свега у држању продукције и </a:t>
            </a:r>
            <a:r>
              <a:rPr lang="sr-Cyrl-CS" dirty="0" smtClean="0"/>
              <a:t>управе фирме </a:t>
            </a:r>
            <a:r>
              <a:rPr lang="sr-Cyrl-CS" dirty="0" err="1"/>
              <a:t>Артек</a:t>
            </a:r>
            <a:r>
              <a:rPr lang="sr-Cyrl-CS" dirty="0"/>
              <a:t> дрвеног намештаја, који је прво </a:t>
            </a:r>
            <a:r>
              <a:rPr lang="sr-Cyrl-CS" dirty="0" smtClean="0"/>
              <a:t>замишљен</a:t>
            </a:r>
            <a:r>
              <a:rPr lang="sr-Cyrl-CS" dirty="0"/>
              <a:t>1928. - у вези са конструкцијом Санаторијума у </a:t>
            </a:r>
            <a:r>
              <a:rPr lang="sr-Cyrl-CS" dirty="0" err="1"/>
              <a:t>Паимио</a:t>
            </a:r>
            <a:r>
              <a:rPr lang="sr-Cyrl-CS" dirty="0"/>
              <a:t>-у). </a:t>
            </a:r>
            <a:endParaRPr lang="en-US" dirty="0"/>
          </a:p>
          <a:p>
            <a:r>
              <a:rPr lang="sr-Cyrl-CS" dirty="0"/>
              <a:t/>
            </a:r>
            <a:br>
              <a:rPr lang="sr-Cyrl-CS" dirty="0"/>
            </a:b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САВРЕМЕНА АРХИТЕКТУРА </a:t>
            </a:r>
            <a:br>
              <a:rPr lang="sr-Cyrl-CS" b="1" dirty="0">
                <a:solidFill>
                  <a:schemeClr val="tx1"/>
                </a:solidFill>
              </a:rPr>
            </a:br>
            <a:r>
              <a:rPr lang="en-US" dirty="0" err="1"/>
              <a:t>Alvar</a:t>
            </a:r>
            <a:r>
              <a:rPr lang="en-US" dirty="0"/>
              <a:t> Alto</a:t>
            </a:r>
            <a:endParaRPr lang="en-US" b="1" dirty="0"/>
          </a:p>
        </p:txBody>
      </p:sp>
      <p:sp>
        <p:nvSpPr>
          <p:cNvPr id="3" name="Content Placeholder 2"/>
          <p:cNvSpPr>
            <a:spLocks noGrp="1"/>
          </p:cNvSpPr>
          <p:nvPr>
            <p:ph idx="1"/>
          </p:nvPr>
        </p:nvSpPr>
        <p:spPr/>
        <p:txBody>
          <a:bodyPr>
            <a:normAutofit fontScale="85000" lnSpcReduction="10000"/>
          </a:bodyPr>
          <a:lstStyle/>
          <a:p>
            <a:r>
              <a:rPr lang="sr-Cyrl-CS" dirty="0"/>
              <a:t>Он се настанио у </a:t>
            </a:r>
            <a:r>
              <a:rPr lang="sr-Cyrl-CS" dirty="0" err="1"/>
              <a:t>Турку</a:t>
            </a:r>
            <a:r>
              <a:rPr lang="sr-Cyrl-CS" dirty="0"/>
              <a:t> који је био тада </a:t>
            </a:r>
            <a:r>
              <a:rPr lang="sr-Cyrl-CS" dirty="0" smtClean="0"/>
              <a:t>најразвијенији фински </a:t>
            </a:r>
            <a:r>
              <a:rPr lang="sr-Cyrl-CS" dirty="0"/>
              <a:t>град у уметничком погледу и свакако предусретљив град. То су биле кључне године у његовом развоју као архитекте, период у коме су његови радови пратили исти правац и показивали исти ниво квалитета као и најистакнутији и најсавременији радови у средњој Европи. Стандардизовани блокови зграда у </a:t>
            </a:r>
            <a:r>
              <a:rPr lang="sr-Cyrl-CS" dirty="0" err="1"/>
              <a:t>Турку</a:t>
            </a:r>
            <a:r>
              <a:rPr lang="sr-Cyrl-CS" dirty="0"/>
              <a:t> из периода од 1927. до 1928. године, са префабрикованим бетонским елементима, могу се поредити са савременим експериментима Мис ван </a:t>
            </a:r>
            <a:r>
              <a:rPr lang="sr-Cyrl-CS" dirty="0" err="1"/>
              <a:t>дер</a:t>
            </a:r>
            <a:r>
              <a:rPr lang="sr-Cyrl-CS" dirty="0"/>
              <a:t> </a:t>
            </a:r>
            <a:r>
              <a:rPr lang="sr-Cyrl-CS" dirty="0" err="1"/>
              <a:t>Роа</a:t>
            </a:r>
            <a:r>
              <a:rPr lang="sr-Cyrl-CS" dirty="0"/>
              <a:t> и </a:t>
            </a:r>
            <a:r>
              <a:rPr lang="sr-Cyrl-CS" dirty="0" err="1"/>
              <a:t>Гропијуса</a:t>
            </a:r>
            <a:r>
              <a:rPr lang="sr-Cyrl-CS" dirty="0"/>
              <a:t> у </a:t>
            </a:r>
            <a:r>
              <a:rPr lang="sr-Cyrl-CS" dirty="0" err="1"/>
              <a:t>Штутгарту</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САВРЕМЕНА АРХИТЕКТУРА </a:t>
            </a:r>
            <a:br>
              <a:rPr lang="sr-Cyrl-CS" b="1" dirty="0">
                <a:solidFill>
                  <a:schemeClr val="tx1"/>
                </a:solidFill>
              </a:rPr>
            </a:br>
            <a:r>
              <a:rPr lang="en-US" dirty="0" err="1"/>
              <a:t>Alvar</a:t>
            </a:r>
            <a:r>
              <a:rPr lang="en-US" dirty="0"/>
              <a:t> Alto</a:t>
            </a:r>
            <a:endParaRPr lang="en-US" b="1" dirty="0"/>
          </a:p>
        </p:txBody>
      </p:sp>
      <p:sp>
        <p:nvSpPr>
          <p:cNvPr id="3" name="Content Placeholder 2"/>
          <p:cNvSpPr>
            <a:spLocks noGrp="1"/>
          </p:cNvSpPr>
          <p:nvPr>
            <p:ph idx="1"/>
          </p:nvPr>
        </p:nvSpPr>
        <p:spPr/>
        <p:txBody>
          <a:bodyPr>
            <a:normAutofit/>
          </a:bodyPr>
          <a:lstStyle/>
          <a:p>
            <a:r>
              <a:rPr lang="sr-Cyrl-CS" sz="2000" dirty="0" err="1"/>
              <a:t>Алто</a:t>
            </a:r>
            <a:r>
              <a:rPr lang="sr-Cyrl-CS" sz="2000" dirty="0"/>
              <a:t> и његова породица преселили су се у Хелсинки 1931. године. </a:t>
            </a:r>
            <a:endParaRPr lang="sr-Cyrl-CS" sz="2000" dirty="0" smtClean="0"/>
          </a:p>
          <a:p>
            <a:r>
              <a:rPr lang="sr-Cyrl-CS" sz="2000" dirty="0" smtClean="0"/>
              <a:t>Тај </a:t>
            </a:r>
            <a:r>
              <a:rPr lang="sr-Cyrl-CS" sz="2000" dirty="0"/>
              <a:t>догађај означио је његову комплетну интеграцију </a:t>
            </a:r>
            <a:r>
              <a:rPr lang="sr-Cyrl-CS" sz="2000" dirty="0" err="1" smtClean="0"/>
              <a:t>уфински</a:t>
            </a:r>
            <a:r>
              <a:rPr lang="sr-Cyrl-CS" sz="2000" dirty="0" smtClean="0"/>
              <a:t> </a:t>
            </a:r>
            <a:r>
              <a:rPr lang="sr-Cyrl-CS" sz="2000" dirty="0"/>
              <a:t>културни живот. Веома важан </a:t>
            </a:r>
            <a:r>
              <a:rPr lang="sr-Cyrl-CS" sz="2000" dirty="0" err="1"/>
              <a:t>Турку</a:t>
            </a:r>
            <a:r>
              <a:rPr lang="sr-Cyrl-CS" sz="2000" dirty="0"/>
              <a:t> период означен је заокретом и променом </a:t>
            </a:r>
            <a:r>
              <a:rPr lang="sr-Cyrl-CS" sz="2000" dirty="0" err="1"/>
              <a:t>Алтовог</a:t>
            </a:r>
            <a:r>
              <a:rPr lang="sr-Cyrl-CS" sz="2000" dirty="0"/>
              <a:t> рада финском архитектуром уопште ка модернизму. Радови из овог периода већ су назначили карактеристике </a:t>
            </a:r>
            <a:r>
              <a:rPr lang="sr-Cyrl-CS" sz="2000" dirty="0" err="1"/>
              <a:t>Алтове</a:t>
            </a:r>
            <a:r>
              <a:rPr lang="sr-Cyrl-CS" sz="2000" dirty="0"/>
              <a:t> архитектуре: намеру да буде и у времену и ванвременска. </a:t>
            </a:r>
            <a:endParaRPr lang="en-US" sz="23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САВРЕМЕНА АРХИТЕКТУРА </a:t>
            </a:r>
            <a:br>
              <a:rPr lang="sr-Cyrl-CS" b="1" dirty="0">
                <a:solidFill>
                  <a:schemeClr val="tx1"/>
                </a:solidFill>
              </a:rPr>
            </a:br>
            <a:r>
              <a:rPr lang="en-US" dirty="0" err="1"/>
              <a:t>Alvar</a:t>
            </a:r>
            <a:r>
              <a:rPr lang="en-US" dirty="0"/>
              <a:t> Alto</a:t>
            </a:r>
            <a:endParaRPr lang="en-US" b="1" dirty="0"/>
          </a:p>
        </p:txBody>
      </p:sp>
      <p:sp>
        <p:nvSpPr>
          <p:cNvPr id="3" name="Content Placeholder 2"/>
          <p:cNvSpPr>
            <a:spLocks noGrp="1"/>
          </p:cNvSpPr>
          <p:nvPr>
            <p:ph idx="1"/>
          </p:nvPr>
        </p:nvSpPr>
        <p:spPr/>
        <p:txBody>
          <a:bodyPr>
            <a:normAutofit fontScale="55000" lnSpcReduction="20000"/>
          </a:bodyPr>
          <a:lstStyle/>
          <a:p>
            <a:r>
              <a:rPr lang="sr-Cyrl-CS" dirty="0"/>
              <a:t>Примери су Командна станица у </a:t>
            </a:r>
            <a:r>
              <a:rPr lang="sr-Cyrl-CS" dirty="0" err="1"/>
              <a:t>Турн</a:t>
            </a:r>
            <a:r>
              <a:rPr lang="sr-Cyrl-CS" dirty="0"/>
              <a:t> </a:t>
            </a:r>
            <a:r>
              <a:rPr lang="sr-Cyrl-CS" dirty="0" err="1"/>
              <a:t>Саномату</a:t>
            </a:r>
            <a:r>
              <a:rPr lang="sr-Cyrl-CS" dirty="0"/>
              <a:t> из периода 1927. до 1928, Штампарија новина у </a:t>
            </a:r>
            <a:r>
              <a:rPr lang="sr-Cyrl-CS" dirty="0" err="1"/>
              <a:t>Турку</a:t>
            </a:r>
            <a:r>
              <a:rPr lang="sr-Cyrl-CS" dirty="0"/>
              <a:t> из периода од 1928. до 1929, градска општинска библиотека у </a:t>
            </a:r>
            <a:r>
              <a:rPr lang="sr-Cyrl-CS" dirty="0" err="1"/>
              <a:t>Випури</a:t>
            </a:r>
            <a:r>
              <a:rPr lang="sr-Cyrl-CS" dirty="0"/>
              <a:t>-ју из периода од 1927, 1930-35. год. и Санаторијум југозападне Финске у </a:t>
            </a:r>
            <a:r>
              <a:rPr lang="sr-Cyrl-CS" dirty="0" err="1"/>
              <a:t>Паимиоу</a:t>
            </a:r>
            <a:r>
              <a:rPr lang="sr-Cyrl-CS" dirty="0"/>
              <a:t> из периода 1928, 1929-1933. Бројни радови који датирају из овог периода постали су класична дела модерне архитектуре: </a:t>
            </a:r>
            <a:r>
              <a:rPr lang="sr-Cyrl-CS" dirty="0" err="1"/>
              <a:t>Алтова</a:t>
            </a:r>
            <a:r>
              <a:rPr lang="sr-Cyrl-CS" dirty="0"/>
              <a:t> кућа у </a:t>
            </a:r>
            <a:r>
              <a:rPr lang="sr-Cyrl-CS" dirty="0" err="1"/>
              <a:t>Хелсинкију</a:t>
            </a:r>
            <a:endParaRPr lang="en-US" dirty="0"/>
          </a:p>
          <a:p>
            <a:r>
              <a:rPr lang="sr-Cyrl-CS" dirty="0"/>
              <a:t>1934, 1935-6. ; Фински павиљон за Париску изложбу 1935, 1936-7; Комплекс за фабрику целулозе у граду </a:t>
            </a:r>
            <a:r>
              <a:rPr lang="sr-Cyrl-CS" dirty="0" err="1"/>
              <a:t>Сунила</a:t>
            </a:r>
            <a:r>
              <a:rPr lang="sr-Cyrl-CS" dirty="0"/>
              <a:t> 1935-7, 1936-9; Вила </a:t>
            </a:r>
            <a:r>
              <a:rPr lang="sr-Cyrl-CS" dirty="0" err="1"/>
              <a:t>Маиреа</a:t>
            </a:r>
            <a:r>
              <a:rPr lang="sr-Cyrl-CS" dirty="0"/>
              <a:t> поред места </a:t>
            </a:r>
            <a:r>
              <a:rPr lang="sr-Cyrl-CS" dirty="0" err="1"/>
              <a:t>Нормаку</a:t>
            </a:r>
            <a:r>
              <a:rPr lang="sr-Cyrl-CS" dirty="0"/>
              <a:t> 1937-8. ; Фински павиљон за Светски сајам у Њујорку 1937, 1938-9. ; терасасте куће у </a:t>
            </a:r>
            <a:r>
              <a:rPr lang="sr-Cyrl-CS" dirty="0" err="1"/>
              <a:t>Каутуа</a:t>
            </a:r>
            <a:r>
              <a:rPr lang="sr-Cyrl-CS" dirty="0"/>
              <a:t> 1937, 1938-40. Неколико неизведених пројеката из овог периода битни су за разумевање сложености тема </a:t>
            </a:r>
            <a:r>
              <a:rPr lang="sr-Cyrl-CS" dirty="0" err="1"/>
              <a:t>Алтовог</a:t>
            </a:r>
            <a:r>
              <a:rPr lang="sr-Cyrl-CS" dirty="0"/>
              <a:t> рада. Ово укључује </a:t>
            </a:r>
            <a:r>
              <a:rPr lang="sr-Cyrl-CS" dirty="0" err="1"/>
              <a:t>Бломберг</a:t>
            </a:r>
            <a:r>
              <a:rPr lang="sr-Cyrl-CS" dirty="0"/>
              <a:t> биоскоп у </a:t>
            </a:r>
            <a:r>
              <a:rPr lang="sr-Cyrl-CS" dirty="0" err="1"/>
              <a:t>Хелсинкију</a:t>
            </a:r>
            <a:r>
              <a:rPr lang="sr-Cyrl-CS" dirty="0"/>
              <a:t> из 1938, пројекат са конкурса за доградњу универзитетске </a:t>
            </a:r>
            <a:r>
              <a:rPr lang="sr-Cyrl-CS" dirty="0" err="1"/>
              <a:t>бибилиотеке</a:t>
            </a:r>
            <a:r>
              <a:rPr lang="sr-Cyrl-CS" dirty="0"/>
              <a:t> у </a:t>
            </a:r>
            <a:r>
              <a:rPr lang="sr-Cyrl-CS" dirty="0" err="1"/>
              <a:t>Хелсинкију</a:t>
            </a:r>
            <a:r>
              <a:rPr lang="sr-Cyrl-CS" dirty="0"/>
              <a:t> 1938, конкурс за улаз у област Хелсинкија из 1940. године, Експериментални град из 1941, и развојни план за </a:t>
            </a:r>
            <a:r>
              <a:rPr lang="sr-Cyrl-CS" dirty="0" err="1"/>
              <a:t>Кокемаки</a:t>
            </a:r>
            <a:r>
              <a:rPr lang="sr-Cyrl-CS" dirty="0"/>
              <a:t> долину из 1941-42. године.</a:t>
            </a:r>
            <a:endParaRPr lang="en-US" dirty="0"/>
          </a:p>
          <a:p>
            <a:r>
              <a:rPr lang="sr-Cyrl-CS" dirty="0"/>
              <a:t/>
            </a:r>
            <a:br>
              <a:rPr lang="sr-Cyrl-CS" dirty="0"/>
            </a:br>
            <a:r>
              <a:rPr lang="sr-Cyrl-CS" dirty="0"/>
              <a:t/>
            </a:r>
            <a:br>
              <a:rPr lang="sr-Cyrl-CS" dirty="0"/>
            </a:b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САВРЕМЕНА АРХИТЕКТУРА </a:t>
            </a:r>
            <a:br>
              <a:rPr lang="sr-Cyrl-CS" b="1" dirty="0">
                <a:solidFill>
                  <a:schemeClr val="tx1"/>
                </a:solidFill>
              </a:rPr>
            </a:br>
            <a:r>
              <a:rPr lang="en-US" dirty="0" err="1"/>
              <a:t>Alvar</a:t>
            </a:r>
            <a:r>
              <a:rPr lang="en-US" dirty="0"/>
              <a:t> Alto</a:t>
            </a:r>
            <a:endParaRPr lang="en-US" dirty="0"/>
          </a:p>
        </p:txBody>
      </p:sp>
      <p:sp>
        <p:nvSpPr>
          <p:cNvPr id="3" name="Content Placeholder 2"/>
          <p:cNvSpPr>
            <a:spLocks noGrp="1"/>
          </p:cNvSpPr>
          <p:nvPr>
            <p:ph idx="1"/>
          </p:nvPr>
        </p:nvSpPr>
        <p:spPr/>
        <p:txBody>
          <a:bodyPr>
            <a:normAutofit fontScale="92500" lnSpcReduction="20000"/>
          </a:bodyPr>
          <a:lstStyle/>
          <a:p>
            <a:r>
              <a:rPr lang="sr-Cyrl-CS" dirty="0"/>
              <a:t>Током ратних година, </a:t>
            </a:r>
            <a:r>
              <a:rPr lang="sr-Cyrl-CS" dirty="0" err="1"/>
              <a:t>Алто</a:t>
            </a:r>
            <a:r>
              <a:rPr lang="sr-Cyrl-CS" dirty="0"/>
              <a:t> је био на фронту и период непосредно после рата је карактеристичан по његовом активном ангажовању на реконструктивним радовима у Финској. У том периоду прекинут је креативни развој архитектуре, да би око 1950. његова плодна размишљања и машта били директно усмерени ка много сложенијим проблемима кроз које је разматрао симултано фундаменталне </a:t>
            </a:r>
            <a:r>
              <a:rPr lang="sr-Cyrl-CS" dirty="0" err="1"/>
              <a:t>ﬁзичке</a:t>
            </a:r>
            <a:r>
              <a:rPr lang="sr-Cyrl-CS" dirty="0"/>
              <a:t>, психолошке, социјалне и културне потребе тог доба.</a:t>
            </a:r>
            <a:endParaRPr lang="en-US" dirty="0"/>
          </a:p>
        </p:txBody>
      </p:sp>
    </p:spTree>
    <p:extLst>
      <p:ext uri="{BB962C8B-B14F-4D97-AF65-F5344CB8AC3E}">
        <p14:creationId xmlns:p14="http://schemas.microsoft.com/office/powerpoint/2010/main" val="945279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САВРЕМЕНА АРХИТЕКТУРА </a:t>
            </a:r>
            <a:br>
              <a:rPr lang="sr-Cyrl-CS" b="1" dirty="0">
                <a:solidFill>
                  <a:schemeClr val="tx1"/>
                </a:solidFill>
              </a:rPr>
            </a:br>
            <a:r>
              <a:rPr lang="en-US" dirty="0" err="1"/>
              <a:t>Alvar</a:t>
            </a:r>
            <a:r>
              <a:rPr lang="en-US" dirty="0"/>
              <a:t> Alto</a:t>
            </a:r>
            <a:endParaRPr lang="en-US" dirty="0"/>
          </a:p>
        </p:txBody>
      </p:sp>
      <p:sp>
        <p:nvSpPr>
          <p:cNvPr id="3" name="Content Placeholder 2"/>
          <p:cNvSpPr>
            <a:spLocks noGrp="1"/>
          </p:cNvSpPr>
          <p:nvPr>
            <p:ph idx="1"/>
          </p:nvPr>
        </p:nvSpPr>
        <p:spPr/>
        <p:txBody>
          <a:bodyPr>
            <a:normAutofit fontScale="85000" lnSpcReduction="20000"/>
          </a:bodyPr>
          <a:lstStyle/>
          <a:p>
            <a:r>
              <a:rPr lang="sr-Cyrl-CS" dirty="0"/>
              <a:t>Из овог периода датира Сениорски студентски дом у Кембриџу, </a:t>
            </a:r>
            <a:r>
              <a:rPr lang="sr-Cyrl-CS" dirty="0" err="1"/>
              <a:t>Масачусетс</a:t>
            </a:r>
            <a:r>
              <a:rPr lang="sr-Cyrl-CS" dirty="0"/>
              <a:t> из 1947-8. године, Градска хала у </a:t>
            </a:r>
            <a:r>
              <a:rPr lang="sr-Cyrl-CS" dirty="0" err="1"/>
              <a:t>Саyнатсоло</a:t>
            </a:r>
            <a:r>
              <a:rPr lang="sr-Cyrl-CS" dirty="0"/>
              <a:t> из 1950-2, ванвременско ремек- дело у коме су љубав према материјалима и романтични смисао за простор поново откривени као значења  која повећавају  социјалне  и политичке  вредности  заједнице.  Неизведени  пројекат  за капелу у </a:t>
            </a:r>
            <a:r>
              <a:rPr lang="sr-Cyrl-CS" dirty="0" err="1"/>
              <a:t>Малму</a:t>
            </a:r>
            <a:r>
              <a:rPr lang="sr-Cyrl-CS" dirty="0"/>
              <a:t> у Северном </a:t>
            </a:r>
            <a:r>
              <a:rPr lang="sr-Cyrl-CS" dirty="0" err="1"/>
              <a:t>Хелсинкију</a:t>
            </a:r>
            <a:r>
              <a:rPr lang="sr-Cyrl-CS" dirty="0"/>
              <a:t> из 1950. одражава психолошку осетљивост за људску крхкост, ломљивост и поштовање према болу... Овде је </a:t>
            </a:r>
            <a:r>
              <a:rPr lang="sr-Cyrl-CS" dirty="0" err="1"/>
              <a:t>Алто</a:t>
            </a:r>
            <a:r>
              <a:rPr lang="sr-Cyrl-CS" dirty="0"/>
              <a:t> достигао дубину и нежност, високу поетичност, које паралелно не опстају у архитектури овог периода.</a:t>
            </a:r>
            <a:endParaRPr lang="en-US" dirty="0"/>
          </a:p>
          <a:p>
            <a:endParaRPr lang="en-US" dirty="0"/>
          </a:p>
        </p:txBody>
      </p:sp>
    </p:spTree>
    <p:extLst>
      <p:ext uri="{BB962C8B-B14F-4D97-AF65-F5344CB8AC3E}">
        <p14:creationId xmlns:p14="http://schemas.microsoft.com/office/powerpoint/2010/main" val="2869405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b="1" dirty="0">
                <a:solidFill>
                  <a:schemeClr val="tx1"/>
                </a:solidFill>
              </a:rPr>
              <a:t>САВРЕМЕНА АРХИТЕКТУРА </a:t>
            </a:r>
            <a:br>
              <a:rPr lang="sr-Cyrl-CS" b="1" dirty="0">
                <a:solidFill>
                  <a:schemeClr val="tx1"/>
                </a:solidFill>
              </a:rPr>
            </a:br>
            <a:r>
              <a:rPr lang="en-US" dirty="0" err="1"/>
              <a:t>Alvar</a:t>
            </a:r>
            <a:r>
              <a:rPr lang="en-US" dirty="0"/>
              <a:t> Alto</a:t>
            </a:r>
            <a:endParaRPr lang="en-US" dirty="0"/>
          </a:p>
        </p:txBody>
      </p:sp>
      <p:sp>
        <p:nvSpPr>
          <p:cNvPr id="3" name="Content Placeholder 2"/>
          <p:cNvSpPr>
            <a:spLocks noGrp="1"/>
          </p:cNvSpPr>
          <p:nvPr>
            <p:ph idx="1"/>
          </p:nvPr>
        </p:nvSpPr>
        <p:spPr/>
        <p:txBody>
          <a:bodyPr>
            <a:normAutofit fontScale="77500" lnSpcReduction="20000"/>
          </a:bodyPr>
          <a:lstStyle/>
          <a:p>
            <a:r>
              <a:rPr lang="sr-Cyrl-CS" dirty="0" err="1"/>
              <a:t>Алто</a:t>
            </a:r>
            <a:r>
              <a:rPr lang="sr-Cyrl-CS" dirty="0"/>
              <a:t> је овим пројектом достигао апсолутну контролу у руковању и манипулисању техником и  простором, базирану на тридесетогодишњем искуству и обогатио га укључивањем људских и психолошких потреба. То је такође био период учешћа у урбанизму, кулминација у његовим различитим плановима за центар главног града Финске од 1959. до 1973. Његове најважније зграде у </a:t>
            </a:r>
            <a:r>
              <a:rPr lang="sr-Cyrl-CS" dirty="0" err="1"/>
              <a:t>Хелсинкију</a:t>
            </a:r>
            <a:r>
              <a:rPr lang="sr-Cyrl-CS" dirty="0"/>
              <a:t> укључују Националну институцију за пензије 1948, 1952-6, </a:t>
            </a:r>
            <a:r>
              <a:rPr lang="sr-Cyrl-CS" dirty="0" err="1"/>
              <a:t>Раутало</a:t>
            </a:r>
            <a:r>
              <a:rPr lang="sr-Cyrl-CS" dirty="0"/>
              <a:t> пословну зграду 1952, 1953-5, Културни центар 1955-8, Административну зграду за </a:t>
            </a:r>
            <a:r>
              <a:rPr lang="sr-Cyrl-CS" dirty="0" err="1"/>
              <a:t>Енсогутзеит</a:t>
            </a:r>
            <a:r>
              <a:rPr lang="sr-Cyrl-CS" dirty="0"/>
              <a:t> компанију 1959, 1960-2, Зграду скандинавске банке 1962, 1962-4, Универзитетску књижару 1962, 1966-9, Концертну и конгресну халу 1962, 1967-71. и на крају </a:t>
            </a:r>
            <a:r>
              <a:rPr lang="sr-Cyrl-CS" dirty="0" err="1"/>
              <a:t>Финландија</a:t>
            </a:r>
            <a:r>
              <a:rPr lang="sr-Cyrl-CS" dirty="0"/>
              <a:t> центар за конференције и концертну халу 1970, 1973-5.</a:t>
            </a:r>
            <a:endParaRPr lang="en-US" dirty="0"/>
          </a:p>
          <a:p>
            <a:endParaRPr lang="en-US" dirty="0"/>
          </a:p>
        </p:txBody>
      </p:sp>
    </p:spTree>
    <p:extLst>
      <p:ext uri="{BB962C8B-B14F-4D97-AF65-F5344CB8AC3E}">
        <p14:creationId xmlns:p14="http://schemas.microsoft.com/office/powerpoint/2010/main" val="15454790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2232</TotalTime>
  <Words>1393</Words>
  <Application>Microsoft Office PowerPoint</Application>
  <PresentationFormat>On-screen Show (4:3)</PresentationFormat>
  <Paragraphs>63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Trek</vt:lpstr>
      <vt:lpstr>АКАДЕМИЈА ТЕХНИЧКО – УМЕТНИЧКИХ СТРУКОВНИХ СТУДИЈА БЕОГРАД ВИСОКА ГРАЂЕВИНСКО ГЕОДЕТСКА ШКОЛА</vt:lpstr>
      <vt:lpstr>САВРЕМЕНА АРХИТЕКТУРА  Alvar Alto</vt:lpstr>
      <vt:lpstr>САВРЕМЕНА АРХИТЕКТУРА  Alvar Alto</vt:lpstr>
      <vt:lpstr>САВРЕМЕНА АРХИТЕКТУРА  Alvar Alto</vt:lpstr>
      <vt:lpstr>САВРЕМЕНА АРХИТЕКТУРА  Alvar Alto</vt:lpstr>
      <vt:lpstr>САВРЕМЕНА АРХИТЕКТУРА  Alvar Alto</vt:lpstr>
      <vt:lpstr>САВРЕМЕНА АРХИТЕКТУРА  Alvar Alto</vt:lpstr>
      <vt:lpstr>САВРЕМЕНА АРХИТЕКТУРА  Alvar Alto</vt:lpstr>
      <vt:lpstr>САВРЕМЕНА АРХИТЕКТУРА  Alvar Alto</vt:lpstr>
      <vt:lpstr>САВРЕМЕНА АРХИТЕКТУРА  Alvar Alto</vt:lpstr>
      <vt:lpstr>САВРЕМЕНА АРХИТЕКТУРА  Alvar Alto</vt:lpstr>
      <vt:lpstr>САВРЕМЕНА АРХИТЕКТУРА  Alvar Alto</vt:lpstr>
      <vt:lpstr>САВРЕМЕНА АРХИТЕКТУРА  Alvar Alto</vt:lpstr>
      <vt:lpstr>САВРЕМЕНА АРХИТЕКТУРА  Alvar Alto</vt:lpstr>
      <vt:lpstr>САВРЕМЕНА АРХИТЕКТУРА  Alvar Alto</vt:lpstr>
      <vt:lpstr>PowerPoint Presentation</vt:lpstr>
      <vt:lpstr>САВРЕМЕНА АРХИТЕКТУРА  Alvar Alto</vt:lpstr>
      <vt:lpstr>САВРЕМЕНА АРХИТЕКТУРА  Alvar Alto</vt:lpstr>
      <vt:lpstr>САВРЕМЕНА АРХИТЕКТУРА  Alvar Alto</vt:lpstr>
      <vt:lpstr>PowerPoint Presentation</vt:lpstr>
      <vt:lpstr>САВРЕМЕНА АРХИТЕКТУРА  Alvar Alto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Sale</dc:creator>
  <cp:lastModifiedBy>Zivkovici</cp:lastModifiedBy>
  <cp:revision>88</cp:revision>
  <dcterms:created xsi:type="dcterms:W3CDTF">2012-12-17T09:27:09Z</dcterms:created>
  <dcterms:modified xsi:type="dcterms:W3CDTF">2020-12-15T15:30:19Z</dcterms:modified>
</cp:coreProperties>
</file>